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1.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5062" r:id="rId6"/>
  </p:sldMasterIdLst>
  <p:notesMasterIdLst>
    <p:notesMasterId r:id="rId70"/>
  </p:notesMasterIdLst>
  <p:handoutMasterIdLst>
    <p:handoutMasterId r:id="rId71"/>
  </p:handoutMasterIdLst>
  <p:sldIdLst>
    <p:sldId id="2042" r:id="rId7"/>
    <p:sldId id="2085" r:id="rId8"/>
    <p:sldId id="1720" r:id="rId9"/>
    <p:sldId id="1995" r:id="rId10"/>
    <p:sldId id="10024" r:id="rId11"/>
    <p:sldId id="2097" r:id="rId12"/>
    <p:sldId id="2113" r:id="rId13"/>
    <p:sldId id="2115" r:id="rId14"/>
    <p:sldId id="1647" r:id="rId15"/>
    <p:sldId id="4237" r:id="rId16"/>
    <p:sldId id="2098" r:id="rId17"/>
    <p:sldId id="2099" r:id="rId18"/>
    <p:sldId id="2100" r:id="rId19"/>
    <p:sldId id="2104" r:id="rId20"/>
    <p:sldId id="2102" r:id="rId21"/>
    <p:sldId id="2101" r:id="rId22"/>
    <p:sldId id="2103" r:id="rId23"/>
    <p:sldId id="4649" r:id="rId24"/>
    <p:sldId id="2105" r:id="rId25"/>
    <p:sldId id="10017" r:id="rId26"/>
    <p:sldId id="1915" r:id="rId27"/>
    <p:sldId id="1957" r:id="rId28"/>
    <p:sldId id="1958" r:id="rId29"/>
    <p:sldId id="1959" r:id="rId30"/>
    <p:sldId id="4632" r:id="rId31"/>
    <p:sldId id="4633" r:id="rId32"/>
    <p:sldId id="10023" r:id="rId33"/>
    <p:sldId id="10018" r:id="rId34"/>
    <p:sldId id="4634" r:id="rId35"/>
    <p:sldId id="4636" r:id="rId36"/>
    <p:sldId id="1969" r:id="rId37"/>
    <p:sldId id="4637" r:id="rId38"/>
    <p:sldId id="4638" r:id="rId39"/>
    <p:sldId id="4640" r:id="rId40"/>
    <p:sldId id="1973" r:id="rId41"/>
    <p:sldId id="1975" r:id="rId42"/>
    <p:sldId id="1974" r:id="rId43"/>
    <p:sldId id="4641" r:id="rId44"/>
    <p:sldId id="10022" r:id="rId45"/>
    <p:sldId id="4642" r:id="rId46"/>
    <p:sldId id="2076136242" r:id="rId47"/>
    <p:sldId id="2076136243" r:id="rId48"/>
    <p:sldId id="1976" r:id="rId49"/>
    <p:sldId id="1977" r:id="rId50"/>
    <p:sldId id="1931" r:id="rId51"/>
    <p:sldId id="1932" r:id="rId52"/>
    <p:sldId id="1933" r:id="rId53"/>
    <p:sldId id="10020" r:id="rId54"/>
    <p:sldId id="4644" r:id="rId55"/>
    <p:sldId id="4645" r:id="rId56"/>
    <p:sldId id="1984" r:id="rId57"/>
    <p:sldId id="1978" r:id="rId58"/>
    <p:sldId id="1987" r:id="rId59"/>
    <p:sldId id="4568" r:id="rId60"/>
    <p:sldId id="1988" r:id="rId61"/>
    <p:sldId id="4646" r:id="rId62"/>
    <p:sldId id="10021" r:id="rId63"/>
    <p:sldId id="4647" r:id="rId64"/>
    <p:sldId id="4652" r:id="rId65"/>
    <p:sldId id="4651" r:id="rId66"/>
    <p:sldId id="2076136239" r:id="rId67"/>
    <p:sldId id="4648" r:id="rId68"/>
    <p:sldId id="2076136240" r:id="rId6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2042"/>
            <p14:sldId id="2085"/>
            <p14:sldId id="1720"/>
            <p14:sldId id="1995"/>
            <p14:sldId id="10024"/>
            <p14:sldId id="2097"/>
            <p14:sldId id="2113"/>
            <p14:sldId id="2115"/>
            <p14:sldId id="1647"/>
            <p14:sldId id="4237"/>
            <p14:sldId id="2098"/>
            <p14:sldId id="2099"/>
            <p14:sldId id="2100"/>
            <p14:sldId id="2104"/>
            <p14:sldId id="2102"/>
            <p14:sldId id="2101"/>
            <p14:sldId id="2103"/>
            <p14:sldId id="4649"/>
            <p14:sldId id="2105"/>
            <p14:sldId id="10017"/>
            <p14:sldId id="1915"/>
            <p14:sldId id="1957"/>
            <p14:sldId id="1958"/>
            <p14:sldId id="1959"/>
            <p14:sldId id="4632"/>
            <p14:sldId id="4633"/>
            <p14:sldId id="10023"/>
            <p14:sldId id="10018"/>
            <p14:sldId id="4634"/>
            <p14:sldId id="4636"/>
            <p14:sldId id="1969"/>
            <p14:sldId id="4637"/>
            <p14:sldId id="4638"/>
            <p14:sldId id="4640"/>
            <p14:sldId id="1973"/>
            <p14:sldId id="1975"/>
            <p14:sldId id="1974"/>
            <p14:sldId id="4641"/>
            <p14:sldId id="10022"/>
            <p14:sldId id="4642"/>
            <p14:sldId id="2076136242"/>
            <p14:sldId id="2076136243"/>
            <p14:sldId id="1976"/>
            <p14:sldId id="1977"/>
            <p14:sldId id="1931"/>
            <p14:sldId id="1932"/>
            <p14:sldId id="1933"/>
            <p14:sldId id="10020"/>
            <p14:sldId id="4644"/>
            <p14:sldId id="4645"/>
            <p14:sldId id="1984"/>
            <p14:sldId id="1978"/>
            <p14:sldId id="1987"/>
            <p14:sldId id="4568"/>
            <p14:sldId id="1988"/>
            <p14:sldId id="4646"/>
            <p14:sldId id="10021"/>
            <p14:sldId id="4647"/>
            <p14:sldId id="4652"/>
            <p14:sldId id="4651"/>
            <p14:sldId id="2076136239"/>
            <p14:sldId id="4648"/>
            <p14:sldId id="20761362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5F68639-F1A7-474A-CD10-57B2367A4DB6}" name="Christina Warren" initials="CW" userId="S::chwarren@microsoft.com::417a0393-20ba-43fd-a58a-d5502346bd0b"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85499772-AA42-6FBE-9AFB-521AF9873085}" name="Caitlyn Ryan" initials="CR" userId="S::caitlynr@silverfoxprod.com::e0e442c6-852d-445b-8a04-5983e13180c6"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60DEE0CF-0693-7473-CCB5-8444170754BB}" name="Lacey Butler" initials="LB" userId="S::labutle@microsoft.com::faf0500f-2275-4139-996d-e89c710b1c13"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hristina Warren" initials="CW" lastIdx="3" clrIdx="7">
    <p:extLst>
      <p:ext uri="{19B8F6BF-5375-455C-9EA6-DF929625EA0E}">
        <p15:presenceInfo xmlns:p15="http://schemas.microsoft.com/office/powerpoint/2012/main" userId="S::chwarren@microsoft.com::417a0393-20ba-43fd-a58a-d5502346bd0b" providerId="AD"/>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Caitlyn Ryan" initials="CR" lastIdx="50" clrIdx="5">
    <p:extLst>
      <p:ext uri="{19B8F6BF-5375-455C-9EA6-DF929625EA0E}">
        <p15:presenceInfo xmlns:p15="http://schemas.microsoft.com/office/powerpoint/2012/main" userId="S::caitlynr@silverfoxprod.com::e0e442c6-852d-445b-8a04-5983e13180c6" providerId="AD"/>
      </p:ext>
    </p:extLst>
  </p:cmAuthor>
  <p:cmAuthor id="6" name="Lacey Butler" initials="LB" lastIdx="26" clrIdx="6">
    <p:extLst>
      <p:ext uri="{19B8F6BF-5375-455C-9EA6-DF929625EA0E}">
        <p15:presenceInfo xmlns:p15="http://schemas.microsoft.com/office/powerpoint/2012/main" userId="S::labutle@microsoft.com::faf0500f-2275-4139-996d-e89c710b1c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5B9E"/>
    <a:srgbClr val="E6E6E6"/>
    <a:srgbClr val="FFFFFF"/>
    <a:srgbClr val="D83B01"/>
    <a:srgbClr val="000000"/>
    <a:srgbClr val="FEF000"/>
    <a:srgbClr val="3B2E58"/>
    <a:srgbClr val="243A5E"/>
    <a:srgbClr val="274B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D66101-2782-60DE-F2C5-6F274026068F}" v="2" dt="2020-02-18T12:23:01.272"/>
    <p1510:client id="{64F77A30-2B05-4428-ACA0-7584E59CA65B}" v="2" dt="2020-02-18T12:24:22.2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00"/>
    <p:restoredTop sz="77551"/>
  </p:normalViewPr>
  <p:slideViewPr>
    <p:cSldViewPr snapToGrid="0">
      <p:cViewPr varScale="1">
        <p:scale>
          <a:sx n="58" d="100"/>
          <a:sy n="58" d="100"/>
        </p:scale>
        <p:origin x="306" y="66"/>
      </p:cViewPr>
      <p:guideLst/>
    </p:cSldViewPr>
  </p:slideViewPr>
  <p:notesTextViewPr>
    <p:cViewPr>
      <p:scale>
        <a:sx n="155" d="100"/>
        <a:sy n="155" d="100"/>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79"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Boucher" userId="S::frbouche@microsoft.com::dad1fedf-2f09-4f7f-ae87-7cf2e9fc4682" providerId="AD" clId="Web-{17D66101-2782-60DE-F2C5-6F274026068F}"/>
    <pc:docChg chg="modSld">
      <pc:chgData name="Frank Boucher" userId="S::frbouche@microsoft.com::dad1fedf-2f09-4f7f-ae87-7cf2e9fc4682" providerId="AD" clId="Web-{17D66101-2782-60DE-F2C5-6F274026068F}" dt="2020-02-18T12:22:56.522" v="0" actId="20577"/>
      <pc:docMkLst>
        <pc:docMk/>
      </pc:docMkLst>
      <pc:sldChg chg="modSp">
        <pc:chgData name="Frank Boucher" userId="S::frbouche@microsoft.com::dad1fedf-2f09-4f7f-ae87-7cf2e9fc4682" providerId="AD" clId="Web-{17D66101-2782-60DE-F2C5-6F274026068F}" dt="2020-02-18T12:22:56.522" v="0" actId="20577"/>
        <pc:sldMkLst>
          <pc:docMk/>
          <pc:sldMk cId="198056144" sldId="4632"/>
        </pc:sldMkLst>
        <pc:spChg chg="mod">
          <ac:chgData name="Frank Boucher" userId="S::frbouche@microsoft.com::dad1fedf-2f09-4f7f-ae87-7cf2e9fc4682" providerId="AD" clId="Web-{17D66101-2782-60DE-F2C5-6F274026068F}" dt="2020-02-18T12:22:56.522" v="0" actId="20577"/>
          <ac:spMkLst>
            <pc:docMk/>
            <pc:sldMk cId="198056144" sldId="4632"/>
            <ac:spMk id="2" creationId="{FDBC9698-DA32-E14F-8F03-2E02DD393CDA}"/>
          </ac:spMkLst>
        </pc:spChg>
      </pc:sldChg>
    </pc:docChg>
  </pc:docChgLst>
  <pc:docChgLst>
    <pc:chgData name="Frank Boucher" userId="dad1fedf-2f09-4f7f-ae87-7cf2e9fc4682" providerId="ADAL" clId="{64F77A30-2B05-4428-ACA0-7584E59CA65B}"/>
    <pc:docChg chg="undo custSel addSld modSld">
      <pc:chgData name="Frank Boucher" userId="dad1fedf-2f09-4f7f-ae87-7cf2e9fc4682" providerId="ADAL" clId="{64F77A30-2B05-4428-ACA0-7584E59CA65B}" dt="2020-02-18T12:26:54.884" v="55" actId="20577"/>
      <pc:docMkLst>
        <pc:docMk/>
      </pc:docMkLst>
      <pc:sldChg chg="modSp">
        <pc:chgData name="Frank Boucher" userId="dad1fedf-2f09-4f7f-ae87-7cf2e9fc4682" providerId="ADAL" clId="{64F77A30-2B05-4428-ACA0-7584E59CA65B}" dt="2020-02-18T12:26:39.333" v="48" actId="6549"/>
        <pc:sldMkLst>
          <pc:docMk/>
          <pc:sldMk cId="3842394126" sldId="1959"/>
        </pc:sldMkLst>
        <pc:spChg chg="mod">
          <ac:chgData name="Frank Boucher" userId="dad1fedf-2f09-4f7f-ae87-7cf2e9fc4682" providerId="ADAL" clId="{64F77A30-2B05-4428-ACA0-7584E59CA65B}" dt="2020-02-18T12:26:39.333" v="48" actId="6549"/>
          <ac:spMkLst>
            <pc:docMk/>
            <pc:sldMk cId="3842394126" sldId="1959"/>
            <ac:spMk id="6" creationId="{00000000-0000-0000-0000-000000000000}"/>
          </ac:spMkLst>
        </pc:spChg>
      </pc:sldChg>
      <pc:sldChg chg="addSp">
        <pc:chgData name="Frank Boucher" userId="dad1fedf-2f09-4f7f-ae87-7cf2e9fc4682" providerId="ADAL" clId="{64F77A30-2B05-4428-ACA0-7584E59CA65B}" dt="2020-02-18T12:24:00.529" v="0"/>
        <pc:sldMkLst>
          <pc:docMk/>
          <pc:sldMk cId="2844493140" sldId="2042"/>
        </pc:sldMkLst>
        <pc:spChg chg="add">
          <ac:chgData name="Frank Boucher" userId="dad1fedf-2f09-4f7f-ae87-7cf2e9fc4682" providerId="ADAL" clId="{64F77A30-2B05-4428-ACA0-7584E59CA65B}" dt="2020-02-18T12:24:00.529" v="0"/>
          <ac:spMkLst>
            <pc:docMk/>
            <pc:sldMk cId="2844493140" sldId="2042"/>
            <ac:spMk id="2" creationId="{2A7F1273-463A-4B97-B42D-1C89E1B24025}"/>
          </ac:spMkLst>
        </pc:spChg>
      </pc:sldChg>
      <pc:sldChg chg="modSp add">
        <pc:chgData name="Frank Boucher" userId="dad1fedf-2f09-4f7f-ae87-7cf2e9fc4682" providerId="ADAL" clId="{64F77A30-2B05-4428-ACA0-7584E59CA65B}" dt="2020-02-18T12:26:54.884" v="55" actId="20577"/>
        <pc:sldMkLst>
          <pc:docMk/>
          <pc:sldMk cId="3551905253" sldId="2085"/>
        </pc:sldMkLst>
        <pc:graphicFrameChg chg="modGraphic">
          <ac:chgData name="Frank Boucher" userId="dad1fedf-2f09-4f7f-ae87-7cf2e9fc4682" providerId="ADAL" clId="{64F77A30-2B05-4428-ACA0-7584E59CA65B}" dt="2020-02-18T12:26:54.884" v="55" actId="20577"/>
          <ac:graphicFrameMkLst>
            <pc:docMk/>
            <pc:sldMk cId="3551905253" sldId="2085"/>
            <ac:graphicFrameMk id="2" creationId="{0D44C70B-AEE7-4F23-9DF6-FFDD0AEAF44F}"/>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8-12-05T14:17:08.556" idx="49">
    <p:pos x="425" y="770"/>
    <p:text>top level bullets are products, capitalize them</p:text>
    <p:extLst>
      <p:ext uri="{C676402C-5697-4E1C-873F-D02D1690AC5C}">
        <p15:threadingInfo xmlns:p15="http://schemas.microsoft.com/office/powerpoint/2012/main" timeZoneBias="480"/>
      </p:ext>
    </p:extLst>
  </p:cm>
  <p:cm authorId="5" dt="2018-12-05T14:17:24.011" idx="50">
    <p:pos x="3819" y="2130"/>
    <p:text>comma</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2020-02-18 7:23</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2020-02-18 7:23</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2020-02-18 7:23</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956461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One of the biggest advantages of moving to the cloud is that it’s more cost-effective. Instead of having to pay for all the compute power that you may not always use – you can just pay for what you’re actually using. Say you’re an e-commerce company like Tailwind Traders. A few times a year, like Black Friday and during the holiday season, there might be times when you need more compute resources than usual. In the old system, Tailwind would have to pay for those servers year-round (or manually procure/decommission servers), even if they weren’t using them. With the cloud, they could just pay for the resources they use and expand as needed.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25048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07213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But the best part of this is that the cloud is also elastic. So not only can you scale up  and out – but if you do need to contract resources – you can do that too. Tailwind Traders might want to scale out its resources in November and December because of the busy holiday season. But in January, after returns and sales have died down, those extra resources that were added, can be removed.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978390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One of the most appealing parts of moving to the cloud – especially public clouds like Azure – is that it allows developers and ops to focus on building and deploying applications. The maintenance work – think patching an operating system or setting up new hardware – is taken care of.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89868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The cloud can also offer more reliability because in a managed environment like Azure, you have access to thinks like data backups that can be configured to take snapshot at specific intervals, which can aid with disaster recovery or data replication. SHARE GAWKER STORY ABOUT HURRICANE SANDY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30660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2012, a once in a hundred year storm – Hurricane Sandy – hit Manhattan. The lower half of the Island lost power and went dark.</a:t>
            </a:r>
          </a:p>
          <a:p>
            <a:endParaRPr lang="en-US"/>
          </a:p>
          <a:p>
            <a:r>
              <a:rPr lang="en-US"/>
              <a:t>This included data centers for companies like Squarespace and major websites like Gawker and BuzzFeed and the Huffington Post. Teams scrambled to either move infrastructure backups to alternative locations and in some cases, carried buckets of gasoline up the steps of the data center to feed the generators to get things back online.</a:t>
            </a:r>
          </a:p>
          <a:p>
            <a:endParaRPr lang="en-US"/>
          </a:p>
          <a:p>
            <a:r>
              <a:rPr lang="en-US"/>
              <a:t>This was in an area that businesses felt safe having their data centers – how often does a hurricane hit New York City?</a:t>
            </a:r>
          </a:p>
          <a:p>
            <a:endParaRPr lang="en-US"/>
          </a:p>
          <a:p>
            <a:r>
              <a:rPr lang="en-US"/>
              <a:t>The cloud offers not just more reliability with where you store your data – but you can opt to have data stored multiple places, just in case the unthinkable happens.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2020-02-18 7:23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1652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Physical security: walls, cameras, gates, security personnel, etc.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Digital security: Data can travel in many ways within a data center, between data centers and over the internet.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That said, moving to the cloud doesn’t mean you don’t need to worry about security – it just means that security approaches may be different. Be sure to check out our session on cloud security.</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36884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Now that we’ve covered the advantages of moving to the cloud, let’s talk more about Azure specifically.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155273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Now that we’ve covered the basics of moving to the cloud, let’s talk more about Azure specifically.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864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Generally, the services provided by Azure are categorized as compute, networking and storage. </a:t>
            </a:r>
          </a:p>
          <a:p>
            <a:endParaRPr lang="en-US"/>
          </a:p>
          <a:p>
            <a:r>
              <a:rPr lang="en-US"/>
              <a:t>Every service can be secured and managed easily from the platform. </a:t>
            </a:r>
          </a:p>
          <a:p>
            <a:endParaRPr/>
          </a:p>
        </p:txBody>
      </p:sp>
    </p:spTree>
    <p:extLst>
      <p:ext uri="{BB962C8B-B14F-4D97-AF65-F5344CB8AC3E}">
        <p14:creationId xmlns:p14="http://schemas.microsoft.com/office/powerpoint/2010/main" val="205162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2020-02-18 7:24</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873752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566255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510681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Generally, the services provided by Azure are categorized as compute, networking and storage. </a:t>
            </a:r>
          </a:p>
          <a:p>
            <a:endParaRPr lang="en-US"/>
          </a:p>
          <a:p>
            <a:r>
              <a:rPr lang="en-US"/>
              <a:t>Every service can be secured and managed easily from the platform. </a:t>
            </a:r>
          </a:p>
          <a:p>
            <a:endParaRPr/>
          </a:p>
        </p:txBody>
      </p:sp>
    </p:spTree>
    <p:extLst>
      <p:ext uri="{BB962C8B-B14F-4D97-AF65-F5344CB8AC3E}">
        <p14:creationId xmlns:p14="http://schemas.microsoft.com/office/powerpoint/2010/main" val="1682035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a:t>Azure Active Directory (Azure AD) is Microsoft’s multi-tenant, cloud based directory and identity management service. </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23452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chemeClr val="accent5"/>
                </a:solidFill>
              </a:rPr>
              <a:t>Azure AD is the centralised directory store </a:t>
            </a:r>
            <a:r>
              <a:rPr lang="en-AU"/>
              <a:t>used by Azure and Office 365, containing all the identities of users inside your organisation.</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34682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Azure portal, blades and cloud shell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2020-02-18 7:23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28982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matter how you use Azure, you’ll most likely have multiple components to manage. Virtual machines, storage accounts, virtual networks, web apps, databases, third party services… there’s a lot to keep track of. </a:t>
            </a:r>
          </a:p>
          <a:p>
            <a:endParaRPr lang="en-US"/>
          </a:p>
          <a:p>
            <a:r>
              <a:rPr lang="en-US"/>
              <a:t>This is where Azure Resource Manager comes in handy.  ARM</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72755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You don't see these components as separate entities, instead you see them as related and interdependent parts of a single entity. You want to deploy, manage, and monitor them as a group. Azure Resource Manager enables you to work with the resources in your solution as a group. </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567824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Resource Manager provides a consistent management layer available in the Azure portal as well as Azure PowerShell, Azure CLI, Azure REST APIs and client SDKs. </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It provides security, auditing, and tagging features to help you manage your resources after deployment.</a:t>
            </a:r>
            <a:endParaRPr lang="en-US"/>
          </a:p>
          <a:p>
            <a:endParaRPr/>
          </a:p>
        </p:txBody>
      </p:sp>
    </p:spTree>
    <p:extLst>
      <p:ext uri="{BB962C8B-B14F-4D97-AF65-F5344CB8AC3E}">
        <p14:creationId xmlns:p14="http://schemas.microsoft.com/office/powerpoint/2010/main" val="479789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There’s some basic terminology you’ll want to be familiar with before diving into ARM. </a:t>
            </a:r>
          </a:p>
          <a:p>
            <a:endParaRPr/>
          </a:p>
        </p:txBody>
      </p:sp>
    </p:spTree>
    <p:extLst>
      <p:ext uri="{BB962C8B-B14F-4D97-AF65-F5344CB8AC3E}">
        <p14:creationId xmlns:p14="http://schemas.microsoft.com/office/powerpoint/2010/main" val="4123667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2020-02-18 7:23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854499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172177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4031776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098723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136642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312360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really need to know is that no matter what your needs are, Azure has you covered.</a:t>
            </a:r>
            <a:endParaRPr dirty="0"/>
          </a:p>
        </p:txBody>
      </p:sp>
    </p:spTree>
    <p:extLst>
      <p:ext uri="{BB962C8B-B14F-4D97-AF65-F5344CB8AC3E}">
        <p14:creationId xmlns:p14="http://schemas.microsoft.com/office/powerpoint/2010/main" val="296109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What you really need to know is that no matter what your needs are, Azure has you covered.</a:t>
            </a:r>
          </a:p>
          <a:p>
            <a:endParaRPr/>
          </a:p>
        </p:txBody>
      </p:sp>
    </p:spTree>
    <p:extLst>
      <p:ext uri="{BB962C8B-B14F-4D97-AF65-F5344CB8AC3E}">
        <p14:creationId xmlns:p14="http://schemas.microsoft.com/office/powerpoint/2010/main" val="757553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Virtual machines</a:t>
            </a:r>
            <a:r>
              <a:rPr lang="en-US" sz="882" b="0" i="0" kern="1200">
                <a:solidFill>
                  <a:schemeClr val="tx1"/>
                </a:solidFill>
                <a:effectLst/>
                <a:latin typeface="Segoe UI Light" pitchFamily="34" charset="0"/>
                <a:ea typeface="+mn-ea"/>
                <a:cs typeface="+mn-cs"/>
              </a:rPr>
              <a:t>, or VMs, are software emulations of physical computers. They include a virtual processor, memory, storage, and networking resources. They host an operating system, and you're able to install and run software just like a physical computer. And by using a remote desktop client, you can use and control the virtual machine as if you were sitting in front it.</a:t>
            </a:r>
          </a:p>
          <a:p>
            <a:endParaRPr/>
          </a:p>
        </p:txBody>
      </p:sp>
    </p:spTree>
    <p:extLst>
      <p:ext uri="{BB962C8B-B14F-4D97-AF65-F5344CB8AC3E}">
        <p14:creationId xmlns:p14="http://schemas.microsoft.com/office/powerpoint/2010/main" val="3722000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Virtual machines in Azure</a:t>
            </a:r>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Virtual machines can be created and hosted in Azure. Typically, new virtual machines can be created and provisioned in minutes by selecting a pre-configured virtual machine image.</a:t>
            </a:r>
          </a:p>
          <a:p>
            <a:endParaRPr lang="en-US" sz="882" b="0" i="0" kern="1200">
              <a:solidFill>
                <a:schemeClr val="tx1"/>
              </a:solidFill>
              <a:effectLst/>
              <a:latin typeface="Segoe UI Light" pitchFamily="34" charset="0"/>
              <a:ea typeface="+mn-ea"/>
              <a:cs typeface="+mn-cs"/>
            </a:endParaRPr>
          </a:p>
          <a:p>
            <a:endParaRPr/>
          </a:p>
        </p:txBody>
      </p:sp>
    </p:spTree>
    <p:extLst>
      <p:ext uri="{BB962C8B-B14F-4D97-AF65-F5344CB8AC3E}">
        <p14:creationId xmlns:p14="http://schemas.microsoft.com/office/powerpoint/2010/main" val="4160321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8049966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Containers are a virtualization environment but, unlike a virtual machine, they do not include an operating system. Instead, they reference the operating system of the host environment that runs the container. </a:t>
            </a:r>
            <a:endParaRPr lang="en-US"/>
          </a:p>
          <a:p>
            <a:endParaRPr lang="en-US"/>
          </a:p>
          <a:p>
            <a:r>
              <a:rPr lang="en-US" sz="882" b="0" i="0" u="none" strike="noStrike" kern="1200">
                <a:solidFill>
                  <a:schemeClr val="tx1"/>
                </a:solidFill>
                <a:effectLst/>
                <a:latin typeface="Segoe UI Light" pitchFamily="34" charset="0"/>
                <a:ea typeface="+mn-ea"/>
                <a:cs typeface="+mn-cs"/>
              </a:rPr>
              <a:t>In contrast to VMs, all that a container requires is enough of an operating system, supporting programs and libraries, and system resources to run a specific program. What this means in practice is you can put two to three times as many as applications on a single server with containers than you can with a VM. In addition, with containers you can create a portable, consistent operating environment for development, testing, and deployment.</a:t>
            </a:r>
            <a:endParaRPr/>
          </a:p>
        </p:txBody>
      </p:sp>
    </p:spTree>
    <p:extLst>
      <p:ext uri="{BB962C8B-B14F-4D97-AF65-F5344CB8AC3E}">
        <p14:creationId xmlns:p14="http://schemas.microsoft.com/office/powerpoint/2010/main" val="26661104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Containers are a virtualization environment but, unlike a virtual machine, they do not include an operating system. Instead, they reference the operating system of the host environment that runs the container. </a:t>
            </a:r>
            <a:endParaRPr lang="en-US"/>
          </a:p>
          <a:p>
            <a:endParaRPr lang="en-US"/>
          </a:p>
          <a:p>
            <a:r>
              <a:rPr lang="en-US" sz="882" b="0" i="0" u="none" strike="noStrike" kern="1200">
                <a:solidFill>
                  <a:schemeClr val="tx1"/>
                </a:solidFill>
                <a:effectLst/>
                <a:latin typeface="Segoe UI Light" pitchFamily="34" charset="0"/>
                <a:ea typeface="+mn-ea"/>
                <a:cs typeface="+mn-cs"/>
              </a:rPr>
              <a:t>In contrast to VMs, all that a container requires is enough of an operating system, supporting programs and libraries, and system resources to run a specific program. What this means in practice is you can put two to three times as many as applications on a single server with containers than you can with a VM. In addition, with containers you can create a portable, consistent operating environment for development, testing, and deployment.</a:t>
            </a:r>
            <a:endParaRPr/>
          </a:p>
        </p:txBody>
      </p:sp>
    </p:spTree>
    <p:extLst>
      <p:ext uri="{BB962C8B-B14F-4D97-AF65-F5344CB8AC3E}">
        <p14:creationId xmlns:p14="http://schemas.microsoft.com/office/powerpoint/2010/main" val="37762746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For example, if five containers are running on a server with a specific Linux kernel, all five containers are running on that same kernel.</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The following illustration shows a comparison between applications running directly on a VM and applications running inside containers on a VM.</a:t>
            </a:r>
          </a:p>
          <a:p>
            <a:endParaRPr lang="en-US"/>
          </a:p>
          <a:p>
            <a:endParaRPr/>
          </a:p>
        </p:txBody>
      </p:sp>
    </p:spTree>
    <p:extLst>
      <p:ext uri="{BB962C8B-B14F-4D97-AF65-F5344CB8AC3E}">
        <p14:creationId xmlns:p14="http://schemas.microsoft.com/office/powerpoint/2010/main" val="2915222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761514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Serverless computing is a cloud-hosted execution environment that runs your code but completely abstracts the underlying hosting environment. You create an instance of the service, and you add your code; no infrastructure configuration or maintenance is required, or even allowed.</a:t>
            </a:r>
          </a:p>
          <a:p>
            <a:endParaRPr/>
          </a:p>
        </p:txBody>
      </p:sp>
    </p:spTree>
    <p:extLst>
      <p:ext uri="{BB962C8B-B14F-4D97-AF65-F5344CB8AC3E}">
        <p14:creationId xmlns:p14="http://schemas.microsoft.com/office/powerpoint/2010/main" val="3140225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Serverless computing is a cloud-hosted execution environment that runs your code but completely abstracts the underlying hosting environment. You create an instance of the service, and you add your code; no infrastructure configuration or maintenance is required, or even allowed.</a:t>
            </a:r>
          </a:p>
          <a:p>
            <a:endParaRPr/>
          </a:p>
        </p:txBody>
      </p:sp>
    </p:spTree>
    <p:extLst>
      <p:ext uri="{BB962C8B-B14F-4D97-AF65-F5344CB8AC3E}">
        <p14:creationId xmlns:p14="http://schemas.microsoft.com/office/powerpoint/2010/main" val="1901320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There are 4 main serverless services in Azure.</a:t>
            </a:r>
          </a:p>
          <a:p>
            <a:endParaRPr dirty="0"/>
          </a:p>
        </p:txBody>
      </p:sp>
    </p:spTree>
    <p:extLst>
      <p:ext uri="{BB962C8B-B14F-4D97-AF65-F5344CB8AC3E}">
        <p14:creationId xmlns:p14="http://schemas.microsoft.com/office/powerpoint/2010/main" val="16277145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Functions and Logic Apps are Azure services that enable serverless workloads. Azure Functions is a serverless compute service, while Azure Logic Apps provides serverless workflows. Complex </a:t>
            </a:r>
            <a:r>
              <a:rPr lang="en-US" sz="882" b="0" i="1" kern="1200">
                <a:solidFill>
                  <a:schemeClr val="tx1"/>
                </a:solidFill>
                <a:effectLst/>
                <a:latin typeface="Segoe UI Light" pitchFamily="34" charset="0"/>
                <a:ea typeface="+mn-ea"/>
                <a:cs typeface="+mn-cs"/>
              </a:rPr>
              <a:t>orchestrations</a:t>
            </a:r>
            <a:r>
              <a:rPr lang="en-US" sz="882" b="0" i="0" kern="1200">
                <a:solidFill>
                  <a:schemeClr val="tx1"/>
                </a:solidFill>
                <a:effectLst/>
                <a:latin typeface="Segoe UI Light" pitchFamily="34" charset="0"/>
                <a:ea typeface="+mn-ea"/>
                <a:cs typeface="+mn-cs"/>
              </a:rPr>
              <a:t> can be created by both. An orchestration is a collection of functions or steps, called </a:t>
            </a:r>
            <a:r>
              <a:rPr lang="en-US" sz="882" b="0" i="1" kern="1200">
                <a:solidFill>
                  <a:schemeClr val="tx1"/>
                </a:solidFill>
                <a:effectLst/>
                <a:latin typeface="Segoe UI Light" pitchFamily="34" charset="0"/>
                <a:ea typeface="+mn-ea"/>
                <a:cs typeface="+mn-cs"/>
              </a:rPr>
              <a:t>actions</a:t>
            </a:r>
            <a:r>
              <a:rPr lang="en-US" sz="882" b="0" i="0" kern="1200">
                <a:solidFill>
                  <a:schemeClr val="tx1"/>
                </a:solidFill>
                <a:effectLst/>
                <a:latin typeface="Segoe UI Light" pitchFamily="34" charset="0"/>
                <a:ea typeface="+mn-ea"/>
                <a:cs typeface="+mn-cs"/>
              </a:rPr>
              <a:t> in Logic Apps, that are executed to accomplish a complex task. For example, to process a batch of orders you might execute many instances of a function in parallel, wait for all instances to finish, and then execute a function that computes a result on the aggregate.</a:t>
            </a:r>
          </a:p>
          <a:p>
            <a:endParaRPr lang="en-US" sz="882" b="0" i="0" kern="1200">
              <a:solidFill>
                <a:schemeClr val="tx1"/>
              </a:solidFill>
              <a:effectLst/>
              <a:latin typeface="Segoe UI Light" pitchFamily="34" charset="0"/>
              <a:ea typeface="+mn-ea"/>
              <a:cs typeface="+mn-cs"/>
            </a:endParaRPr>
          </a:p>
          <a:p>
            <a:endParaRPr/>
          </a:p>
        </p:txBody>
      </p:sp>
    </p:spTree>
    <p:extLst>
      <p:ext uri="{BB962C8B-B14F-4D97-AF65-F5344CB8AC3E}">
        <p14:creationId xmlns:p14="http://schemas.microsoft.com/office/powerpoint/2010/main" val="395464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I want to touch on one more compute option – and that’s Azure App Service, which runs on both Windows and Linux – and takes advantage of containers.</a:t>
            </a:r>
          </a:p>
          <a:p>
            <a:r>
              <a:rPr lang="en-US" sz="882" b="0" i="0" kern="1200">
                <a:solidFill>
                  <a:schemeClr val="tx1"/>
                </a:solidFill>
                <a:effectLst/>
                <a:latin typeface="Segoe UI Light" pitchFamily="34" charset="0"/>
                <a:ea typeface="+mn-ea"/>
                <a:cs typeface="+mn-cs"/>
              </a:rPr>
              <a:t>Azure Web Apps enables you to build and host web applications in the programming language of your choice without managing infrastructure. It offers auto-scaling and high availability, supports both Windows and Linux, and enables automated deployments from GitHub, Azure DevOps, or any Git repo.</a:t>
            </a:r>
          </a:p>
          <a:p>
            <a:endParaRPr/>
          </a:p>
        </p:txBody>
      </p:sp>
    </p:spTree>
    <p:extLst>
      <p:ext uri="{BB962C8B-B14F-4D97-AF65-F5344CB8AC3E}">
        <p14:creationId xmlns:p14="http://schemas.microsoft.com/office/powerpoint/2010/main" val="2753309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I want to touch on one more compute option – and that’s Azure App Service, which runs on both Windows and Linux – and takes advantage of containers.</a:t>
            </a:r>
          </a:p>
          <a:p>
            <a:r>
              <a:rPr lang="en-US" sz="882" b="0" i="0" kern="1200">
                <a:solidFill>
                  <a:schemeClr val="tx1"/>
                </a:solidFill>
                <a:effectLst/>
                <a:latin typeface="Segoe UI Light" pitchFamily="34" charset="0"/>
                <a:ea typeface="+mn-ea"/>
                <a:cs typeface="+mn-cs"/>
              </a:rPr>
              <a:t>Azure Web Apps enables you to build and host web applications in the programming language of your choice without managing infrastructure. It offers auto-scaling and high availability, supports both Windows and Linux, and enables automated deployments from GitHub, Azure DevOps, or any Git repo.</a:t>
            </a:r>
          </a:p>
          <a:p>
            <a:endParaRPr/>
          </a:p>
        </p:txBody>
      </p:sp>
    </p:spTree>
    <p:extLst>
      <p:ext uri="{BB962C8B-B14F-4D97-AF65-F5344CB8AC3E}">
        <p14:creationId xmlns:p14="http://schemas.microsoft.com/office/powerpoint/2010/main" val="4031691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is Microsoft’s cloud computing platform. But before we dive into Azure and it’s massive ecosystem of services for your business, let’s talk about cloud computing — what it is and why you should care.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2020-02-18 7:23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5871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264333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offers up a brief overview of what options/decisions you might make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6992355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Learning this material is a big step toward becoming Microsoft Certified. Microsoft has certification paths for many technical job roles and it shows that you are keeping pace with today’s technical roles and requirements. Check out these related certifications and gain a new professional edge.</a:t>
            </a:r>
          </a:p>
          <a:p>
            <a:endParaRPr/>
          </a:p>
        </p:txBody>
      </p:sp>
    </p:spTree>
    <p:extLst>
      <p:ext uri="{BB962C8B-B14F-4D97-AF65-F5344CB8AC3E}">
        <p14:creationId xmlns:p14="http://schemas.microsoft.com/office/powerpoint/2010/main" val="7487674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1968490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the first time, Microsoft is offering FREE certification exams to all event attendees. You can take advantage of this for any Fundamentals or Role-based Certifications. </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offer is for one free exam and it’s valid for up to 6 months post-event.</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You can utilize this at our onsite testing in the event expo hall or use it post-event using the same email address used to sign up for the event. (Gov. Officials are not eligible)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Expect an email with </a:t>
            </a:r>
            <a:r>
              <a:rPr lang="en-US" sz="1200" b="0" i="0" u="none" strike="noStrike" kern="1200" dirty="0" err="1">
                <a:solidFill>
                  <a:schemeClr val="tx1"/>
                </a:solidFill>
                <a:effectLst/>
                <a:latin typeface="+mn-lt"/>
                <a:ea typeface="+mn-ea"/>
                <a:cs typeface="+mn-cs"/>
              </a:rPr>
              <a:t>deails</a:t>
            </a:r>
            <a:r>
              <a:rPr lang="en-US" sz="1200" b="0" i="0" u="none" strike="noStrike" kern="1200" dirty="0">
                <a:solidFill>
                  <a:schemeClr val="tx1"/>
                </a:solidFill>
                <a:effectLst/>
                <a:latin typeface="+mn-lt"/>
                <a:ea typeface="+mn-ea"/>
                <a:cs typeface="+mn-cs"/>
              </a:rPr>
              <a:t> after the show for those of you who have opted-in to receive promotional email from Microsoft.</a:t>
            </a:r>
          </a:p>
          <a:p>
            <a:endParaRPr lang="en-US" dirty="0"/>
          </a:p>
        </p:txBody>
      </p:sp>
      <p:sp>
        <p:nvSpPr>
          <p:cNvPr id="4" name="Slide Number Placeholder 3"/>
          <p:cNvSpPr>
            <a:spLocks noGrp="1"/>
          </p:cNvSpPr>
          <p:nvPr>
            <p:ph type="sldNum" sz="quarter" idx="5"/>
          </p:nvPr>
        </p:nvSpPr>
        <p:spPr/>
        <p:txBody>
          <a:bodyPr/>
          <a:lstStyle/>
          <a:p>
            <a:fld id="{3F2C9975-3AB9-4420-8BBA-AC8F259459E7}" type="slidenum">
              <a:rPr lang="en-US" smtClean="0"/>
              <a:t>61</a:t>
            </a:fld>
            <a:endParaRPr lang="en-US"/>
          </a:p>
        </p:txBody>
      </p:sp>
    </p:spTree>
    <p:extLst>
      <p:ext uri="{BB962C8B-B14F-4D97-AF65-F5344CB8AC3E}">
        <p14:creationId xmlns:p14="http://schemas.microsoft.com/office/powerpoint/2010/main" val="4644607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Tree>
    <p:extLst>
      <p:ext uri="{BB962C8B-B14F-4D97-AF65-F5344CB8AC3E}">
        <p14:creationId xmlns:p14="http://schemas.microsoft.com/office/powerpoint/2010/main" val="38784808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And that’s a statement around how we feel about Azure.  </a:t>
            </a:r>
          </a:p>
          <a:p>
            <a:pPr marL="0" indent="0">
              <a:buFont typeface="Arial" panose="020B0604020202020204" pitchFamily="34" charset="0"/>
              <a:buNone/>
            </a:pPr>
            <a:r>
              <a:rPr lang="en-US" dirty="0"/>
              <a:t>We want to invent with purpose in how we think about it what we deliver to you but also enable you to invent with purpose. </a:t>
            </a:r>
          </a:p>
          <a:p>
            <a:pPr marL="0" indent="0">
              <a:buFont typeface="Arial" panose="020B0604020202020204" pitchFamily="34" charset="0"/>
              <a:buNone/>
            </a:pPr>
            <a:r>
              <a:rPr lang="en-US" dirty="0"/>
              <a:t>And we do that in some key ways. </a:t>
            </a:r>
          </a:p>
          <a:p>
            <a:pPr marL="0" indent="0">
              <a:buFont typeface="Arial" panose="020B0604020202020204" pitchFamily="34" charset="0"/>
              <a:buNone/>
            </a:pPr>
            <a:endParaRPr lang="en-US" dirty="0"/>
          </a:p>
          <a:p>
            <a:pPr marL="0" indent="0">
              <a:buFont typeface="Arial" panose="020B0604020202020204" pitchFamily="34" charset="0"/>
              <a:buNone/>
            </a:pPr>
            <a:r>
              <a:rPr lang="en-US" i="1" dirty="0"/>
              <a:t>TRANSITION: </a:t>
            </a:r>
            <a:r>
              <a:rPr lang="en-US" dirty="0"/>
              <a:t>I talk about these ways as our promises to you on what Azure will always deliver and why we’ll help you.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36661C-56F4-4890-A116-5BD138E19C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4554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get into specifics about Azure, let’s go over a few cloud computing terms we’ll be referring to throughout this session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90053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Infrastructure as a Service is the most flexible category of cloud services. It aims to give you complete control over the hardware that runs your application. Instead of buying hardware, with IaaS, you rent it.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a:t>With great power comes great responsibility</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effectLst/>
              </a:rPr>
              <a:t>PaaS provides an environment for building, testing, and deploying software applications. The goal of PaaS is to help you create an application as quickly as possible without having to worry about managing the underlying infrastructure. For example, when deploying a web application using PaaS, you don't have to install an operating system, web server, or even system updates.</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effectLst/>
              </a:rPr>
              <a:t>SaaS is software that is centrally hosted and managed for the end customer. It is usually based on an architecture where one version of the application is used for all customers, and licensed through a monthly or annual subscription. Office 365 is a perfect example of SaaS software.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2020-02-18 7:23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589070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Examples of how the provider/vendor breakdown works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2020-02-18 7:23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006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14367">
              <a:lnSpc>
                <a:spcPct val="90000"/>
              </a:lnSpc>
              <a:spcAft>
                <a:spcPts val="333"/>
              </a:spcAft>
              <a:buFont typeface="Arial" panose="020B0604020202020204" pitchFamily="34" charset="0"/>
              <a:buChar char="•"/>
              <a:defRPr/>
            </a:pPr>
            <a:r>
              <a:rPr lang="en-US" b="1">
                <a:cs typeface="Calibri"/>
              </a:rPr>
              <a:t>Rehost: </a:t>
            </a:r>
            <a:r>
              <a:rPr lang="en-US" b="1">
                <a:latin typeface="Calibri"/>
                <a:cs typeface="Calibri"/>
              </a:rPr>
              <a:t>Lift and Shift. </a:t>
            </a:r>
            <a:r>
              <a:rPr lang="en-US" kern="0">
                <a:latin typeface="Segoe UI Semibold" charset="0"/>
                <a:cs typeface="Segoe UI Semibold" charset="0"/>
              </a:rPr>
              <a:t>Redeploy </a:t>
            </a:r>
            <a:r>
              <a:rPr kumimoji="0" lang="en-US" sz="1200" b="0" i="0" u="none" strike="noStrike" kern="0" cap="none" spc="0" normalizeH="0" baseline="0" noProof="0">
                <a:ln>
                  <a:noFill/>
                </a:ln>
                <a:effectLst/>
                <a:uLnTx/>
                <a:uFillTx/>
                <a:latin typeface="Segoe UI Semibold" charset="0"/>
                <a:ea typeface="+mn-ea"/>
                <a:cs typeface="Segoe UI Semibold" charset="0"/>
              </a:rPr>
              <a:t>as-is to cloud; used for quick ROI, freeing up DC space, least effort. IaaS is the key tech here.</a:t>
            </a:r>
            <a:r>
              <a:rPr lang="en-US" kern="0">
                <a:latin typeface="Segoe UI Semibold" charset="0"/>
                <a:cs typeface="Segoe UI Semibold" charset="0"/>
              </a:rPr>
              <a:t> </a:t>
            </a:r>
            <a:endParaRPr lang="en-US" sz="1200" b="0" i="0" u="none" strike="noStrike" kern="0" cap="none" spc="0" baseline="0" noProof="0">
              <a:latin typeface="Segoe UI Semibold" charset="0"/>
              <a:cs typeface="Segoe UI Semibold" charset="0"/>
            </a:endParaRPr>
          </a:p>
          <a:p>
            <a:pPr marL="171450" indent="-171450" defTabSz="914367">
              <a:lnSpc>
                <a:spcPct val="90000"/>
              </a:lnSpc>
              <a:spcAft>
                <a:spcPts val="333"/>
              </a:spcAft>
              <a:buFont typeface="Arial" panose="020B0604020202020204" pitchFamily="34" charset="0"/>
              <a:buChar char="•"/>
              <a:defRPr/>
            </a:pPr>
            <a:r>
              <a:rPr lang="en-US" b="1">
                <a:cs typeface="Calibri"/>
              </a:rPr>
              <a:t>Refactor:</a:t>
            </a:r>
            <a:r>
              <a:rPr lang="en-US" b="0">
                <a:cs typeface="Calibri"/>
              </a:rPr>
              <a:t> </a:t>
            </a:r>
            <a:r>
              <a:rPr kumimoji="0" lang="en-US" sz="1200" b="0" i="0" u="none" strike="noStrike" kern="0" cap="none" spc="0" normalizeH="0" baseline="0" noProof="0">
                <a:ln>
                  <a:noFill/>
                </a:ln>
                <a:effectLst/>
                <a:uLnTx/>
                <a:uFillTx/>
                <a:latin typeface="Segoe UI Semibold" charset="0"/>
                <a:ea typeface="+mn-ea"/>
                <a:cs typeface="Segoe UI Semibold" charset="0"/>
              </a:rPr>
              <a:t>Minimally alter to take better advantage of cloud; used for code portability and quick updates.</a:t>
            </a:r>
            <a:r>
              <a:rPr lang="en-US" kern="0">
                <a:latin typeface="Segoe UI Semibold" charset="0"/>
                <a:cs typeface="Segoe UI Semibold" charset="0"/>
              </a:rPr>
              <a:t> </a:t>
            </a:r>
            <a:r>
              <a:rPr kumimoji="0" lang="en-US" sz="1200" b="0" i="0" u="none" strike="noStrike" kern="0" cap="none" spc="0" normalizeH="0" baseline="0" noProof="0">
                <a:ln>
                  <a:noFill/>
                </a:ln>
                <a:effectLst/>
                <a:uLnTx/>
                <a:uFillTx/>
                <a:latin typeface="Segoe UI Semibold" charset="0"/>
                <a:ea typeface="+mn-ea"/>
                <a:cs typeface="Segoe UI Semibold" charset="0"/>
              </a:rPr>
              <a:t> </a:t>
            </a:r>
            <a:r>
              <a:rPr kumimoji="0" lang="en-US" sz="1200" b="1" i="0" u="none" strike="noStrike" kern="0" cap="none" spc="0" normalizeH="0" baseline="0" noProof="0">
                <a:ln>
                  <a:noFill/>
                </a:ln>
                <a:effectLst/>
                <a:uLnTx/>
                <a:uFillTx/>
                <a:latin typeface="Segoe UI Semibold" charset="0"/>
                <a:ea typeface="+mn-ea"/>
                <a:cs typeface="Segoe UI Semibold" charset="0"/>
              </a:rPr>
              <a:t>Containers and PaaS are the key tech here.</a:t>
            </a:r>
            <a:r>
              <a:rPr lang="en-US" kern="0">
                <a:latin typeface="Segoe UI Semibold" charset="0"/>
                <a:cs typeface="Segoe UI Semibold" charset="0"/>
              </a:rPr>
              <a:t> </a:t>
            </a:r>
            <a:endParaRPr lang="en-US" sz="1200" b="0" i="0" u="none" strike="noStrike" kern="0" cap="none" spc="0" baseline="0" noProof="0">
              <a:latin typeface="Segoe UI Semibold" charset="0"/>
              <a:cs typeface="Segoe UI Semibold" charset="0"/>
            </a:endParaRPr>
          </a:p>
          <a:p>
            <a:pPr marL="171450" indent="-171450" defTabSz="914367">
              <a:lnSpc>
                <a:spcPct val="90000"/>
              </a:lnSpc>
              <a:spcAft>
                <a:spcPts val="333"/>
              </a:spcAft>
              <a:buFont typeface="Arial" panose="020B0604020202020204" pitchFamily="34" charset="0"/>
              <a:buChar char="•"/>
              <a:defRPr/>
            </a:pPr>
            <a:r>
              <a:rPr lang="en-US" b="1">
                <a:cs typeface="Calibri"/>
              </a:rPr>
              <a:t>Rearchitect:</a:t>
            </a:r>
            <a:r>
              <a:rPr lang="en-US" b="0">
                <a:cs typeface="Calibri"/>
              </a:rPr>
              <a:t> </a:t>
            </a:r>
            <a:r>
              <a:rPr kumimoji="0" lang="en-US" sz="1200" b="0" i="0" u="none" strike="noStrike" kern="0" cap="none" spc="-30" normalizeH="0" baseline="0" noProof="0">
                <a:ln>
                  <a:noFill/>
                </a:ln>
                <a:effectLst/>
                <a:uLnTx/>
                <a:uFillTx/>
                <a:latin typeface="Segoe UI Semibold" charset="0"/>
                <a:ea typeface="+mn-ea"/>
                <a:cs typeface="Segoe UI Semibold" charset="0"/>
              </a:rPr>
              <a:t>Materially alter/decompose application to services; to enhance app scale and agility.</a:t>
            </a:r>
            <a:r>
              <a:rPr lang="en-US" kern="0" spc="-30">
                <a:latin typeface="Segoe UI Semibold" charset="0"/>
                <a:cs typeface="Segoe UI Semibold" charset="0"/>
              </a:rPr>
              <a:t> </a:t>
            </a:r>
            <a:r>
              <a:rPr kumimoji="0" lang="en-US" sz="1200" b="0" i="0" u="none" strike="noStrike" kern="0" cap="none" spc="-30" normalizeH="0" baseline="0" noProof="0">
                <a:ln>
                  <a:noFill/>
                </a:ln>
                <a:effectLst/>
                <a:uLnTx/>
                <a:uFillTx/>
                <a:latin typeface="Segoe UI Semibold" charset="0"/>
                <a:ea typeface="+mn-ea"/>
                <a:cs typeface="Segoe UI Semibold" charset="0"/>
              </a:rPr>
              <a:t> PaaS, Serverless and Microservices are key tech here.</a:t>
            </a:r>
            <a:r>
              <a:rPr lang="en-US" kern="0" spc="-30">
                <a:latin typeface="Segoe UI Semibold" charset="0"/>
                <a:cs typeface="Segoe UI Semibold" charset="0"/>
              </a:rPr>
              <a:t>  </a:t>
            </a:r>
            <a:endParaRPr lang="en-US" sz="1200" b="0" i="0" u="none" strike="noStrike" kern="0" cap="none" spc="-30" baseline="0" noProof="0">
              <a:latin typeface="Segoe UI Semibold" charset="0"/>
              <a:cs typeface="Segoe UI Semibold" charset="0"/>
            </a:endParaRPr>
          </a:p>
          <a:p>
            <a:pPr marL="171450" indent="-171450" defTabSz="914367">
              <a:lnSpc>
                <a:spcPct val="90000"/>
              </a:lnSpc>
              <a:spcAft>
                <a:spcPts val="333"/>
              </a:spcAft>
              <a:buFont typeface="Arial" panose="020B0604020202020204" pitchFamily="34" charset="0"/>
              <a:buChar char="•"/>
              <a:defRPr/>
            </a:pPr>
            <a:r>
              <a:rPr lang="en-US" b="1">
                <a:cs typeface="Calibri"/>
              </a:rPr>
              <a:t>Rebuild:</a:t>
            </a:r>
            <a:r>
              <a:rPr lang="en-US" b="0">
                <a:cs typeface="Calibri"/>
              </a:rPr>
              <a:t> </a:t>
            </a:r>
            <a:r>
              <a:rPr kumimoji="0" lang="en-US" sz="1200" b="0" i="0" u="none" strike="noStrike" kern="0" cap="none" spc="0" normalizeH="0" baseline="0" noProof="0">
                <a:ln>
                  <a:noFill/>
                </a:ln>
                <a:effectLst/>
                <a:uLnTx/>
                <a:uFillTx/>
                <a:latin typeface="Segoe UI Semibold" charset="0"/>
                <a:ea typeface="+mn-ea"/>
                <a:cs typeface="Segoe UI Semibold" charset="0"/>
              </a:rPr>
              <a:t>New code written with cloud native approach; to accelerate innovation and build apps faster. </a:t>
            </a:r>
            <a:r>
              <a:rPr kumimoji="0" lang="en-US" sz="1200" b="0" i="0" u="none" strike="noStrike" kern="0" cap="none" spc="-30" normalizeH="0" baseline="0" noProof="0">
                <a:ln>
                  <a:noFill/>
                </a:ln>
                <a:effectLst/>
                <a:uLnTx/>
                <a:uFillTx/>
                <a:latin typeface="Segoe UI Semibold" charset="0"/>
                <a:ea typeface="+mn-ea"/>
                <a:cs typeface="Segoe UI Semibold" charset="0"/>
              </a:rPr>
              <a:t>PaaS, Serverless and Microservices are key tech here.</a:t>
            </a:r>
            <a:r>
              <a:rPr lang="en-US" kern="0" spc="-30">
                <a:latin typeface="Segoe UI Semibold" charset="0"/>
                <a:cs typeface="Segoe UI Semibold" charset="0"/>
              </a:rPr>
              <a:t> </a:t>
            </a:r>
            <a:r>
              <a:rPr lang="en-US" kern="0">
                <a:latin typeface="Segoe UI Semibold" charset="0"/>
                <a:cs typeface="Segoe UI Semibold" charset="0"/>
              </a:rPr>
              <a:t>  </a:t>
            </a:r>
            <a:endParaRPr lang="en-US" sz="1200" b="0" i="0" u="none" strike="noStrike" kern="0" cap="none" spc="0" baseline="0" noProof="0">
              <a:latin typeface="Segoe UI Semibold" charset="0"/>
              <a:cs typeface="Segoe UI Semibold" charset="0"/>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2020-02-18 7:23</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10</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5901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1563574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61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2809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/AFUN10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4862" r:id="rId32"/>
    <p:sldLayoutId id="2147484863" r:id="rId33"/>
    <p:sldLayoutId id="214748486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solidFill>
                  <a:schemeClr val="bg1"/>
                </a:solidFill>
              </a:rPr>
              <a:t>aka.ms</a:t>
            </a:r>
            <a:r>
              <a:rPr lang="en-US">
                <a:solidFill>
                  <a:schemeClr val="bg1"/>
                </a:solidFill>
              </a:rPr>
              <a:t>/AFUN10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solidFill>
                  <a:schemeClr val="bg1"/>
                </a:solidFill>
              </a:rPr>
              <a:t>#</a:t>
            </a:r>
            <a:r>
              <a:rPr lang="en-US" err="1">
                <a:solidFill>
                  <a:schemeClr val="bg1"/>
                </a:solidFill>
              </a:rPr>
              <a:t>MSIgniteTheTour</a:t>
            </a:r>
            <a:endParaRPr lang="en-US">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17" Type="http://schemas.openxmlformats.org/officeDocument/2006/relationships/image" Target="../media/image144.svg"/><Relationship Id="rId21" Type="http://schemas.openxmlformats.org/officeDocument/2006/relationships/image" Target="../media/image48.svg"/><Relationship Id="rId42" Type="http://schemas.openxmlformats.org/officeDocument/2006/relationships/image" Target="../media/image69.png"/><Relationship Id="rId63" Type="http://schemas.openxmlformats.org/officeDocument/2006/relationships/image" Target="../media/image90.svg"/><Relationship Id="rId84" Type="http://schemas.openxmlformats.org/officeDocument/2006/relationships/image" Target="../media/image111.png"/><Relationship Id="rId138" Type="http://schemas.openxmlformats.org/officeDocument/2006/relationships/image" Target="../media/image165.png"/><Relationship Id="rId107" Type="http://schemas.openxmlformats.org/officeDocument/2006/relationships/image" Target="../media/image134.svg"/><Relationship Id="rId11" Type="http://schemas.openxmlformats.org/officeDocument/2006/relationships/image" Target="../media/image38.svg"/><Relationship Id="rId32" Type="http://schemas.openxmlformats.org/officeDocument/2006/relationships/image" Target="../media/image59.png"/><Relationship Id="rId37" Type="http://schemas.openxmlformats.org/officeDocument/2006/relationships/image" Target="../media/image64.svg"/><Relationship Id="rId53" Type="http://schemas.openxmlformats.org/officeDocument/2006/relationships/image" Target="../media/image80.svg"/><Relationship Id="rId58" Type="http://schemas.openxmlformats.org/officeDocument/2006/relationships/image" Target="../media/image85.png"/><Relationship Id="rId74" Type="http://schemas.openxmlformats.org/officeDocument/2006/relationships/image" Target="../media/image101.png"/><Relationship Id="rId79" Type="http://schemas.openxmlformats.org/officeDocument/2006/relationships/image" Target="../media/image106.svg"/><Relationship Id="rId102" Type="http://schemas.openxmlformats.org/officeDocument/2006/relationships/image" Target="../media/image129.png"/><Relationship Id="rId123" Type="http://schemas.openxmlformats.org/officeDocument/2006/relationships/image" Target="../media/image150.svg"/><Relationship Id="rId128" Type="http://schemas.openxmlformats.org/officeDocument/2006/relationships/image" Target="../media/image155.png"/><Relationship Id="rId5" Type="http://schemas.openxmlformats.org/officeDocument/2006/relationships/image" Target="../media/image32.png"/><Relationship Id="rId90" Type="http://schemas.openxmlformats.org/officeDocument/2006/relationships/image" Target="../media/image117.png"/><Relationship Id="rId95" Type="http://schemas.openxmlformats.org/officeDocument/2006/relationships/image" Target="../media/image122.svg"/><Relationship Id="rId22" Type="http://schemas.openxmlformats.org/officeDocument/2006/relationships/image" Target="../media/image49.png"/><Relationship Id="rId27" Type="http://schemas.openxmlformats.org/officeDocument/2006/relationships/image" Target="../media/image54.svg"/><Relationship Id="rId43" Type="http://schemas.openxmlformats.org/officeDocument/2006/relationships/image" Target="../media/image70.svg"/><Relationship Id="rId48" Type="http://schemas.openxmlformats.org/officeDocument/2006/relationships/image" Target="../media/image75.png"/><Relationship Id="rId64" Type="http://schemas.openxmlformats.org/officeDocument/2006/relationships/image" Target="../media/image91.png"/><Relationship Id="rId69" Type="http://schemas.openxmlformats.org/officeDocument/2006/relationships/image" Target="../media/image96.svg"/><Relationship Id="rId113" Type="http://schemas.openxmlformats.org/officeDocument/2006/relationships/image" Target="../media/image140.svg"/><Relationship Id="rId118" Type="http://schemas.openxmlformats.org/officeDocument/2006/relationships/image" Target="../media/image145.png"/><Relationship Id="rId134" Type="http://schemas.openxmlformats.org/officeDocument/2006/relationships/image" Target="../media/image161.png"/><Relationship Id="rId139" Type="http://schemas.openxmlformats.org/officeDocument/2006/relationships/image" Target="../media/image166.svg"/><Relationship Id="rId80" Type="http://schemas.openxmlformats.org/officeDocument/2006/relationships/image" Target="../media/image107.png"/><Relationship Id="rId85" Type="http://schemas.openxmlformats.org/officeDocument/2006/relationships/image" Target="../media/image112.svg"/><Relationship Id="rId12" Type="http://schemas.openxmlformats.org/officeDocument/2006/relationships/image" Target="../media/image39.png"/><Relationship Id="rId17" Type="http://schemas.openxmlformats.org/officeDocument/2006/relationships/image" Target="../media/image44.svg"/><Relationship Id="rId33" Type="http://schemas.openxmlformats.org/officeDocument/2006/relationships/image" Target="../media/image60.svg"/><Relationship Id="rId38" Type="http://schemas.openxmlformats.org/officeDocument/2006/relationships/image" Target="../media/image65.png"/><Relationship Id="rId59" Type="http://schemas.openxmlformats.org/officeDocument/2006/relationships/image" Target="../media/image86.svg"/><Relationship Id="rId103" Type="http://schemas.openxmlformats.org/officeDocument/2006/relationships/image" Target="../media/image130.svg"/><Relationship Id="rId108" Type="http://schemas.openxmlformats.org/officeDocument/2006/relationships/image" Target="../media/image135.png"/><Relationship Id="rId124" Type="http://schemas.openxmlformats.org/officeDocument/2006/relationships/image" Target="../media/image151.png"/><Relationship Id="rId129" Type="http://schemas.openxmlformats.org/officeDocument/2006/relationships/image" Target="../media/image156.svg"/><Relationship Id="rId54" Type="http://schemas.openxmlformats.org/officeDocument/2006/relationships/image" Target="../media/image81.png"/><Relationship Id="rId70" Type="http://schemas.openxmlformats.org/officeDocument/2006/relationships/image" Target="../media/image97.png"/><Relationship Id="rId75" Type="http://schemas.openxmlformats.org/officeDocument/2006/relationships/image" Target="../media/image102.svg"/><Relationship Id="rId91" Type="http://schemas.openxmlformats.org/officeDocument/2006/relationships/image" Target="../media/image118.svg"/><Relationship Id="rId96" Type="http://schemas.openxmlformats.org/officeDocument/2006/relationships/image" Target="../media/image123.png"/><Relationship Id="rId140" Type="http://schemas.openxmlformats.org/officeDocument/2006/relationships/image" Target="../media/image167.png"/><Relationship Id="rId1" Type="http://schemas.openxmlformats.org/officeDocument/2006/relationships/slideLayout" Target="../slideLayouts/slideLayout28.xml"/><Relationship Id="rId6" Type="http://schemas.openxmlformats.org/officeDocument/2006/relationships/image" Target="../media/image33.png"/><Relationship Id="rId23" Type="http://schemas.openxmlformats.org/officeDocument/2006/relationships/image" Target="../media/image50.svg"/><Relationship Id="rId28" Type="http://schemas.openxmlformats.org/officeDocument/2006/relationships/image" Target="../media/image55.png"/><Relationship Id="rId49" Type="http://schemas.openxmlformats.org/officeDocument/2006/relationships/image" Target="../media/image76.svg"/><Relationship Id="rId114" Type="http://schemas.openxmlformats.org/officeDocument/2006/relationships/image" Target="../media/image141.png"/><Relationship Id="rId119" Type="http://schemas.openxmlformats.org/officeDocument/2006/relationships/image" Target="../media/image146.svg"/><Relationship Id="rId44" Type="http://schemas.openxmlformats.org/officeDocument/2006/relationships/image" Target="../media/image71.png"/><Relationship Id="rId60" Type="http://schemas.openxmlformats.org/officeDocument/2006/relationships/image" Target="../media/image87.png"/><Relationship Id="rId65" Type="http://schemas.openxmlformats.org/officeDocument/2006/relationships/image" Target="../media/image92.svg"/><Relationship Id="rId81" Type="http://schemas.openxmlformats.org/officeDocument/2006/relationships/image" Target="../media/image108.svg"/><Relationship Id="rId86" Type="http://schemas.openxmlformats.org/officeDocument/2006/relationships/image" Target="../media/image113.png"/><Relationship Id="rId130" Type="http://schemas.openxmlformats.org/officeDocument/2006/relationships/image" Target="../media/image157.png"/><Relationship Id="rId135" Type="http://schemas.openxmlformats.org/officeDocument/2006/relationships/image" Target="../media/image162.svg"/><Relationship Id="rId13" Type="http://schemas.openxmlformats.org/officeDocument/2006/relationships/image" Target="../media/image40.svg"/><Relationship Id="rId18" Type="http://schemas.openxmlformats.org/officeDocument/2006/relationships/image" Target="../media/image45.png"/><Relationship Id="rId39" Type="http://schemas.openxmlformats.org/officeDocument/2006/relationships/image" Target="../media/image66.svg"/><Relationship Id="rId109" Type="http://schemas.openxmlformats.org/officeDocument/2006/relationships/image" Target="../media/image136.svg"/><Relationship Id="rId34" Type="http://schemas.openxmlformats.org/officeDocument/2006/relationships/image" Target="../media/image61.png"/><Relationship Id="rId50" Type="http://schemas.openxmlformats.org/officeDocument/2006/relationships/image" Target="../media/image77.png"/><Relationship Id="rId55" Type="http://schemas.openxmlformats.org/officeDocument/2006/relationships/image" Target="../media/image82.svg"/><Relationship Id="rId76" Type="http://schemas.openxmlformats.org/officeDocument/2006/relationships/image" Target="../media/image103.png"/><Relationship Id="rId97" Type="http://schemas.openxmlformats.org/officeDocument/2006/relationships/image" Target="../media/image124.svg"/><Relationship Id="rId104" Type="http://schemas.openxmlformats.org/officeDocument/2006/relationships/image" Target="../media/image131.png"/><Relationship Id="rId120" Type="http://schemas.openxmlformats.org/officeDocument/2006/relationships/image" Target="../media/image147.png"/><Relationship Id="rId125" Type="http://schemas.openxmlformats.org/officeDocument/2006/relationships/image" Target="../media/image152.svg"/><Relationship Id="rId141" Type="http://schemas.openxmlformats.org/officeDocument/2006/relationships/image" Target="../media/image168.svg"/><Relationship Id="rId7" Type="http://schemas.openxmlformats.org/officeDocument/2006/relationships/image" Target="../media/image34.svg"/><Relationship Id="rId71" Type="http://schemas.openxmlformats.org/officeDocument/2006/relationships/image" Target="../media/image98.svg"/><Relationship Id="rId92" Type="http://schemas.openxmlformats.org/officeDocument/2006/relationships/image" Target="../media/image119.png"/><Relationship Id="rId2" Type="http://schemas.openxmlformats.org/officeDocument/2006/relationships/notesSlide" Target="../notesSlides/notesSlide18.xml"/><Relationship Id="rId29" Type="http://schemas.openxmlformats.org/officeDocument/2006/relationships/image" Target="../media/image56.svg"/><Relationship Id="rId24" Type="http://schemas.openxmlformats.org/officeDocument/2006/relationships/image" Target="../media/image51.png"/><Relationship Id="rId40" Type="http://schemas.openxmlformats.org/officeDocument/2006/relationships/image" Target="../media/image67.png"/><Relationship Id="rId45" Type="http://schemas.openxmlformats.org/officeDocument/2006/relationships/image" Target="../media/image72.svg"/><Relationship Id="rId66" Type="http://schemas.openxmlformats.org/officeDocument/2006/relationships/image" Target="../media/image93.png"/><Relationship Id="rId87" Type="http://schemas.openxmlformats.org/officeDocument/2006/relationships/image" Target="../media/image114.svg"/><Relationship Id="rId110" Type="http://schemas.openxmlformats.org/officeDocument/2006/relationships/image" Target="../media/image137.png"/><Relationship Id="rId115" Type="http://schemas.openxmlformats.org/officeDocument/2006/relationships/image" Target="../media/image142.svg"/><Relationship Id="rId131" Type="http://schemas.openxmlformats.org/officeDocument/2006/relationships/image" Target="../media/image158.svg"/><Relationship Id="rId136" Type="http://schemas.openxmlformats.org/officeDocument/2006/relationships/image" Target="../media/image163.png"/><Relationship Id="rId61" Type="http://schemas.openxmlformats.org/officeDocument/2006/relationships/image" Target="../media/image88.svg"/><Relationship Id="rId82" Type="http://schemas.openxmlformats.org/officeDocument/2006/relationships/image" Target="../media/image109.png"/><Relationship Id="rId19" Type="http://schemas.openxmlformats.org/officeDocument/2006/relationships/image" Target="../media/image46.svg"/><Relationship Id="rId14" Type="http://schemas.openxmlformats.org/officeDocument/2006/relationships/image" Target="../media/image41.png"/><Relationship Id="rId30" Type="http://schemas.openxmlformats.org/officeDocument/2006/relationships/image" Target="../media/image57.png"/><Relationship Id="rId35" Type="http://schemas.openxmlformats.org/officeDocument/2006/relationships/image" Target="../media/image62.svg"/><Relationship Id="rId56" Type="http://schemas.openxmlformats.org/officeDocument/2006/relationships/image" Target="../media/image83.png"/><Relationship Id="rId77" Type="http://schemas.openxmlformats.org/officeDocument/2006/relationships/image" Target="../media/image104.svg"/><Relationship Id="rId100" Type="http://schemas.openxmlformats.org/officeDocument/2006/relationships/image" Target="../media/image127.png"/><Relationship Id="rId105" Type="http://schemas.openxmlformats.org/officeDocument/2006/relationships/image" Target="../media/image132.svg"/><Relationship Id="rId126" Type="http://schemas.openxmlformats.org/officeDocument/2006/relationships/image" Target="../media/image153.png"/><Relationship Id="rId8" Type="http://schemas.openxmlformats.org/officeDocument/2006/relationships/image" Target="../media/image35.png"/><Relationship Id="rId51" Type="http://schemas.openxmlformats.org/officeDocument/2006/relationships/image" Target="../media/image78.svg"/><Relationship Id="rId72" Type="http://schemas.openxmlformats.org/officeDocument/2006/relationships/image" Target="../media/image99.png"/><Relationship Id="rId93" Type="http://schemas.openxmlformats.org/officeDocument/2006/relationships/image" Target="../media/image120.svg"/><Relationship Id="rId98" Type="http://schemas.openxmlformats.org/officeDocument/2006/relationships/image" Target="../media/image125.png"/><Relationship Id="rId121" Type="http://schemas.openxmlformats.org/officeDocument/2006/relationships/image" Target="../media/image148.svg"/><Relationship Id="rId142" Type="http://schemas.openxmlformats.org/officeDocument/2006/relationships/image" Target="../media/image169.png"/><Relationship Id="rId3" Type="http://schemas.openxmlformats.org/officeDocument/2006/relationships/image" Target="../media/image31.png"/><Relationship Id="rId25" Type="http://schemas.openxmlformats.org/officeDocument/2006/relationships/image" Target="../media/image52.svg"/><Relationship Id="rId46" Type="http://schemas.openxmlformats.org/officeDocument/2006/relationships/image" Target="../media/image73.png"/><Relationship Id="rId67" Type="http://schemas.openxmlformats.org/officeDocument/2006/relationships/image" Target="../media/image94.svg"/><Relationship Id="rId116" Type="http://schemas.openxmlformats.org/officeDocument/2006/relationships/image" Target="../media/image143.png"/><Relationship Id="rId137" Type="http://schemas.openxmlformats.org/officeDocument/2006/relationships/image" Target="../media/image164.svg"/><Relationship Id="rId20" Type="http://schemas.openxmlformats.org/officeDocument/2006/relationships/image" Target="../media/image47.png"/><Relationship Id="rId41" Type="http://schemas.openxmlformats.org/officeDocument/2006/relationships/image" Target="../media/image68.svg"/><Relationship Id="rId62" Type="http://schemas.openxmlformats.org/officeDocument/2006/relationships/image" Target="../media/image89.png"/><Relationship Id="rId83" Type="http://schemas.openxmlformats.org/officeDocument/2006/relationships/image" Target="../media/image110.svg"/><Relationship Id="rId88" Type="http://schemas.openxmlformats.org/officeDocument/2006/relationships/image" Target="../media/image115.png"/><Relationship Id="rId111" Type="http://schemas.openxmlformats.org/officeDocument/2006/relationships/image" Target="../media/image138.svg"/><Relationship Id="rId132" Type="http://schemas.openxmlformats.org/officeDocument/2006/relationships/image" Target="../media/image159.png"/><Relationship Id="rId15" Type="http://schemas.openxmlformats.org/officeDocument/2006/relationships/image" Target="../media/image42.svg"/><Relationship Id="rId36" Type="http://schemas.openxmlformats.org/officeDocument/2006/relationships/image" Target="../media/image63.png"/><Relationship Id="rId57" Type="http://schemas.openxmlformats.org/officeDocument/2006/relationships/image" Target="../media/image84.svg"/><Relationship Id="rId106" Type="http://schemas.openxmlformats.org/officeDocument/2006/relationships/image" Target="../media/image133.png"/><Relationship Id="rId127" Type="http://schemas.openxmlformats.org/officeDocument/2006/relationships/image" Target="../media/image154.svg"/><Relationship Id="rId10" Type="http://schemas.openxmlformats.org/officeDocument/2006/relationships/image" Target="../media/image37.png"/><Relationship Id="rId31" Type="http://schemas.openxmlformats.org/officeDocument/2006/relationships/image" Target="../media/image58.svg"/><Relationship Id="rId52" Type="http://schemas.openxmlformats.org/officeDocument/2006/relationships/image" Target="../media/image79.png"/><Relationship Id="rId73" Type="http://schemas.openxmlformats.org/officeDocument/2006/relationships/image" Target="../media/image100.svg"/><Relationship Id="rId78" Type="http://schemas.openxmlformats.org/officeDocument/2006/relationships/image" Target="../media/image105.png"/><Relationship Id="rId94" Type="http://schemas.openxmlformats.org/officeDocument/2006/relationships/image" Target="../media/image121.png"/><Relationship Id="rId99" Type="http://schemas.openxmlformats.org/officeDocument/2006/relationships/image" Target="../media/image126.svg"/><Relationship Id="rId101" Type="http://schemas.openxmlformats.org/officeDocument/2006/relationships/image" Target="../media/image128.svg"/><Relationship Id="rId122" Type="http://schemas.openxmlformats.org/officeDocument/2006/relationships/image" Target="../media/image149.png"/><Relationship Id="rId4" Type="http://schemas.microsoft.com/office/2007/relationships/hdphoto" Target="../media/hdphoto1.wdp"/><Relationship Id="rId9" Type="http://schemas.openxmlformats.org/officeDocument/2006/relationships/image" Target="../media/image36.svg"/><Relationship Id="rId26" Type="http://schemas.openxmlformats.org/officeDocument/2006/relationships/image" Target="../media/image53.png"/><Relationship Id="rId47" Type="http://schemas.openxmlformats.org/officeDocument/2006/relationships/image" Target="../media/image74.svg"/><Relationship Id="rId68" Type="http://schemas.openxmlformats.org/officeDocument/2006/relationships/image" Target="../media/image95.png"/><Relationship Id="rId89" Type="http://schemas.openxmlformats.org/officeDocument/2006/relationships/image" Target="../media/image116.svg"/><Relationship Id="rId112" Type="http://schemas.openxmlformats.org/officeDocument/2006/relationships/image" Target="../media/image139.png"/><Relationship Id="rId133" Type="http://schemas.openxmlformats.org/officeDocument/2006/relationships/image" Target="../media/image160.svg"/><Relationship Id="rId16"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2.tiff"/><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1.xml"/><Relationship Id="rId1" Type="http://schemas.openxmlformats.org/officeDocument/2006/relationships/slideLayout" Target="../slideLayouts/slideLayout32.xml"/><Relationship Id="rId4" Type="http://schemas.openxmlformats.org/officeDocument/2006/relationships/image" Target="../media/image177.svg"/></Relationships>
</file>

<file path=ppt/slides/_rels/slide5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80.png"/><Relationship Id="rId2" Type="http://schemas.openxmlformats.org/officeDocument/2006/relationships/notesSlide" Target="../notesSlides/notesSlide54.xml"/><Relationship Id="rId1" Type="http://schemas.openxmlformats.org/officeDocument/2006/relationships/slideLayout" Target="../slideLayouts/slideLayout28.xml"/><Relationship Id="rId6" Type="http://schemas.openxmlformats.org/officeDocument/2006/relationships/hyperlink" Target="http://www.microsoft.com/certifications" TargetMode="External"/><Relationship Id="rId5" Type="http://schemas.openxmlformats.org/officeDocument/2006/relationships/hyperlink" Target="http://www.microsoft.com/learn" TargetMode="External"/><Relationship Id="rId4" Type="http://schemas.openxmlformats.org/officeDocument/2006/relationships/hyperlink" Target="https://www.microsoft.com/en-us/learning/partners.aspx"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492443"/>
          </a:xfrm>
        </p:spPr>
        <p:txBody>
          <a:bodyPr/>
          <a:lstStyle/>
          <a:p>
            <a:r>
              <a:rPr lang="en-US" sz="3200">
                <a:latin typeface="Segoe UI"/>
                <a:cs typeface="Segoe UI"/>
              </a:rPr>
              <a:t>Internal Presenter Notes: What Attendees Should Take Away</a:t>
            </a:r>
          </a:p>
        </p:txBody>
      </p:sp>
      <p:sp>
        <p:nvSpPr>
          <p:cNvPr id="6" name="Text Placeholder 5"/>
          <p:cNvSpPr>
            <a:spLocks noGrp="1"/>
          </p:cNvSpPr>
          <p:nvPr>
            <p:ph type="body" sz="quarter" idx="12"/>
          </p:nvPr>
        </p:nvSpPr>
        <p:spPr>
          <a:xfrm>
            <a:off x="584200" y="1436689"/>
            <a:ext cx="11018838" cy="1280351"/>
          </a:xfrm>
        </p:spPr>
        <p:txBody>
          <a:bodyPr vert="horz" wrap="square" lIns="0" tIns="0" rIns="0" bIns="0" rtlCol="0" anchor="t">
            <a:spAutoFit/>
          </a:bodyPr>
          <a:lstStyle/>
          <a:p>
            <a:pPr lvl="0"/>
            <a:r>
              <a:rPr lang="en-US" sz="2000" b="1">
                <a:solidFill>
                  <a:srgbClr val="FF0000"/>
                </a:solidFill>
                <a:highlight>
                  <a:srgbClr val="FFFF00"/>
                </a:highlight>
                <a:cs typeface="Segoe UI"/>
              </a:rPr>
              <a:t>Content creators: </a:t>
            </a:r>
            <a:r>
              <a:rPr lang="en-US" sz="2000">
                <a:cs typeface="Segoe UI"/>
              </a:rPr>
              <a:t>Write 3 things an attendee should take away from the presentation. This will help presenters home in on the main points.</a:t>
            </a:r>
          </a:p>
          <a:p>
            <a:endParaRPr lang="en-US"/>
          </a:p>
        </p:txBody>
      </p:sp>
      <p:sp>
        <p:nvSpPr>
          <p:cNvPr id="7" name="Text Placeholder 6"/>
          <p:cNvSpPr>
            <a:spLocks noGrp="1"/>
          </p:cNvSpPr>
          <p:nvPr>
            <p:ph type="body" sz="quarter" idx="11"/>
          </p:nvPr>
        </p:nvSpPr>
        <p:spPr>
          <a:solidFill>
            <a:srgbClr val="ED7D31"/>
          </a:solidFill>
        </p:spPr>
        <p:txBody>
          <a:bodyPr/>
          <a:lstStyle/>
          <a:p>
            <a:endParaRPr lang="en-US"/>
          </a:p>
        </p:txBody>
      </p:sp>
      <p:sp>
        <p:nvSpPr>
          <p:cNvPr id="5" name="Text Placeholder 5">
            <a:extLst>
              <a:ext uri="{FF2B5EF4-FFF2-40B4-BE49-F238E27FC236}">
                <a16:creationId xmlns:a16="http://schemas.microsoft.com/office/drawing/2014/main" id="{4A50B3E1-F33E-C54E-8D57-DF4E3A4704CE}"/>
              </a:ext>
            </a:extLst>
          </p:cNvPr>
          <p:cNvSpPr txBox="1">
            <a:spLocks/>
          </p:cNvSpPr>
          <p:nvPr/>
        </p:nvSpPr>
        <p:spPr bwMode="white">
          <a:xfrm>
            <a:off x="584200" y="2153331"/>
            <a:ext cx="11018838" cy="18835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a:t>What is Azure </a:t>
            </a:r>
          </a:p>
          <a:p>
            <a:r>
              <a:rPr lang="en-US" i="1"/>
              <a:t>How to Create a VM</a:t>
            </a:r>
          </a:p>
          <a:p>
            <a:r>
              <a:rPr lang="en-US" i="1"/>
              <a:t>Where to go to learn more</a:t>
            </a:r>
          </a:p>
        </p:txBody>
      </p:sp>
      <p:sp>
        <p:nvSpPr>
          <p:cNvPr id="2" name="Rectangle 1">
            <a:extLst>
              <a:ext uri="{FF2B5EF4-FFF2-40B4-BE49-F238E27FC236}">
                <a16:creationId xmlns:a16="http://schemas.microsoft.com/office/drawing/2014/main" id="{2A7F1273-463A-4B97-B42D-1C89E1B24025}"/>
              </a:ext>
            </a:extLst>
          </p:cNvPr>
          <p:cNvSpPr/>
          <p:nvPr/>
        </p:nvSpPr>
        <p:spPr>
          <a:xfrm>
            <a:off x="5975614" y="3247027"/>
            <a:ext cx="240772" cy="3639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8444931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9E95076-250C-46F9-A58A-A8139A9C7757}"/>
              </a:ext>
            </a:extLst>
          </p:cNvPr>
          <p:cNvSpPr>
            <a:spLocks noGrp="1"/>
          </p:cNvSpPr>
          <p:nvPr>
            <p:ph type="title" idx="4294967295"/>
          </p:nvPr>
        </p:nvSpPr>
        <p:spPr>
          <a:xfrm>
            <a:off x="3601473" y="989463"/>
            <a:ext cx="4989058" cy="553998"/>
          </a:xfrm>
        </p:spPr>
        <p:txBody>
          <a:bodyPr wrap="none"/>
          <a:lstStyle/>
          <a:p>
            <a:pPr algn="ctr"/>
            <a:r>
              <a:rPr lang="en-US"/>
              <a:t>The journey to the cloud</a:t>
            </a:r>
          </a:p>
        </p:txBody>
      </p:sp>
      <p:grpSp>
        <p:nvGrpSpPr>
          <p:cNvPr id="34" name="Group 33">
            <a:extLst>
              <a:ext uri="{FF2B5EF4-FFF2-40B4-BE49-F238E27FC236}">
                <a16:creationId xmlns:a16="http://schemas.microsoft.com/office/drawing/2014/main" id="{85E735C7-BE88-41B1-8B49-E1997BC6EDD5}"/>
              </a:ext>
            </a:extLst>
          </p:cNvPr>
          <p:cNvGrpSpPr/>
          <p:nvPr/>
        </p:nvGrpSpPr>
        <p:grpSpPr>
          <a:xfrm>
            <a:off x="-1517649" y="2335052"/>
            <a:ext cx="13415962" cy="3108773"/>
            <a:chOff x="-1517649" y="2319812"/>
            <a:chExt cx="13415962" cy="3108773"/>
          </a:xfrm>
        </p:grpSpPr>
        <p:grpSp>
          <p:nvGrpSpPr>
            <p:cNvPr id="4" name="Group 3">
              <a:extLst>
                <a:ext uri="{FF2B5EF4-FFF2-40B4-BE49-F238E27FC236}">
                  <a16:creationId xmlns:a16="http://schemas.microsoft.com/office/drawing/2014/main" id="{44EA946D-B3E1-40F3-B616-42A1C23B39CB}"/>
                </a:ext>
              </a:extLst>
            </p:cNvPr>
            <p:cNvGrpSpPr/>
            <p:nvPr/>
          </p:nvGrpSpPr>
          <p:grpSpPr>
            <a:xfrm>
              <a:off x="2358190" y="2321542"/>
              <a:ext cx="164160" cy="1583282"/>
              <a:chOff x="2124673" y="2295425"/>
              <a:chExt cx="164160" cy="1583282"/>
            </a:xfrm>
            <a:solidFill>
              <a:schemeClr val="accent1"/>
            </a:solidFill>
          </p:grpSpPr>
          <p:sp>
            <p:nvSpPr>
              <p:cNvPr id="11" name="Right Triangle 10">
                <a:extLst>
                  <a:ext uri="{FF2B5EF4-FFF2-40B4-BE49-F238E27FC236}">
                    <a16:creationId xmlns:a16="http://schemas.microsoft.com/office/drawing/2014/main" id="{B9C8B9DF-C65D-4757-A414-794B276B205A}"/>
                  </a:ext>
                </a:extLst>
              </p:cNvPr>
              <p:cNvSpPr/>
              <p:nvPr/>
            </p:nvSpPr>
            <p:spPr bwMode="auto">
              <a:xfrm>
                <a:off x="2124673" y="2295425"/>
                <a:ext cx="164160" cy="224014"/>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ight Triangle 80">
                <a:extLst>
                  <a:ext uri="{FF2B5EF4-FFF2-40B4-BE49-F238E27FC236}">
                    <a16:creationId xmlns:a16="http://schemas.microsoft.com/office/drawing/2014/main" id="{E27881E4-1BE8-492D-A3E7-31726BB6A598}"/>
                  </a:ext>
                </a:extLst>
              </p:cNvPr>
              <p:cNvSpPr/>
              <p:nvPr/>
            </p:nvSpPr>
            <p:spPr bwMode="auto">
              <a:xfrm flipV="1">
                <a:off x="2124673" y="3688632"/>
                <a:ext cx="164160" cy="190075"/>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Rectangle: Rounded Corners 7">
              <a:extLst>
                <a:ext uri="{FF2B5EF4-FFF2-40B4-BE49-F238E27FC236}">
                  <a16:creationId xmlns:a16="http://schemas.microsoft.com/office/drawing/2014/main" id="{48982F3B-5D93-4F8E-A749-EE386B5A8639}"/>
                </a:ext>
              </a:extLst>
            </p:cNvPr>
            <p:cNvSpPr/>
            <p:nvPr/>
          </p:nvSpPr>
          <p:spPr bwMode="auto">
            <a:xfrm>
              <a:off x="-1517649" y="2541411"/>
              <a:ext cx="13415962" cy="1176186"/>
            </a:xfrm>
            <a:prstGeom prst="roundRect">
              <a:avLst>
                <a:gd name="adj" fmla="val 50000"/>
              </a:avLst>
            </a:prstGeom>
            <a:solidFill>
              <a:srgbClr val="E6E6E6"/>
            </a:solidFill>
            <a:ln w="19050" cap="flat" cmpd="sng" algn="ctr">
              <a:solidFill>
                <a:schemeClr val="bg1">
                  <a:lumMod val="75000"/>
                  <a:lumOff val="25000"/>
                </a:schemeClr>
              </a:solidFill>
              <a:prstDash val="solid"/>
            </a:ln>
            <a:effectLst>
              <a:outerShdw blurRad="114300" dist="254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27CEA3B7-8012-48ED-BB20-E203E895A1C1}"/>
                </a:ext>
              </a:extLst>
            </p:cNvPr>
            <p:cNvGrpSpPr/>
            <p:nvPr/>
          </p:nvGrpSpPr>
          <p:grpSpPr>
            <a:xfrm>
              <a:off x="2812025" y="2762119"/>
              <a:ext cx="8430223" cy="773910"/>
              <a:chOff x="2884163" y="2736002"/>
              <a:chExt cx="8193151" cy="773910"/>
            </a:xfrm>
          </p:grpSpPr>
          <p:sp>
            <p:nvSpPr>
              <p:cNvPr id="118" name="TextBox 117">
                <a:extLst>
                  <a:ext uri="{FF2B5EF4-FFF2-40B4-BE49-F238E27FC236}">
                    <a16:creationId xmlns:a16="http://schemas.microsoft.com/office/drawing/2014/main" id="{C1D12F56-990C-4992-938C-17ABBAFA08F3}"/>
                  </a:ext>
                </a:extLst>
              </p:cNvPr>
              <p:cNvSpPr txBox="1"/>
              <p:nvPr/>
            </p:nvSpPr>
            <p:spPr>
              <a:xfrm>
                <a:off x="10365031" y="2736002"/>
                <a:ext cx="71228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tx1"/>
                    </a:solidFill>
                    <a:effectLst/>
                    <a:uLnTx/>
                    <a:uFillTx/>
                    <a:latin typeface="Segoe UI Semibold"/>
                    <a:cs typeface="Segoe UI Semibold" panose="020B0702040204020203" pitchFamily="34" charset="0"/>
                  </a:rPr>
                  <a:t>SaaS</a:t>
                </a:r>
              </a:p>
            </p:txBody>
          </p:sp>
          <p:sp>
            <p:nvSpPr>
              <p:cNvPr id="100" name="TextBox 99">
                <a:extLst>
                  <a:ext uri="{FF2B5EF4-FFF2-40B4-BE49-F238E27FC236}">
                    <a16:creationId xmlns:a16="http://schemas.microsoft.com/office/drawing/2014/main" id="{176EC09B-A59B-4158-B447-8BE0565E06C7}"/>
                  </a:ext>
                </a:extLst>
              </p:cNvPr>
              <p:cNvSpPr txBox="1"/>
              <p:nvPr/>
            </p:nvSpPr>
            <p:spPr>
              <a:xfrm>
                <a:off x="7774480" y="2736002"/>
                <a:ext cx="1631084"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tx1"/>
                    </a:solidFill>
                    <a:effectLst/>
                    <a:uLnTx/>
                    <a:uFillTx/>
                    <a:latin typeface="Segoe UI Semibold"/>
                    <a:cs typeface="Segoe UI Semibold" panose="020B0702040204020203" pitchFamily="34" charset="0"/>
                  </a:rPr>
                  <a:t>Cloud-native</a:t>
                </a:r>
              </a:p>
            </p:txBody>
          </p:sp>
          <p:sp>
            <p:nvSpPr>
              <p:cNvPr id="177" name="TextBox 176">
                <a:extLst>
                  <a:ext uri="{FF2B5EF4-FFF2-40B4-BE49-F238E27FC236}">
                    <a16:creationId xmlns:a16="http://schemas.microsoft.com/office/drawing/2014/main" id="{DFEA74E7-0229-43EE-9DD5-076173DF2C4C}"/>
                  </a:ext>
                </a:extLst>
              </p:cNvPr>
              <p:cNvSpPr txBox="1"/>
              <p:nvPr/>
            </p:nvSpPr>
            <p:spPr>
              <a:xfrm>
                <a:off x="2884163" y="3159047"/>
                <a:ext cx="53113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anose="020B0502040204020203" pitchFamily="34" charset="0"/>
                  </a:rPr>
                  <a:t>Rehost</a:t>
                </a:r>
              </a:p>
            </p:txBody>
          </p:sp>
          <p:sp>
            <p:nvSpPr>
              <p:cNvPr id="178" name="TextBox 177">
                <a:extLst>
                  <a:ext uri="{FF2B5EF4-FFF2-40B4-BE49-F238E27FC236}">
                    <a16:creationId xmlns:a16="http://schemas.microsoft.com/office/drawing/2014/main" id="{EF3BBB21-4E00-4448-96BE-0ABCA3D9CBB3}"/>
                  </a:ext>
                </a:extLst>
              </p:cNvPr>
              <p:cNvSpPr txBox="1"/>
              <p:nvPr/>
            </p:nvSpPr>
            <p:spPr>
              <a:xfrm>
                <a:off x="4311651" y="3159047"/>
                <a:ext cx="679790"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anose="020B0502040204020203" pitchFamily="34" charset="0"/>
                  </a:rPr>
                  <a:t>Refactor</a:t>
                </a:r>
              </a:p>
            </p:txBody>
          </p:sp>
          <p:sp>
            <p:nvSpPr>
              <p:cNvPr id="179" name="TextBox 178">
                <a:extLst>
                  <a:ext uri="{FF2B5EF4-FFF2-40B4-BE49-F238E27FC236}">
                    <a16:creationId xmlns:a16="http://schemas.microsoft.com/office/drawing/2014/main" id="{90E03013-9CD1-42B8-90FB-D8D6FF557E88}"/>
                  </a:ext>
                </a:extLst>
              </p:cNvPr>
              <p:cNvSpPr txBox="1"/>
              <p:nvPr/>
            </p:nvSpPr>
            <p:spPr>
              <a:xfrm>
                <a:off x="5921376" y="3159047"/>
                <a:ext cx="774458"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anose="020B0502040204020203" pitchFamily="34" charset="0"/>
                  </a:rPr>
                  <a:t>Rearchitect</a:t>
                </a:r>
              </a:p>
            </p:txBody>
          </p:sp>
          <p:sp>
            <p:nvSpPr>
              <p:cNvPr id="180" name="TextBox 179">
                <a:extLst>
                  <a:ext uri="{FF2B5EF4-FFF2-40B4-BE49-F238E27FC236}">
                    <a16:creationId xmlns:a16="http://schemas.microsoft.com/office/drawing/2014/main" id="{B4F61A5A-7267-4853-A632-58BBF684A79B}"/>
                  </a:ext>
                </a:extLst>
              </p:cNvPr>
              <p:cNvSpPr txBox="1"/>
              <p:nvPr/>
            </p:nvSpPr>
            <p:spPr>
              <a:xfrm>
                <a:off x="8076746" y="3159047"/>
                <a:ext cx="102459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anose="020B0502040204020203" pitchFamily="34" charset="0"/>
                  </a:rPr>
                  <a:t>Rebuild/New</a:t>
                </a:r>
              </a:p>
            </p:txBody>
          </p:sp>
          <p:sp>
            <p:nvSpPr>
              <p:cNvPr id="181" name="TextBox 180">
                <a:extLst>
                  <a:ext uri="{FF2B5EF4-FFF2-40B4-BE49-F238E27FC236}">
                    <a16:creationId xmlns:a16="http://schemas.microsoft.com/office/drawing/2014/main" id="{C0A63F7A-0B68-47F6-AFEB-4C93F41D8EB9}"/>
                  </a:ext>
                </a:extLst>
              </p:cNvPr>
              <p:cNvSpPr txBox="1"/>
              <p:nvPr/>
            </p:nvSpPr>
            <p:spPr>
              <a:xfrm>
                <a:off x="10452587" y="3159047"/>
                <a:ext cx="53717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anose="020B0502040204020203" pitchFamily="34" charset="0"/>
                  </a:rPr>
                  <a:t>Replace</a:t>
                </a:r>
              </a:p>
            </p:txBody>
          </p:sp>
          <p:sp>
            <p:nvSpPr>
              <p:cNvPr id="6" name="Rectangle 5">
                <a:extLst>
                  <a:ext uri="{FF2B5EF4-FFF2-40B4-BE49-F238E27FC236}">
                    <a16:creationId xmlns:a16="http://schemas.microsoft.com/office/drawing/2014/main" id="{7FF5961C-F168-4DAC-9FEB-60631A01A955}"/>
                  </a:ext>
                </a:extLst>
              </p:cNvPr>
              <p:cNvSpPr/>
              <p:nvPr/>
            </p:nvSpPr>
            <p:spPr>
              <a:xfrm>
                <a:off x="2960117" y="2736002"/>
                <a:ext cx="3649717"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effectLst/>
                    <a:uLnTx/>
                    <a:uFillTx/>
                    <a:latin typeface="Segoe UI Semibold"/>
                    <a:ea typeface="Segoe UI" pitchFamily="34" charset="0"/>
                    <a:cs typeface="Segoe UI Semibold" panose="020B0702040204020203" pitchFamily="34" charset="0"/>
                  </a:rPr>
                  <a:t>Migration and modernization</a:t>
                </a:r>
              </a:p>
            </p:txBody>
          </p:sp>
        </p:grpSp>
        <p:sp>
          <p:nvSpPr>
            <p:cNvPr id="2" name="TextBox 1">
              <a:extLst>
                <a:ext uri="{FF2B5EF4-FFF2-40B4-BE49-F238E27FC236}">
                  <a16:creationId xmlns:a16="http://schemas.microsoft.com/office/drawing/2014/main" id="{6C50FC92-66F0-4F03-A8EE-D0FEC745C7D9}"/>
                </a:ext>
              </a:extLst>
            </p:cNvPr>
            <p:cNvSpPr txBox="1"/>
            <p:nvPr/>
          </p:nvSpPr>
          <p:spPr>
            <a:xfrm rot="16200000">
              <a:off x="-144748" y="3033423"/>
              <a:ext cx="1516924" cy="215444"/>
            </a:xfrm>
            <a:prstGeom prst="rect">
              <a:avLst/>
            </a:prstGeom>
            <a:no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On-premises</a:t>
              </a:r>
            </a:p>
          </p:txBody>
        </p:sp>
        <p:sp>
          <p:nvSpPr>
            <p:cNvPr id="10" name="Rectangle 9">
              <a:extLst>
                <a:ext uri="{FF2B5EF4-FFF2-40B4-BE49-F238E27FC236}">
                  <a16:creationId xmlns:a16="http://schemas.microsoft.com/office/drawing/2014/main" id="{58D4F224-9024-4D94-93EF-2BC27D00A23E}"/>
                </a:ext>
              </a:extLst>
            </p:cNvPr>
            <p:cNvSpPr/>
            <p:nvPr/>
          </p:nvSpPr>
          <p:spPr bwMode="auto">
            <a:xfrm>
              <a:off x="821780" y="2319812"/>
              <a:ext cx="1534901" cy="1585014"/>
            </a:xfrm>
            <a:prstGeom prst="rect">
              <a:avLst/>
            </a:prstGeom>
            <a:solidFill>
              <a:schemeClr val="accent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15E0DF97-2E2B-46C2-ADEA-254369DAA4F3}"/>
                </a:ext>
              </a:extLst>
            </p:cNvPr>
            <p:cNvGrpSpPr/>
            <p:nvPr/>
          </p:nvGrpSpPr>
          <p:grpSpPr>
            <a:xfrm>
              <a:off x="775399" y="2406549"/>
              <a:ext cx="1620644" cy="1418646"/>
              <a:chOff x="541882" y="2380432"/>
              <a:chExt cx="1620644" cy="1418646"/>
            </a:xfrm>
          </p:grpSpPr>
          <p:sp>
            <p:nvSpPr>
              <p:cNvPr id="3" name="TextBox 2">
                <a:extLst>
                  <a:ext uri="{FF2B5EF4-FFF2-40B4-BE49-F238E27FC236}">
                    <a16:creationId xmlns:a16="http://schemas.microsoft.com/office/drawing/2014/main" id="{BE306228-E498-41FA-95EB-559106B49B88}"/>
                  </a:ext>
                </a:extLst>
              </p:cNvPr>
              <p:cNvSpPr txBox="1"/>
              <p:nvPr/>
            </p:nvSpPr>
            <p:spPr>
              <a:xfrm>
                <a:off x="988220" y="2380432"/>
                <a:ext cx="727966"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App</a:t>
                </a:r>
              </a:p>
            </p:txBody>
          </p:sp>
          <p:sp>
            <p:nvSpPr>
              <p:cNvPr id="77" name="TextBox 76">
                <a:extLst>
                  <a:ext uri="{FF2B5EF4-FFF2-40B4-BE49-F238E27FC236}">
                    <a16:creationId xmlns:a16="http://schemas.microsoft.com/office/drawing/2014/main" id="{AE8CB59C-F562-4474-849B-27714F552348}"/>
                  </a:ext>
                </a:extLst>
              </p:cNvPr>
              <p:cNvSpPr txBox="1"/>
              <p:nvPr/>
            </p:nvSpPr>
            <p:spPr>
              <a:xfrm>
                <a:off x="988220" y="2874311"/>
                <a:ext cx="727968"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Data</a:t>
                </a:r>
              </a:p>
            </p:txBody>
          </p:sp>
          <p:sp>
            <p:nvSpPr>
              <p:cNvPr id="78" name="TextBox 77">
                <a:extLst>
                  <a:ext uri="{FF2B5EF4-FFF2-40B4-BE49-F238E27FC236}">
                    <a16:creationId xmlns:a16="http://schemas.microsoft.com/office/drawing/2014/main" id="{A0B55609-0284-44B9-8597-287564180F92}"/>
                  </a:ext>
                </a:extLst>
              </p:cNvPr>
              <p:cNvSpPr txBox="1"/>
              <p:nvPr/>
            </p:nvSpPr>
            <p:spPr>
              <a:xfrm>
                <a:off x="541882" y="3368191"/>
                <a:ext cx="1620644" cy="430887"/>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Infrastructure</a:t>
                </a:r>
              </a:p>
            </p:txBody>
          </p:sp>
          <p:sp>
            <p:nvSpPr>
              <p:cNvPr id="13" name="Freeform: Shape 12">
                <a:extLst>
                  <a:ext uri="{FF2B5EF4-FFF2-40B4-BE49-F238E27FC236}">
                    <a16:creationId xmlns:a16="http://schemas.microsoft.com/office/drawing/2014/main" id="{D75E9328-27EE-4564-B1CC-9C4F820A9176}"/>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A9AB19F1-F4C4-43A6-90E6-B9FEA5150AF6}"/>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6" name="Left Bracket 85">
              <a:extLst>
                <a:ext uri="{FF2B5EF4-FFF2-40B4-BE49-F238E27FC236}">
                  <a16:creationId xmlns:a16="http://schemas.microsoft.com/office/drawing/2014/main" id="{0844A2EC-8ED4-4213-900E-3C89D2AFDAD6}"/>
                </a:ext>
              </a:extLst>
            </p:cNvPr>
            <p:cNvSpPr/>
            <p:nvPr/>
          </p:nvSpPr>
          <p:spPr>
            <a:xfrm rot="16200000">
              <a:off x="6908359" y="1259783"/>
              <a:ext cx="242182" cy="7579326"/>
            </a:xfrm>
            <a:prstGeom prst="leftBracket">
              <a:avLst>
                <a:gd name="adj" fmla="val 2963"/>
              </a:avLst>
            </a:prstGeom>
            <a:ln w="19050">
              <a:solidFill>
                <a:schemeClr val="bg1">
                  <a:lumMod val="75000"/>
                  <a:lumOff val="25000"/>
                </a:schemeClr>
              </a:solidFill>
              <a:prstDash val="solid"/>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useBgFill="1">
          <p:nvSpPr>
            <p:cNvPr id="85" name="TextBox 84">
              <a:extLst>
                <a:ext uri="{FF2B5EF4-FFF2-40B4-BE49-F238E27FC236}">
                  <a16:creationId xmlns:a16="http://schemas.microsoft.com/office/drawing/2014/main" id="{6169536A-15C6-4408-89CD-6A15741DEF6A}"/>
                </a:ext>
              </a:extLst>
            </p:cNvPr>
            <p:cNvSpPr txBox="1"/>
            <p:nvPr/>
          </p:nvSpPr>
          <p:spPr>
            <a:xfrm>
              <a:off x="5411861" y="4936142"/>
              <a:ext cx="3235181" cy="492443"/>
            </a:xfrm>
            <a:prstGeom prst="rect">
              <a:avLst/>
            </a:prstGeom>
            <a:ln>
              <a:noFill/>
            </a:ln>
          </p:spPr>
          <p:txBody>
            <a:bodyPr wrap="non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a:ln>
                    <a:noFill/>
                  </a:ln>
                  <a:effectLst/>
                  <a:uLnTx/>
                  <a:uFillTx/>
                  <a:latin typeface="Segoe UI Semibold"/>
                  <a:ea typeface="+mn-ea"/>
                  <a:cs typeface="+mn-cs"/>
                </a:rPr>
                <a:t>Security and management</a:t>
              </a:r>
            </a:p>
          </p:txBody>
        </p:sp>
        <p:grpSp>
          <p:nvGrpSpPr>
            <p:cNvPr id="29" name="Group 28">
              <a:extLst>
                <a:ext uri="{FF2B5EF4-FFF2-40B4-BE49-F238E27FC236}">
                  <a16:creationId xmlns:a16="http://schemas.microsoft.com/office/drawing/2014/main" id="{60F558AD-63F2-4CF6-B5F9-EDC09ABEAA25}"/>
                </a:ext>
              </a:extLst>
            </p:cNvPr>
            <p:cNvGrpSpPr/>
            <p:nvPr/>
          </p:nvGrpSpPr>
          <p:grpSpPr>
            <a:xfrm>
              <a:off x="3331496" y="4244552"/>
              <a:ext cx="7395906" cy="520177"/>
              <a:chOff x="3349638" y="4181052"/>
              <a:chExt cx="7395906" cy="520177"/>
            </a:xfrm>
          </p:grpSpPr>
          <p:grpSp>
            <p:nvGrpSpPr>
              <p:cNvPr id="21" name="Group 20">
                <a:extLst>
                  <a:ext uri="{FF2B5EF4-FFF2-40B4-BE49-F238E27FC236}">
                    <a16:creationId xmlns:a16="http://schemas.microsoft.com/office/drawing/2014/main" id="{3E59CE60-4310-44FB-849B-E0297B46904F}"/>
                  </a:ext>
                </a:extLst>
              </p:cNvPr>
              <p:cNvGrpSpPr/>
              <p:nvPr/>
            </p:nvGrpSpPr>
            <p:grpSpPr>
              <a:xfrm>
                <a:off x="5748016" y="4237235"/>
                <a:ext cx="1684012" cy="407810"/>
                <a:chOff x="5699896" y="4237235"/>
                <a:chExt cx="1684012" cy="407810"/>
              </a:xfrm>
            </p:grpSpPr>
            <p:sp>
              <p:nvSpPr>
                <p:cNvPr id="27" name="TextBox 26">
                  <a:extLst>
                    <a:ext uri="{FF2B5EF4-FFF2-40B4-BE49-F238E27FC236}">
                      <a16:creationId xmlns:a16="http://schemas.microsoft.com/office/drawing/2014/main" id="{F6D38558-D61B-4825-8BDF-F27E6473DBED}"/>
                    </a:ext>
                  </a:extLst>
                </p:cNvPr>
                <p:cNvSpPr txBox="1"/>
                <p:nvPr/>
              </p:nvSpPr>
              <p:spPr>
                <a:xfrm>
                  <a:off x="6215678" y="4241085"/>
                  <a:ext cx="1168230" cy="400110"/>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a:ea typeface="+mn-ea"/>
                      <a:cs typeface="+mn-cs"/>
                    </a:rPr>
                    <a:t>Containers</a:t>
                  </a:r>
                </a:p>
              </p:txBody>
            </p:sp>
            <p:grpSp>
              <p:nvGrpSpPr>
                <p:cNvPr id="19" name="Group 18">
                  <a:extLst>
                    <a:ext uri="{FF2B5EF4-FFF2-40B4-BE49-F238E27FC236}">
                      <a16:creationId xmlns:a16="http://schemas.microsoft.com/office/drawing/2014/main" id="{2946F60A-F285-4071-B9FA-78F895BA9C0F}"/>
                    </a:ext>
                  </a:extLst>
                </p:cNvPr>
                <p:cNvGrpSpPr/>
                <p:nvPr/>
              </p:nvGrpSpPr>
              <p:grpSpPr>
                <a:xfrm>
                  <a:off x="5699896" y="4237235"/>
                  <a:ext cx="550766" cy="407810"/>
                  <a:chOff x="5757722" y="4289750"/>
                  <a:chExt cx="554178" cy="410336"/>
                </a:xfrm>
              </p:grpSpPr>
              <p:sp>
                <p:nvSpPr>
                  <p:cNvPr id="122" name="Isosceles Triangle 121">
                    <a:extLst>
                      <a:ext uri="{FF2B5EF4-FFF2-40B4-BE49-F238E27FC236}">
                        <a16:creationId xmlns:a16="http://schemas.microsoft.com/office/drawing/2014/main" id="{3FDB5784-EF6F-4F4E-85CD-29021253F834}"/>
                      </a:ext>
                    </a:extLst>
                  </p:cNvPr>
                  <p:cNvSpPr/>
                  <p:nvPr/>
                </p:nvSpPr>
                <p:spPr bwMode="auto">
                  <a:xfrm>
                    <a:off x="5836077" y="4338986"/>
                    <a:ext cx="393017" cy="303287"/>
                  </a:xfrm>
                  <a:prstGeom prst="triangl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982FC674-7BF4-4A83-80B5-DE4CAFBCC775}"/>
                      </a:ext>
                    </a:extLst>
                  </p:cNvPr>
                  <p:cNvGrpSpPr/>
                  <p:nvPr/>
                </p:nvGrpSpPr>
                <p:grpSpPr>
                  <a:xfrm>
                    <a:off x="5757722" y="4583543"/>
                    <a:ext cx="207161" cy="116543"/>
                    <a:chOff x="1876293" y="4987514"/>
                    <a:chExt cx="615893" cy="346486"/>
                  </a:xfrm>
                </p:grpSpPr>
                <p:sp>
                  <p:nvSpPr>
                    <p:cNvPr id="142" name="Rectangle: Rounded Corners 141">
                      <a:extLst>
                        <a:ext uri="{FF2B5EF4-FFF2-40B4-BE49-F238E27FC236}">
                          <a16:creationId xmlns:a16="http://schemas.microsoft.com/office/drawing/2014/main" id="{739905EA-BABD-43FA-B0F4-DAFA14F05F73}"/>
                        </a:ext>
                      </a:extLst>
                    </p:cNvPr>
                    <p:cNvSpPr/>
                    <p:nvPr/>
                  </p:nvSpPr>
                  <p:spPr bwMode="auto">
                    <a:xfrm>
                      <a:off x="1876293" y="4987514"/>
                      <a:ext cx="615893" cy="346486"/>
                    </a:xfrm>
                    <a:prstGeom prst="round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3" name="Group 142">
                      <a:extLst>
                        <a:ext uri="{FF2B5EF4-FFF2-40B4-BE49-F238E27FC236}">
                          <a16:creationId xmlns:a16="http://schemas.microsoft.com/office/drawing/2014/main" id="{C0F0E866-2D05-4B5F-A1AB-6E17C85A10DD}"/>
                        </a:ext>
                      </a:extLst>
                    </p:cNvPr>
                    <p:cNvGrpSpPr/>
                    <p:nvPr/>
                  </p:nvGrpSpPr>
                  <p:grpSpPr>
                    <a:xfrm>
                      <a:off x="1974689" y="5063126"/>
                      <a:ext cx="419100" cy="195262"/>
                      <a:chOff x="3014663" y="5167313"/>
                      <a:chExt cx="519113" cy="280987"/>
                    </a:xfrm>
                  </p:grpSpPr>
                  <p:cxnSp>
                    <p:nvCxnSpPr>
                      <p:cNvPr id="144" name="Straight Connector 143">
                        <a:extLst>
                          <a:ext uri="{FF2B5EF4-FFF2-40B4-BE49-F238E27FC236}">
                            <a16:creationId xmlns:a16="http://schemas.microsoft.com/office/drawing/2014/main" id="{4A97C0B2-A057-42F8-B1E2-095B1BA249FB}"/>
                          </a:ext>
                        </a:extLst>
                      </p:cNvPr>
                      <p:cNvCxnSpPr/>
                      <p:nvPr/>
                    </p:nvCxnSpPr>
                    <p:spPr>
                      <a:xfrm>
                        <a:off x="3014663"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377C794-C52E-42DB-BBB0-5F136D4E712E}"/>
                          </a:ext>
                        </a:extLst>
                      </p:cNvPr>
                      <p:cNvCxnSpPr/>
                      <p:nvPr/>
                    </p:nvCxnSpPr>
                    <p:spPr>
                      <a:xfrm>
                        <a:off x="3118486"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45B44EB-9A00-4BB9-9F15-FDA4368437D1}"/>
                          </a:ext>
                        </a:extLst>
                      </p:cNvPr>
                      <p:cNvCxnSpPr/>
                      <p:nvPr/>
                    </p:nvCxnSpPr>
                    <p:spPr>
                      <a:xfrm>
                        <a:off x="3222309"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AA64D79-1149-4581-85F3-2BCFE55DF083}"/>
                          </a:ext>
                        </a:extLst>
                      </p:cNvPr>
                      <p:cNvCxnSpPr/>
                      <p:nvPr/>
                    </p:nvCxnSpPr>
                    <p:spPr>
                      <a:xfrm>
                        <a:off x="3326132"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CC757C1-5626-49BA-9869-467EC774F26F}"/>
                          </a:ext>
                        </a:extLst>
                      </p:cNvPr>
                      <p:cNvCxnSpPr/>
                      <p:nvPr/>
                    </p:nvCxnSpPr>
                    <p:spPr>
                      <a:xfrm>
                        <a:off x="3429955"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165764C-A651-41E7-A158-59886342FE61}"/>
                          </a:ext>
                        </a:extLst>
                      </p:cNvPr>
                      <p:cNvCxnSpPr/>
                      <p:nvPr/>
                    </p:nvCxnSpPr>
                    <p:spPr>
                      <a:xfrm>
                        <a:off x="3533776"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24" name="Group 123">
                    <a:extLst>
                      <a:ext uri="{FF2B5EF4-FFF2-40B4-BE49-F238E27FC236}">
                        <a16:creationId xmlns:a16="http://schemas.microsoft.com/office/drawing/2014/main" id="{26DA1942-7341-4E77-8889-D7884360E0F0}"/>
                      </a:ext>
                    </a:extLst>
                  </p:cNvPr>
                  <p:cNvGrpSpPr/>
                  <p:nvPr/>
                </p:nvGrpSpPr>
                <p:grpSpPr>
                  <a:xfrm>
                    <a:off x="6104739" y="4583543"/>
                    <a:ext cx="207161" cy="116543"/>
                    <a:chOff x="1876293" y="4987514"/>
                    <a:chExt cx="615893" cy="346486"/>
                  </a:xfrm>
                </p:grpSpPr>
                <p:sp>
                  <p:nvSpPr>
                    <p:cNvPr id="134" name="Rectangle: Rounded Corners 133">
                      <a:extLst>
                        <a:ext uri="{FF2B5EF4-FFF2-40B4-BE49-F238E27FC236}">
                          <a16:creationId xmlns:a16="http://schemas.microsoft.com/office/drawing/2014/main" id="{42CE2B97-A41E-4C4F-85A0-1E0A42FF495E}"/>
                        </a:ext>
                      </a:extLst>
                    </p:cNvPr>
                    <p:cNvSpPr/>
                    <p:nvPr/>
                  </p:nvSpPr>
                  <p:spPr bwMode="auto">
                    <a:xfrm>
                      <a:off x="1876293" y="4987514"/>
                      <a:ext cx="615893" cy="346486"/>
                    </a:xfrm>
                    <a:prstGeom prst="round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47C38820-0F20-4849-B91C-264539B4B997}"/>
                        </a:ext>
                      </a:extLst>
                    </p:cNvPr>
                    <p:cNvGrpSpPr/>
                    <p:nvPr/>
                  </p:nvGrpSpPr>
                  <p:grpSpPr>
                    <a:xfrm>
                      <a:off x="1974689" y="5063126"/>
                      <a:ext cx="419100" cy="195262"/>
                      <a:chOff x="3014663" y="5167313"/>
                      <a:chExt cx="519113" cy="280987"/>
                    </a:xfrm>
                  </p:grpSpPr>
                  <p:cxnSp>
                    <p:nvCxnSpPr>
                      <p:cNvPr id="136" name="Straight Connector 135">
                        <a:extLst>
                          <a:ext uri="{FF2B5EF4-FFF2-40B4-BE49-F238E27FC236}">
                            <a16:creationId xmlns:a16="http://schemas.microsoft.com/office/drawing/2014/main" id="{CAB17AB1-16E7-494E-9CD5-17AB882F29E5}"/>
                          </a:ext>
                        </a:extLst>
                      </p:cNvPr>
                      <p:cNvCxnSpPr/>
                      <p:nvPr/>
                    </p:nvCxnSpPr>
                    <p:spPr>
                      <a:xfrm>
                        <a:off x="3014663"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F11ED5C-B5A0-4D33-AD82-1230F20BE3A5}"/>
                          </a:ext>
                        </a:extLst>
                      </p:cNvPr>
                      <p:cNvCxnSpPr/>
                      <p:nvPr/>
                    </p:nvCxnSpPr>
                    <p:spPr>
                      <a:xfrm>
                        <a:off x="3118486"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D6622EC-58BF-4E64-A535-439757465AE9}"/>
                          </a:ext>
                        </a:extLst>
                      </p:cNvPr>
                      <p:cNvCxnSpPr/>
                      <p:nvPr/>
                    </p:nvCxnSpPr>
                    <p:spPr>
                      <a:xfrm>
                        <a:off x="3222309"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D67FD1F-5F7D-48D2-8D95-DA37473C2E76}"/>
                          </a:ext>
                        </a:extLst>
                      </p:cNvPr>
                      <p:cNvCxnSpPr/>
                      <p:nvPr/>
                    </p:nvCxnSpPr>
                    <p:spPr>
                      <a:xfrm>
                        <a:off x="3326132" y="5167313"/>
                        <a:ext cx="0" cy="280987"/>
                      </a:xfrm>
                      <a:prstGeom prst="line">
                        <a:avLst/>
                      </a:prstGeom>
                      <a:solidFill>
                        <a:srgbClr val="50E6FF"/>
                      </a:solidFill>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0C0BD4F-2B3C-419F-A1E2-3CB308DA19CE}"/>
                          </a:ext>
                        </a:extLst>
                      </p:cNvPr>
                      <p:cNvCxnSpPr/>
                      <p:nvPr/>
                    </p:nvCxnSpPr>
                    <p:spPr>
                      <a:xfrm>
                        <a:off x="3429955"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E35E918-E8FB-481D-8268-8BA5C7CAC776}"/>
                          </a:ext>
                        </a:extLst>
                      </p:cNvPr>
                      <p:cNvCxnSpPr/>
                      <p:nvPr/>
                    </p:nvCxnSpPr>
                    <p:spPr>
                      <a:xfrm>
                        <a:off x="3533776"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25" name="Group 124">
                    <a:extLst>
                      <a:ext uri="{FF2B5EF4-FFF2-40B4-BE49-F238E27FC236}">
                        <a16:creationId xmlns:a16="http://schemas.microsoft.com/office/drawing/2014/main" id="{675AB688-F14D-45DA-B4BB-0C1C5349BC23}"/>
                      </a:ext>
                    </a:extLst>
                  </p:cNvPr>
                  <p:cNvGrpSpPr/>
                  <p:nvPr/>
                </p:nvGrpSpPr>
                <p:grpSpPr>
                  <a:xfrm>
                    <a:off x="5931231" y="4289750"/>
                    <a:ext cx="207161" cy="116543"/>
                    <a:chOff x="1876293" y="4987514"/>
                    <a:chExt cx="615893" cy="346486"/>
                  </a:xfrm>
                </p:grpSpPr>
                <p:sp>
                  <p:nvSpPr>
                    <p:cNvPr id="126" name="Rectangle: Rounded Corners 125">
                      <a:extLst>
                        <a:ext uri="{FF2B5EF4-FFF2-40B4-BE49-F238E27FC236}">
                          <a16:creationId xmlns:a16="http://schemas.microsoft.com/office/drawing/2014/main" id="{3195DF97-28FD-407A-8D83-318124BB9A65}"/>
                        </a:ext>
                      </a:extLst>
                    </p:cNvPr>
                    <p:cNvSpPr/>
                    <p:nvPr/>
                  </p:nvSpPr>
                  <p:spPr bwMode="auto">
                    <a:xfrm>
                      <a:off x="1876293" y="4987514"/>
                      <a:ext cx="615893" cy="346486"/>
                    </a:xfrm>
                    <a:prstGeom prst="round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DB0F8EC7-44C7-4D3E-8D1B-48745F30127A}"/>
                        </a:ext>
                      </a:extLst>
                    </p:cNvPr>
                    <p:cNvGrpSpPr/>
                    <p:nvPr/>
                  </p:nvGrpSpPr>
                  <p:grpSpPr>
                    <a:xfrm>
                      <a:off x="1974689" y="5063126"/>
                      <a:ext cx="419100" cy="195262"/>
                      <a:chOff x="3014663" y="5167313"/>
                      <a:chExt cx="519113" cy="280987"/>
                    </a:xfrm>
                  </p:grpSpPr>
                  <p:cxnSp>
                    <p:nvCxnSpPr>
                      <p:cNvPr id="128" name="Straight Connector 127">
                        <a:extLst>
                          <a:ext uri="{FF2B5EF4-FFF2-40B4-BE49-F238E27FC236}">
                            <a16:creationId xmlns:a16="http://schemas.microsoft.com/office/drawing/2014/main" id="{F1CE01F3-9350-4BDC-BD5F-CEE6F37BC626}"/>
                          </a:ext>
                        </a:extLst>
                      </p:cNvPr>
                      <p:cNvCxnSpPr/>
                      <p:nvPr/>
                    </p:nvCxnSpPr>
                    <p:spPr>
                      <a:xfrm>
                        <a:off x="3014663"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EE82CCE-DADA-4EAE-9770-1C7E29A147A9}"/>
                          </a:ext>
                        </a:extLst>
                      </p:cNvPr>
                      <p:cNvCxnSpPr/>
                      <p:nvPr/>
                    </p:nvCxnSpPr>
                    <p:spPr>
                      <a:xfrm>
                        <a:off x="3118486"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D177F6C-2896-4271-B2DB-22AAE05C3704}"/>
                          </a:ext>
                        </a:extLst>
                      </p:cNvPr>
                      <p:cNvCxnSpPr/>
                      <p:nvPr/>
                    </p:nvCxnSpPr>
                    <p:spPr>
                      <a:xfrm>
                        <a:off x="3222309"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C80EF4A-D8F7-4487-BA0A-EB1B9DC06CA3}"/>
                          </a:ext>
                        </a:extLst>
                      </p:cNvPr>
                      <p:cNvCxnSpPr/>
                      <p:nvPr/>
                    </p:nvCxnSpPr>
                    <p:spPr>
                      <a:xfrm>
                        <a:off x="3326132"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FEDD735-1FF8-440F-B464-439FB3635AB1}"/>
                          </a:ext>
                        </a:extLst>
                      </p:cNvPr>
                      <p:cNvCxnSpPr/>
                      <p:nvPr/>
                    </p:nvCxnSpPr>
                    <p:spPr>
                      <a:xfrm>
                        <a:off x="3429955"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E9CE7AB-0B7C-478C-A202-C6D63EA1EB46}"/>
                          </a:ext>
                        </a:extLst>
                      </p:cNvPr>
                      <p:cNvCxnSpPr/>
                      <p:nvPr/>
                    </p:nvCxnSpPr>
                    <p:spPr>
                      <a:xfrm>
                        <a:off x="3533776" y="5167313"/>
                        <a:ext cx="0" cy="280987"/>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grpSp>
            <p:nvGrpSpPr>
              <p:cNvPr id="26" name="Group 25">
                <a:extLst>
                  <a:ext uri="{FF2B5EF4-FFF2-40B4-BE49-F238E27FC236}">
                    <a16:creationId xmlns:a16="http://schemas.microsoft.com/office/drawing/2014/main" id="{4D17A2B4-FDB2-44E6-95B7-D40EA3EEE553}"/>
                  </a:ext>
                </a:extLst>
              </p:cNvPr>
              <p:cNvGrpSpPr/>
              <p:nvPr/>
            </p:nvGrpSpPr>
            <p:grpSpPr>
              <a:xfrm>
                <a:off x="3349638" y="4231474"/>
                <a:ext cx="2096683" cy="419333"/>
                <a:chOff x="3349638" y="4231474"/>
                <a:chExt cx="2096683" cy="419333"/>
              </a:xfrm>
            </p:grpSpPr>
            <p:sp>
              <p:nvSpPr>
                <p:cNvPr id="90" name="TextBox 89">
                  <a:extLst>
                    <a:ext uri="{FF2B5EF4-FFF2-40B4-BE49-F238E27FC236}">
                      <a16:creationId xmlns:a16="http://schemas.microsoft.com/office/drawing/2014/main" id="{1A5B9666-B59F-476C-A3F1-D00A0BE298F6}"/>
                    </a:ext>
                  </a:extLst>
                </p:cNvPr>
                <p:cNvSpPr txBox="1"/>
                <p:nvPr/>
              </p:nvSpPr>
              <p:spPr>
                <a:xfrm>
                  <a:off x="3873723" y="4241085"/>
                  <a:ext cx="1572598" cy="400110"/>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a:ea typeface="+mn-ea"/>
                      <a:cs typeface="+mn-cs"/>
                    </a:rPr>
                    <a:t>Virtual machines</a:t>
                  </a:r>
                </a:p>
              </p:txBody>
            </p:sp>
            <p:grpSp>
              <p:nvGrpSpPr>
                <p:cNvPr id="152" name="Group 151">
                  <a:extLst>
                    <a:ext uri="{FF2B5EF4-FFF2-40B4-BE49-F238E27FC236}">
                      <a16:creationId xmlns:a16="http://schemas.microsoft.com/office/drawing/2014/main" id="{D02395A8-22DA-4A07-95FB-056562444033}"/>
                    </a:ext>
                  </a:extLst>
                </p:cNvPr>
                <p:cNvGrpSpPr/>
                <p:nvPr/>
              </p:nvGrpSpPr>
              <p:grpSpPr>
                <a:xfrm>
                  <a:off x="3349638" y="4231474"/>
                  <a:ext cx="536562" cy="419333"/>
                  <a:chOff x="9182100" y="3063071"/>
                  <a:chExt cx="1052776" cy="822763"/>
                </a:xfrm>
              </p:grpSpPr>
              <p:sp>
                <p:nvSpPr>
                  <p:cNvPr id="153" name="Cloud" descr="cloud">
                    <a:extLst>
                      <a:ext uri="{FF2B5EF4-FFF2-40B4-BE49-F238E27FC236}">
                        <a16:creationId xmlns:a16="http://schemas.microsoft.com/office/drawing/2014/main" id="{D1F408CA-CDEC-43AC-A7D0-A28C9E0B3094}"/>
                      </a:ext>
                    </a:extLst>
                  </p:cNvPr>
                  <p:cNvSpPr>
                    <a:spLocks noChangeAspect="1"/>
                  </p:cNvSpPr>
                  <p:nvPr/>
                </p:nvSpPr>
                <p:spPr bwMode="auto">
                  <a:xfrm flipV="1">
                    <a:off x="9182100" y="3063071"/>
                    <a:ext cx="1052776" cy="58034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54" name="server" descr="server">
                    <a:extLst>
                      <a:ext uri="{FF2B5EF4-FFF2-40B4-BE49-F238E27FC236}">
                        <a16:creationId xmlns:a16="http://schemas.microsoft.com/office/drawing/2014/main" id="{9A56C668-8936-4C9B-A5E7-06B06C623C94}"/>
                      </a:ext>
                    </a:extLst>
                  </p:cNvPr>
                  <p:cNvGrpSpPr>
                    <a:grpSpLocks noChangeAspect="1"/>
                  </p:cNvGrpSpPr>
                  <p:nvPr/>
                </p:nvGrpSpPr>
                <p:grpSpPr bwMode="auto">
                  <a:xfrm>
                    <a:off x="9448392" y="3422650"/>
                    <a:ext cx="520192" cy="463184"/>
                    <a:chOff x="1608" y="1359"/>
                    <a:chExt cx="292" cy="260"/>
                  </a:xfrm>
                </p:grpSpPr>
                <p:sp>
                  <p:nvSpPr>
                    <p:cNvPr id="155" name="AutoShape 11">
                      <a:extLst>
                        <a:ext uri="{FF2B5EF4-FFF2-40B4-BE49-F238E27FC236}">
                          <a16:creationId xmlns:a16="http://schemas.microsoft.com/office/drawing/2014/main" id="{DC4C4E3C-B78D-4827-8291-65A65C2F810D}"/>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3">
                      <a:extLst>
                        <a:ext uri="{FF2B5EF4-FFF2-40B4-BE49-F238E27FC236}">
                          <a16:creationId xmlns:a16="http://schemas.microsoft.com/office/drawing/2014/main" id="{06658B87-0819-48CD-8A35-2BD25B922E18}"/>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4">
                      <a:extLst>
                        <a:ext uri="{FF2B5EF4-FFF2-40B4-BE49-F238E27FC236}">
                          <a16:creationId xmlns:a16="http://schemas.microsoft.com/office/drawing/2014/main" id="{C11ACB8C-1813-442C-B13D-8DCD9A756035}"/>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
                      <a:extLst>
                        <a:ext uri="{FF2B5EF4-FFF2-40B4-BE49-F238E27FC236}">
                          <a16:creationId xmlns:a16="http://schemas.microsoft.com/office/drawing/2014/main" id="{F27CC848-61D6-4094-98B2-0710304EC79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6">
                      <a:extLst>
                        <a:ext uri="{FF2B5EF4-FFF2-40B4-BE49-F238E27FC236}">
                          <a16:creationId xmlns:a16="http://schemas.microsoft.com/office/drawing/2014/main" id="{3B2C2F57-344E-4418-A902-F28BA12E7DC9}"/>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7">
                      <a:extLst>
                        <a:ext uri="{FF2B5EF4-FFF2-40B4-BE49-F238E27FC236}">
                          <a16:creationId xmlns:a16="http://schemas.microsoft.com/office/drawing/2014/main" id="{CFAA7C4F-329F-49E2-BA70-1A11632835C7}"/>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18">
                      <a:extLst>
                        <a:ext uri="{FF2B5EF4-FFF2-40B4-BE49-F238E27FC236}">
                          <a16:creationId xmlns:a16="http://schemas.microsoft.com/office/drawing/2014/main" id="{592617FB-D1A0-4665-9049-A058A6DC3F53}"/>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19">
                      <a:extLst>
                        <a:ext uri="{FF2B5EF4-FFF2-40B4-BE49-F238E27FC236}">
                          <a16:creationId xmlns:a16="http://schemas.microsoft.com/office/drawing/2014/main" id="{7E8D4CD2-E746-4BCC-86F7-B36F5D343FEF}"/>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20">
                      <a:extLst>
                        <a:ext uri="{FF2B5EF4-FFF2-40B4-BE49-F238E27FC236}">
                          <a16:creationId xmlns:a16="http://schemas.microsoft.com/office/drawing/2014/main" id="{5842228C-CABD-4C23-9893-64349A8BDCA3}"/>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21">
                      <a:extLst>
                        <a:ext uri="{FF2B5EF4-FFF2-40B4-BE49-F238E27FC236}">
                          <a16:creationId xmlns:a16="http://schemas.microsoft.com/office/drawing/2014/main" id="{0925DA19-FD4B-4401-B32E-85E76B7BB6F8}"/>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22">
                      <a:extLst>
                        <a:ext uri="{FF2B5EF4-FFF2-40B4-BE49-F238E27FC236}">
                          <a16:creationId xmlns:a16="http://schemas.microsoft.com/office/drawing/2014/main" id="{62032DCE-51B3-4DFA-8251-93C0CC5D3A30}"/>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23">
                      <a:extLst>
                        <a:ext uri="{FF2B5EF4-FFF2-40B4-BE49-F238E27FC236}">
                          <a16:creationId xmlns:a16="http://schemas.microsoft.com/office/drawing/2014/main" id="{C662E08F-C92F-4E44-9E63-9ACFB3104AE2}"/>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24">
                      <a:extLst>
                        <a:ext uri="{FF2B5EF4-FFF2-40B4-BE49-F238E27FC236}">
                          <a16:creationId xmlns:a16="http://schemas.microsoft.com/office/drawing/2014/main" id="{B30DC39A-D418-4C17-AFD1-BE876DA14B09}"/>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20" name="Group 19">
                <a:extLst>
                  <a:ext uri="{FF2B5EF4-FFF2-40B4-BE49-F238E27FC236}">
                    <a16:creationId xmlns:a16="http://schemas.microsoft.com/office/drawing/2014/main" id="{5C908833-946F-4A8B-BFD7-F63DBC687E52}"/>
                  </a:ext>
                </a:extLst>
              </p:cNvPr>
              <p:cNvGrpSpPr/>
              <p:nvPr/>
            </p:nvGrpSpPr>
            <p:grpSpPr>
              <a:xfrm>
                <a:off x="7733722" y="4181052"/>
                <a:ext cx="3011822" cy="520177"/>
                <a:chOff x="7733722" y="4181052"/>
                <a:chExt cx="3011822" cy="520177"/>
              </a:xfrm>
            </p:grpSpPr>
            <p:sp>
              <p:nvSpPr>
                <p:cNvPr id="76" name="TextBox 75">
                  <a:extLst>
                    <a:ext uri="{FF2B5EF4-FFF2-40B4-BE49-F238E27FC236}">
                      <a16:creationId xmlns:a16="http://schemas.microsoft.com/office/drawing/2014/main" id="{7FD1A937-F4CD-497D-A18C-FD0B2D58ED96}"/>
                    </a:ext>
                  </a:extLst>
                </p:cNvPr>
                <p:cNvSpPr txBox="1"/>
                <p:nvPr/>
              </p:nvSpPr>
              <p:spPr>
                <a:xfrm>
                  <a:off x="8317759" y="4241085"/>
                  <a:ext cx="2427785" cy="400110"/>
                </a:xfrm>
                <a:prstGeom prst="rect">
                  <a:avLst/>
                </a:prstGeom>
                <a:noFill/>
                <a:ln>
                  <a:noFill/>
                </a:ln>
              </p:spPr>
              <p:txBody>
                <a:bodyPr wrap="square" lIns="91440" tIns="91440" rIns="91440" bIns="91440" rtlCol="0" anchor="t">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App, Data, and AI Services</a:t>
                  </a:r>
                  <a:endParaRPr kumimoji="0" lang="en-US" sz="1050" b="0" i="0" u="none" strike="noStrike" kern="0" cap="none" spc="0" normalizeH="0" baseline="0" noProof="0">
                    <a:ln>
                      <a:noFill/>
                    </a:ln>
                    <a:effectLst/>
                    <a:uLnTx/>
                    <a:uFillTx/>
                    <a:latin typeface="Segoe UI Semibold"/>
                    <a:ea typeface="+mn-ea"/>
                    <a:cs typeface="+mn-cs"/>
                  </a:endParaRPr>
                </a:p>
              </p:txBody>
            </p:sp>
            <p:grpSp>
              <p:nvGrpSpPr>
                <p:cNvPr id="170" name="Group 169">
                  <a:extLst>
                    <a:ext uri="{FF2B5EF4-FFF2-40B4-BE49-F238E27FC236}">
                      <a16:creationId xmlns:a16="http://schemas.microsoft.com/office/drawing/2014/main" id="{C85E64AA-9314-45C4-922A-F8615341CFFE}"/>
                    </a:ext>
                  </a:extLst>
                </p:cNvPr>
                <p:cNvGrpSpPr/>
                <p:nvPr/>
              </p:nvGrpSpPr>
              <p:grpSpPr>
                <a:xfrm>
                  <a:off x="7733722" y="4181052"/>
                  <a:ext cx="518467" cy="520177"/>
                  <a:chOff x="4364345" y="2627150"/>
                  <a:chExt cx="1053901" cy="1057378"/>
                </a:xfrm>
              </p:grpSpPr>
              <p:sp>
                <p:nvSpPr>
                  <p:cNvPr id="171" name="AutoShape 28">
                    <a:extLst>
                      <a:ext uri="{FF2B5EF4-FFF2-40B4-BE49-F238E27FC236}">
                        <a16:creationId xmlns:a16="http://schemas.microsoft.com/office/drawing/2014/main" id="{C6984DDB-8D97-4BB9-B58C-CF227D39DE2B}"/>
                      </a:ext>
                    </a:extLst>
                  </p:cNvPr>
                  <p:cNvSpPr>
                    <a:spLocks noChangeAspect="1" noChangeArrowheads="1" noTextEdit="1"/>
                  </p:cNvSpPr>
                  <p:nvPr/>
                </p:nvSpPr>
                <p:spPr bwMode="auto">
                  <a:xfrm>
                    <a:off x="4364345" y="2627150"/>
                    <a:ext cx="1053901" cy="1057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30">
                    <a:extLst>
                      <a:ext uri="{FF2B5EF4-FFF2-40B4-BE49-F238E27FC236}">
                        <a16:creationId xmlns:a16="http://schemas.microsoft.com/office/drawing/2014/main" id="{72FF91B5-C78C-4F31-A47F-252609D125F4}"/>
                      </a:ext>
                    </a:extLst>
                  </p:cNvPr>
                  <p:cNvSpPr>
                    <a:spLocks/>
                  </p:cNvSpPr>
                  <p:nvPr/>
                </p:nvSpPr>
                <p:spPr bwMode="auto">
                  <a:xfrm>
                    <a:off x="4840861" y="2627150"/>
                    <a:ext cx="386083" cy="243475"/>
                  </a:xfrm>
                  <a:custGeom>
                    <a:avLst/>
                    <a:gdLst>
                      <a:gd name="T0" fmla="*/ 140 w 140"/>
                      <a:gd name="T1" fmla="*/ 56 h 89"/>
                      <a:gd name="T2" fmla="*/ 107 w 140"/>
                      <a:gd name="T3" fmla="*/ 22 h 89"/>
                      <a:gd name="T4" fmla="*/ 101 w 140"/>
                      <a:gd name="T5" fmla="*/ 23 h 89"/>
                      <a:gd name="T6" fmla="*/ 70 w 140"/>
                      <a:gd name="T7" fmla="*/ 0 h 89"/>
                      <a:gd name="T8" fmla="*/ 37 w 140"/>
                      <a:gd name="T9" fmla="*/ 31 h 89"/>
                      <a:gd name="T10" fmla="*/ 29 w 140"/>
                      <a:gd name="T11" fmla="*/ 30 h 89"/>
                      <a:gd name="T12" fmla="*/ 0 w 140"/>
                      <a:gd name="T13" fmla="*/ 59 h 89"/>
                      <a:gd name="T14" fmla="*/ 25 w 140"/>
                      <a:gd name="T15" fmla="*/ 89 h 89"/>
                      <a:gd name="T16" fmla="*/ 26 w 140"/>
                      <a:gd name="T17" fmla="*/ 89 h 89"/>
                      <a:gd name="T18" fmla="*/ 107 w 140"/>
                      <a:gd name="T19" fmla="*/ 89 h 89"/>
                      <a:gd name="T20" fmla="*/ 140 w 140"/>
                      <a:gd name="T21"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89">
                        <a:moveTo>
                          <a:pt x="140" y="56"/>
                        </a:moveTo>
                        <a:cubicBezTo>
                          <a:pt x="140" y="37"/>
                          <a:pt x="125" y="22"/>
                          <a:pt x="107" y="22"/>
                        </a:cubicBezTo>
                        <a:cubicBezTo>
                          <a:pt x="105" y="22"/>
                          <a:pt x="103" y="23"/>
                          <a:pt x="101" y="23"/>
                        </a:cubicBezTo>
                        <a:cubicBezTo>
                          <a:pt x="97" y="10"/>
                          <a:pt x="85" y="0"/>
                          <a:pt x="70" y="0"/>
                        </a:cubicBezTo>
                        <a:cubicBezTo>
                          <a:pt x="52" y="0"/>
                          <a:pt x="38" y="14"/>
                          <a:pt x="37" y="31"/>
                        </a:cubicBezTo>
                        <a:cubicBezTo>
                          <a:pt x="34" y="30"/>
                          <a:pt x="32" y="30"/>
                          <a:pt x="29" y="30"/>
                        </a:cubicBezTo>
                        <a:cubicBezTo>
                          <a:pt x="13" y="30"/>
                          <a:pt x="0" y="43"/>
                          <a:pt x="0" y="59"/>
                        </a:cubicBezTo>
                        <a:cubicBezTo>
                          <a:pt x="0" y="74"/>
                          <a:pt x="10" y="86"/>
                          <a:pt x="25" y="89"/>
                        </a:cubicBezTo>
                        <a:cubicBezTo>
                          <a:pt x="26" y="89"/>
                          <a:pt x="26" y="89"/>
                          <a:pt x="26" y="89"/>
                        </a:cubicBezTo>
                        <a:cubicBezTo>
                          <a:pt x="27" y="89"/>
                          <a:pt x="107" y="89"/>
                          <a:pt x="107" y="89"/>
                        </a:cubicBezTo>
                        <a:cubicBezTo>
                          <a:pt x="125" y="89"/>
                          <a:pt x="140" y="74"/>
                          <a:pt x="140" y="5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32">
                    <a:extLst>
                      <a:ext uri="{FF2B5EF4-FFF2-40B4-BE49-F238E27FC236}">
                        <a16:creationId xmlns:a16="http://schemas.microsoft.com/office/drawing/2014/main" id="{216CECA6-8B3F-442D-9078-94FB33F31F2E}"/>
                      </a:ext>
                    </a:extLst>
                  </p:cNvPr>
                  <p:cNvSpPr>
                    <a:spLocks/>
                  </p:cNvSpPr>
                  <p:nvPr/>
                </p:nvSpPr>
                <p:spPr bwMode="auto">
                  <a:xfrm>
                    <a:off x="4367823" y="3343663"/>
                    <a:ext cx="278258" cy="177389"/>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2" y="29"/>
                          <a:pt x="0" y="39"/>
                        </a:cubicBezTo>
                        <a:cubicBezTo>
                          <a:pt x="2" y="38"/>
                          <a:pt x="3" y="37"/>
                          <a:pt x="5" y="37"/>
                        </a:cubicBezTo>
                        <a:cubicBezTo>
                          <a:pt x="12" y="33"/>
                          <a:pt x="21" y="31"/>
                          <a:pt x="30" y="31"/>
                        </a:cubicBezTo>
                        <a:cubicBezTo>
                          <a:pt x="40" y="31"/>
                          <a:pt x="49" y="33"/>
                          <a:pt x="56" y="37"/>
                        </a:cubicBezTo>
                        <a:cubicBezTo>
                          <a:pt x="65"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39">
                    <a:extLst>
                      <a:ext uri="{FF2B5EF4-FFF2-40B4-BE49-F238E27FC236}">
                        <a16:creationId xmlns:a16="http://schemas.microsoft.com/office/drawing/2014/main" id="{B348F0AF-BBDB-4CA0-982C-7A070A3A2F50}"/>
                      </a:ext>
                    </a:extLst>
                  </p:cNvPr>
                  <p:cNvSpPr>
                    <a:spLocks/>
                  </p:cNvSpPr>
                  <p:nvPr/>
                </p:nvSpPr>
                <p:spPr bwMode="auto">
                  <a:xfrm>
                    <a:off x="5139988" y="3343663"/>
                    <a:ext cx="278258" cy="177389"/>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5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5"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39" y="31"/>
                          <a:pt x="48" y="33"/>
                          <a:pt x="55"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3"/>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46">
                    <a:extLst>
                      <a:ext uri="{FF2B5EF4-FFF2-40B4-BE49-F238E27FC236}">
                        <a16:creationId xmlns:a16="http://schemas.microsoft.com/office/drawing/2014/main" id="{E93B8481-0E6B-4028-A7F9-81E022DCF186}"/>
                      </a:ext>
                    </a:extLst>
                  </p:cNvPr>
                  <p:cNvSpPr>
                    <a:spLocks/>
                  </p:cNvSpPr>
                  <p:nvPr/>
                </p:nvSpPr>
                <p:spPr bwMode="auto">
                  <a:xfrm>
                    <a:off x="4753906" y="3343663"/>
                    <a:ext cx="278258" cy="177389"/>
                  </a:xfrm>
                  <a:custGeom>
                    <a:avLst/>
                    <a:gdLst>
                      <a:gd name="T0" fmla="*/ 77 w 101"/>
                      <a:gd name="T1" fmla="*/ 16 h 64"/>
                      <a:gd name="T2" fmla="*/ 73 w 101"/>
                      <a:gd name="T3" fmla="*/ 16 h 64"/>
                      <a:gd name="T4" fmla="*/ 50 w 101"/>
                      <a:gd name="T5" fmla="*/ 0 h 64"/>
                      <a:gd name="T6" fmla="*/ 26 w 101"/>
                      <a:gd name="T7" fmla="*/ 22 h 64"/>
                      <a:gd name="T8" fmla="*/ 21 w 101"/>
                      <a:gd name="T9" fmla="*/ 21 h 64"/>
                      <a:gd name="T10" fmla="*/ 0 w 101"/>
                      <a:gd name="T11" fmla="*/ 39 h 64"/>
                      <a:gd name="T12" fmla="*/ 5 w 101"/>
                      <a:gd name="T13" fmla="*/ 37 h 64"/>
                      <a:gd name="T14" fmla="*/ 30 w 101"/>
                      <a:gd name="T15" fmla="*/ 31 h 64"/>
                      <a:gd name="T16" fmla="*/ 56 w 101"/>
                      <a:gd name="T17" fmla="*/ 37 h 64"/>
                      <a:gd name="T18" fmla="*/ 71 w 101"/>
                      <a:gd name="T19" fmla="*/ 55 h 64"/>
                      <a:gd name="T20" fmla="*/ 71 w 101"/>
                      <a:gd name="T21" fmla="*/ 55 h 64"/>
                      <a:gd name="T22" fmla="*/ 71 w 101"/>
                      <a:gd name="T23" fmla="*/ 56 h 64"/>
                      <a:gd name="T24" fmla="*/ 71 w 101"/>
                      <a:gd name="T25" fmla="*/ 64 h 64"/>
                      <a:gd name="T26" fmla="*/ 77 w 101"/>
                      <a:gd name="T27" fmla="*/ 64 h 64"/>
                      <a:gd name="T28" fmla="*/ 101 w 101"/>
                      <a:gd name="T29" fmla="*/ 40 h 64"/>
                      <a:gd name="T30" fmla="*/ 77 w 101"/>
                      <a:gd name="T31"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64">
                        <a:moveTo>
                          <a:pt x="77" y="16"/>
                        </a:moveTo>
                        <a:cubicBezTo>
                          <a:pt x="76" y="16"/>
                          <a:pt x="74" y="16"/>
                          <a:pt x="73" y="16"/>
                        </a:cubicBezTo>
                        <a:cubicBezTo>
                          <a:pt x="70" y="7"/>
                          <a:pt x="61" y="0"/>
                          <a:pt x="50" y="0"/>
                        </a:cubicBezTo>
                        <a:cubicBezTo>
                          <a:pt x="38" y="0"/>
                          <a:pt x="27" y="9"/>
                          <a:pt x="26" y="22"/>
                        </a:cubicBezTo>
                        <a:cubicBezTo>
                          <a:pt x="25" y="21"/>
                          <a:pt x="23" y="21"/>
                          <a:pt x="21" y="21"/>
                        </a:cubicBezTo>
                        <a:cubicBezTo>
                          <a:pt x="10" y="21"/>
                          <a:pt x="1" y="29"/>
                          <a:pt x="0" y="39"/>
                        </a:cubicBezTo>
                        <a:cubicBezTo>
                          <a:pt x="1" y="38"/>
                          <a:pt x="3" y="37"/>
                          <a:pt x="5" y="37"/>
                        </a:cubicBezTo>
                        <a:cubicBezTo>
                          <a:pt x="12" y="33"/>
                          <a:pt x="21" y="31"/>
                          <a:pt x="30" y="31"/>
                        </a:cubicBezTo>
                        <a:cubicBezTo>
                          <a:pt x="40" y="31"/>
                          <a:pt x="49" y="33"/>
                          <a:pt x="56" y="37"/>
                        </a:cubicBezTo>
                        <a:cubicBezTo>
                          <a:pt x="64" y="41"/>
                          <a:pt x="70" y="47"/>
                          <a:pt x="71" y="55"/>
                        </a:cubicBezTo>
                        <a:cubicBezTo>
                          <a:pt x="71" y="55"/>
                          <a:pt x="71" y="55"/>
                          <a:pt x="71" y="55"/>
                        </a:cubicBezTo>
                        <a:cubicBezTo>
                          <a:pt x="71" y="56"/>
                          <a:pt x="71" y="56"/>
                          <a:pt x="71" y="56"/>
                        </a:cubicBezTo>
                        <a:cubicBezTo>
                          <a:pt x="71" y="64"/>
                          <a:pt x="71" y="64"/>
                          <a:pt x="71" y="64"/>
                        </a:cubicBezTo>
                        <a:cubicBezTo>
                          <a:pt x="75" y="64"/>
                          <a:pt x="77" y="64"/>
                          <a:pt x="77" y="64"/>
                        </a:cubicBezTo>
                        <a:cubicBezTo>
                          <a:pt x="90" y="64"/>
                          <a:pt x="101" y="53"/>
                          <a:pt x="101" y="40"/>
                        </a:cubicBezTo>
                        <a:cubicBezTo>
                          <a:pt x="101" y="27"/>
                          <a:pt x="90" y="16"/>
                          <a:pt x="77"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9468CACB-B015-4100-8DE2-EDAC6F626549}"/>
                      </a:ext>
                    </a:extLst>
                  </p:cNvPr>
                  <p:cNvSpPr>
                    <a:spLocks/>
                  </p:cNvSpPr>
                  <p:nvPr/>
                </p:nvSpPr>
                <p:spPr bwMode="auto">
                  <a:xfrm>
                    <a:off x="4364345" y="3072362"/>
                    <a:ext cx="1053901" cy="222606"/>
                  </a:xfrm>
                  <a:custGeom>
                    <a:avLst/>
                    <a:gdLst>
                      <a:gd name="T0" fmla="*/ 155 w 303"/>
                      <a:gd name="T1" fmla="*/ 31 h 64"/>
                      <a:gd name="T2" fmla="*/ 155 w 303"/>
                      <a:gd name="T3" fmla="*/ 0 h 64"/>
                      <a:gd name="T4" fmla="*/ 147 w 303"/>
                      <a:gd name="T5" fmla="*/ 0 h 64"/>
                      <a:gd name="T6" fmla="*/ 147 w 303"/>
                      <a:gd name="T7" fmla="*/ 31 h 64"/>
                      <a:gd name="T8" fmla="*/ 0 w 303"/>
                      <a:gd name="T9" fmla="*/ 31 h 64"/>
                      <a:gd name="T10" fmla="*/ 0 w 303"/>
                      <a:gd name="T11" fmla="*/ 64 h 64"/>
                      <a:gd name="T12" fmla="*/ 9 w 303"/>
                      <a:gd name="T13" fmla="*/ 64 h 64"/>
                      <a:gd name="T14" fmla="*/ 9 w 303"/>
                      <a:gd name="T15" fmla="*/ 39 h 64"/>
                      <a:gd name="T16" fmla="*/ 147 w 303"/>
                      <a:gd name="T17" fmla="*/ 39 h 64"/>
                      <a:gd name="T18" fmla="*/ 147 w 303"/>
                      <a:gd name="T19" fmla="*/ 64 h 64"/>
                      <a:gd name="T20" fmla="*/ 155 w 303"/>
                      <a:gd name="T21" fmla="*/ 64 h 64"/>
                      <a:gd name="T22" fmla="*/ 155 w 303"/>
                      <a:gd name="T23" fmla="*/ 39 h 64"/>
                      <a:gd name="T24" fmla="*/ 295 w 303"/>
                      <a:gd name="T25" fmla="*/ 39 h 64"/>
                      <a:gd name="T26" fmla="*/ 295 w 303"/>
                      <a:gd name="T27" fmla="*/ 64 h 64"/>
                      <a:gd name="T28" fmla="*/ 303 w 303"/>
                      <a:gd name="T29" fmla="*/ 64 h 64"/>
                      <a:gd name="T30" fmla="*/ 303 w 303"/>
                      <a:gd name="T31" fmla="*/ 31 h 64"/>
                      <a:gd name="T32" fmla="*/ 155 w 303"/>
                      <a:gd name="T3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64">
                        <a:moveTo>
                          <a:pt x="155" y="31"/>
                        </a:moveTo>
                        <a:lnTo>
                          <a:pt x="155" y="0"/>
                        </a:lnTo>
                        <a:lnTo>
                          <a:pt x="147" y="0"/>
                        </a:lnTo>
                        <a:lnTo>
                          <a:pt x="147" y="31"/>
                        </a:lnTo>
                        <a:lnTo>
                          <a:pt x="0" y="31"/>
                        </a:lnTo>
                        <a:lnTo>
                          <a:pt x="0" y="64"/>
                        </a:lnTo>
                        <a:lnTo>
                          <a:pt x="9" y="64"/>
                        </a:lnTo>
                        <a:lnTo>
                          <a:pt x="9" y="39"/>
                        </a:lnTo>
                        <a:lnTo>
                          <a:pt x="147" y="39"/>
                        </a:lnTo>
                        <a:lnTo>
                          <a:pt x="147" y="64"/>
                        </a:lnTo>
                        <a:lnTo>
                          <a:pt x="155" y="64"/>
                        </a:lnTo>
                        <a:lnTo>
                          <a:pt x="155" y="39"/>
                        </a:lnTo>
                        <a:lnTo>
                          <a:pt x="295" y="39"/>
                        </a:lnTo>
                        <a:lnTo>
                          <a:pt x="295" y="64"/>
                        </a:lnTo>
                        <a:lnTo>
                          <a:pt x="303" y="64"/>
                        </a:lnTo>
                        <a:lnTo>
                          <a:pt x="303" y="31"/>
                        </a:lnTo>
                        <a:lnTo>
                          <a:pt x="15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53">
                    <a:extLst>
                      <a:ext uri="{FF2B5EF4-FFF2-40B4-BE49-F238E27FC236}">
                        <a16:creationId xmlns:a16="http://schemas.microsoft.com/office/drawing/2014/main" id="{B44289CE-0F44-409C-A10D-48349785331B}"/>
                      </a:ext>
                    </a:extLst>
                  </p:cNvPr>
                  <p:cNvSpPr>
                    <a:spLocks noChangeArrowheads="1"/>
                  </p:cNvSpPr>
                  <p:nvPr/>
                </p:nvSpPr>
                <p:spPr bwMode="auto">
                  <a:xfrm>
                    <a:off x="4753906" y="2734975"/>
                    <a:ext cx="278258" cy="22260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54">
                    <a:extLst>
                      <a:ext uri="{FF2B5EF4-FFF2-40B4-BE49-F238E27FC236}">
                        <a16:creationId xmlns:a16="http://schemas.microsoft.com/office/drawing/2014/main" id="{0144560C-A971-4371-BBAA-B49F38C4BCF0}"/>
                      </a:ext>
                    </a:extLst>
                  </p:cNvPr>
                  <p:cNvSpPr>
                    <a:spLocks noChangeArrowheads="1"/>
                  </p:cNvSpPr>
                  <p:nvPr/>
                </p:nvSpPr>
                <p:spPr bwMode="auto">
                  <a:xfrm>
                    <a:off x="4781732" y="2766279"/>
                    <a:ext cx="222606" cy="1599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55">
                    <a:extLst>
                      <a:ext uri="{FF2B5EF4-FFF2-40B4-BE49-F238E27FC236}">
                        <a16:creationId xmlns:a16="http://schemas.microsoft.com/office/drawing/2014/main" id="{A8127AA1-DE8E-4C51-8D8F-68C7211D38DF}"/>
                      </a:ext>
                    </a:extLst>
                  </p:cNvPr>
                  <p:cNvSpPr>
                    <a:spLocks noEditPoints="1"/>
                  </p:cNvSpPr>
                  <p:nvPr/>
                </p:nvSpPr>
                <p:spPr bwMode="auto">
                  <a:xfrm>
                    <a:off x="4753906" y="2734975"/>
                    <a:ext cx="278258" cy="281736"/>
                  </a:xfrm>
                  <a:custGeom>
                    <a:avLst/>
                    <a:gdLst>
                      <a:gd name="T0" fmla="*/ 80 w 80"/>
                      <a:gd name="T1" fmla="*/ 64 h 81"/>
                      <a:gd name="T2" fmla="*/ 80 w 80"/>
                      <a:gd name="T3" fmla="*/ 0 h 81"/>
                      <a:gd name="T4" fmla="*/ 0 w 80"/>
                      <a:gd name="T5" fmla="*/ 0 h 81"/>
                      <a:gd name="T6" fmla="*/ 0 w 80"/>
                      <a:gd name="T7" fmla="*/ 64 h 81"/>
                      <a:gd name="T8" fmla="*/ 34 w 80"/>
                      <a:gd name="T9" fmla="*/ 64 h 81"/>
                      <a:gd name="T10" fmla="*/ 34 w 80"/>
                      <a:gd name="T11" fmla="*/ 72 h 81"/>
                      <a:gd name="T12" fmla="*/ 0 w 80"/>
                      <a:gd name="T13" fmla="*/ 72 h 81"/>
                      <a:gd name="T14" fmla="*/ 0 w 80"/>
                      <a:gd name="T15" fmla="*/ 81 h 81"/>
                      <a:gd name="T16" fmla="*/ 80 w 80"/>
                      <a:gd name="T17" fmla="*/ 81 h 81"/>
                      <a:gd name="T18" fmla="*/ 80 w 80"/>
                      <a:gd name="T19" fmla="*/ 72 h 81"/>
                      <a:gd name="T20" fmla="*/ 46 w 80"/>
                      <a:gd name="T21" fmla="*/ 72 h 81"/>
                      <a:gd name="T22" fmla="*/ 46 w 80"/>
                      <a:gd name="T23" fmla="*/ 64 h 81"/>
                      <a:gd name="T24" fmla="*/ 80 w 80"/>
                      <a:gd name="T25" fmla="*/ 64 h 81"/>
                      <a:gd name="T26" fmla="*/ 8 w 80"/>
                      <a:gd name="T27" fmla="*/ 9 h 81"/>
                      <a:gd name="T28" fmla="*/ 72 w 80"/>
                      <a:gd name="T29" fmla="*/ 9 h 81"/>
                      <a:gd name="T30" fmla="*/ 72 w 80"/>
                      <a:gd name="T31" fmla="*/ 55 h 81"/>
                      <a:gd name="T32" fmla="*/ 8 w 80"/>
                      <a:gd name="T33" fmla="*/ 55 h 81"/>
                      <a:gd name="T34" fmla="*/ 8 w 80"/>
                      <a:gd name="T35" fmla="*/ 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1">
                        <a:moveTo>
                          <a:pt x="80" y="64"/>
                        </a:moveTo>
                        <a:lnTo>
                          <a:pt x="80" y="0"/>
                        </a:lnTo>
                        <a:lnTo>
                          <a:pt x="0" y="0"/>
                        </a:lnTo>
                        <a:lnTo>
                          <a:pt x="0" y="64"/>
                        </a:lnTo>
                        <a:lnTo>
                          <a:pt x="34" y="64"/>
                        </a:lnTo>
                        <a:lnTo>
                          <a:pt x="34" y="72"/>
                        </a:lnTo>
                        <a:lnTo>
                          <a:pt x="0" y="72"/>
                        </a:lnTo>
                        <a:lnTo>
                          <a:pt x="0" y="81"/>
                        </a:lnTo>
                        <a:lnTo>
                          <a:pt x="80" y="81"/>
                        </a:lnTo>
                        <a:lnTo>
                          <a:pt x="80" y="72"/>
                        </a:lnTo>
                        <a:lnTo>
                          <a:pt x="46" y="72"/>
                        </a:lnTo>
                        <a:lnTo>
                          <a:pt x="46" y="64"/>
                        </a:lnTo>
                        <a:lnTo>
                          <a:pt x="80" y="64"/>
                        </a:lnTo>
                        <a:close/>
                        <a:moveTo>
                          <a:pt x="8" y="9"/>
                        </a:moveTo>
                        <a:lnTo>
                          <a:pt x="72" y="9"/>
                        </a:lnTo>
                        <a:lnTo>
                          <a:pt x="72" y="55"/>
                        </a:lnTo>
                        <a:lnTo>
                          <a:pt x="8" y="55"/>
                        </a:lnTo>
                        <a:lnTo>
                          <a:pt x="8" y="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3CE40661-D550-4232-BADE-3F5D12DF0785}"/>
                      </a:ext>
                    </a:extLst>
                  </p:cNvPr>
                  <p:cNvGrpSpPr/>
                  <p:nvPr/>
                </p:nvGrpSpPr>
                <p:grpSpPr>
                  <a:xfrm>
                    <a:off x="4376940" y="3471603"/>
                    <a:ext cx="141809" cy="188378"/>
                    <a:chOff x="19547751" y="2337953"/>
                    <a:chExt cx="652743" cy="867099"/>
                  </a:xfrm>
                </p:grpSpPr>
                <p:sp>
                  <p:nvSpPr>
                    <p:cNvPr id="194" name="Freeform: Shape 193">
                      <a:extLst>
                        <a:ext uri="{FF2B5EF4-FFF2-40B4-BE49-F238E27FC236}">
                          <a16:creationId xmlns:a16="http://schemas.microsoft.com/office/drawing/2014/main" id="{47C42275-AC69-420E-B462-F39AFBB4E9AE}"/>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04C611-56C5-4BEA-AAC6-8513332B8C10}"/>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1E55057-ABC7-4D1B-A555-D4551913E0C1}"/>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182C0EC5-5CED-4F36-8D4B-DB1D90A96366}"/>
                      </a:ext>
                    </a:extLst>
                  </p:cNvPr>
                  <p:cNvGrpSpPr/>
                  <p:nvPr/>
                </p:nvGrpSpPr>
                <p:grpSpPr>
                  <a:xfrm>
                    <a:off x="4762702" y="3471603"/>
                    <a:ext cx="141809" cy="188378"/>
                    <a:chOff x="19547751" y="2337953"/>
                    <a:chExt cx="652743" cy="867099"/>
                  </a:xfrm>
                </p:grpSpPr>
                <p:sp>
                  <p:nvSpPr>
                    <p:cNvPr id="191" name="Freeform: Shape 190">
                      <a:extLst>
                        <a:ext uri="{FF2B5EF4-FFF2-40B4-BE49-F238E27FC236}">
                          <a16:creationId xmlns:a16="http://schemas.microsoft.com/office/drawing/2014/main" id="{28013FF5-35C7-4362-8F49-B0DEA9664A0A}"/>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A303904A-6BE8-474C-A3C6-7ACB8E81F751}"/>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9A37FF1C-1DE4-46F6-B592-02504D41B394}"/>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FBCC7A6A-00D3-4AAE-AF7A-2BC25367656A}"/>
                      </a:ext>
                    </a:extLst>
                  </p:cNvPr>
                  <p:cNvGrpSpPr/>
                  <p:nvPr/>
                </p:nvGrpSpPr>
                <p:grpSpPr>
                  <a:xfrm>
                    <a:off x="5148464" y="3471603"/>
                    <a:ext cx="141809" cy="188378"/>
                    <a:chOff x="19547751" y="2337953"/>
                    <a:chExt cx="652743" cy="867099"/>
                  </a:xfrm>
                </p:grpSpPr>
                <p:sp>
                  <p:nvSpPr>
                    <p:cNvPr id="188" name="Freeform: Shape 187">
                      <a:extLst>
                        <a:ext uri="{FF2B5EF4-FFF2-40B4-BE49-F238E27FC236}">
                          <a16:creationId xmlns:a16="http://schemas.microsoft.com/office/drawing/2014/main" id="{DCE19B9D-DF25-431B-810B-CA38CCE4CE35}"/>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CEA40B2A-3269-4001-9F57-06B9C6D8AE8D}"/>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4225C807-7A32-45C9-98EA-A19530FAE0E8}"/>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spTree>
    <p:extLst>
      <p:ext uri="{BB962C8B-B14F-4D97-AF65-F5344CB8AC3E}">
        <p14:creationId xmlns:p14="http://schemas.microsoft.com/office/powerpoint/2010/main" val="8362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0 -3.33333E-6 L 0 0.03542 " pathEditMode="relative" rAng="0" ptsTypes="AA">
                                      <p:cBhvr>
                                        <p:cTn id="9" dur="700" spd="-100000" fill="hold"/>
                                        <p:tgtEl>
                                          <p:spTgt spid="25"/>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100000" fill="hold" nodeType="withEffect">
                                  <p:stCondLst>
                                    <p:cond delay="100"/>
                                  </p:stCondLst>
                                  <p:childTnLst>
                                    <p:animMotion origin="layout" path="M 0 -3.33333E-6 L 0 0.03542 " pathEditMode="relative" rAng="0" ptsTypes="AA">
                                      <p:cBhvr>
                                        <p:cTn id="14" dur="700" spd="-100000" fill="hold"/>
                                        <p:tgtEl>
                                          <p:spTgt spid="3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8E72279C-C260-0849-A5CE-BEE2D0B5581D}"/>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Why move to the cloud?</a:t>
            </a:r>
          </a:p>
        </p:txBody>
      </p:sp>
      <p:sp>
        <p:nvSpPr>
          <p:cNvPr id="3" name="Text Placeholder 5">
            <a:extLst>
              <a:ext uri="{FF2B5EF4-FFF2-40B4-BE49-F238E27FC236}">
                <a16:creationId xmlns:a16="http://schemas.microsoft.com/office/drawing/2014/main" id="{B9EC3F7B-7FE2-6E4D-A4C3-E2E43C0D5476}"/>
              </a:ext>
            </a:extLst>
          </p:cNvPr>
          <p:cNvSpPr txBox="1">
            <a:spLocks/>
          </p:cNvSpPr>
          <p:nvPr/>
        </p:nvSpPr>
        <p:spPr>
          <a:xfrm>
            <a:off x="584200" y="1384697"/>
            <a:ext cx="11018520" cy="11079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Wingdings" panose="05000000000000000000" pitchFamily="2" charset="2"/>
              <a:buNone/>
            </a:pPr>
            <a:r>
              <a:rPr lang="en-US" sz="2600"/>
              <a:t>Cost effective</a:t>
            </a:r>
          </a:p>
          <a:p>
            <a:pPr marL="228600" lvl="1" indent="0">
              <a:buFont typeface="Wingdings" panose="05000000000000000000" pitchFamily="2" charset="2"/>
              <a:buNone/>
            </a:pPr>
            <a:r>
              <a:rPr lang="en-US" sz="2400"/>
              <a:t>Pay-as-you-go pricing</a:t>
            </a:r>
          </a:p>
          <a:p>
            <a:pPr marL="228600" lvl="1" indent="0">
              <a:buFont typeface="Wingdings" panose="05000000000000000000" pitchFamily="2" charset="2"/>
              <a:buNone/>
            </a:pPr>
            <a:r>
              <a:rPr lang="en-US" sz="2400"/>
              <a:t>Pay only for the resources you use</a:t>
            </a:r>
          </a:p>
        </p:txBody>
      </p:sp>
      <p:sp>
        <p:nvSpPr>
          <p:cNvPr id="4" name="cloud" title="Icon of a cloud">
            <a:extLst>
              <a:ext uri="{FF2B5EF4-FFF2-40B4-BE49-F238E27FC236}">
                <a16:creationId xmlns:a16="http://schemas.microsoft.com/office/drawing/2014/main" id="{F2F57C07-4DE9-C640-912A-4842088F3E75}"/>
              </a:ext>
            </a:extLst>
          </p:cNvPr>
          <p:cNvSpPr>
            <a:spLocks noChangeAspect="1"/>
          </p:cNvSpPr>
          <p:nvPr/>
        </p:nvSpPr>
        <p:spPr bwMode="auto">
          <a:xfrm>
            <a:off x="10880827" y="5219737"/>
            <a:ext cx="498783" cy="31777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cloud" title="Icon of a cloud">
            <a:extLst>
              <a:ext uri="{FF2B5EF4-FFF2-40B4-BE49-F238E27FC236}">
                <a16:creationId xmlns:a16="http://schemas.microsoft.com/office/drawing/2014/main" id="{EF5FC27B-C722-8244-8578-77AD14C17464}"/>
              </a:ext>
            </a:extLst>
          </p:cNvPr>
          <p:cNvSpPr>
            <a:spLocks noChangeAspect="1"/>
          </p:cNvSpPr>
          <p:nvPr/>
        </p:nvSpPr>
        <p:spPr bwMode="auto">
          <a:xfrm>
            <a:off x="8939103" y="5444802"/>
            <a:ext cx="782927" cy="4988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cloud" title="Icon of a cloud">
            <a:extLst>
              <a:ext uri="{FF2B5EF4-FFF2-40B4-BE49-F238E27FC236}">
                <a16:creationId xmlns:a16="http://schemas.microsoft.com/office/drawing/2014/main" id="{2AFC0255-AB6C-5347-B76B-4FE106FD22E5}"/>
              </a:ext>
            </a:extLst>
          </p:cNvPr>
          <p:cNvSpPr>
            <a:spLocks noChangeAspect="1"/>
          </p:cNvSpPr>
          <p:nvPr/>
        </p:nvSpPr>
        <p:spPr bwMode="auto">
          <a:xfrm>
            <a:off x="10108296" y="5537509"/>
            <a:ext cx="1021922" cy="6510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15070486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8019C2B1-A482-2648-9147-466071E8E8EB}"/>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Why move to the cloud?</a:t>
            </a:r>
          </a:p>
        </p:txBody>
      </p:sp>
      <p:sp>
        <p:nvSpPr>
          <p:cNvPr id="3" name="Text Placeholder 5">
            <a:extLst>
              <a:ext uri="{FF2B5EF4-FFF2-40B4-BE49-F238E27FC236}">
                <a16:creationId xmlns:a16="http://schemas.microsoft.com/office/drawing/2014/main" id="{10E6B063-7EFE-684D-9C16-29448FBA1026}"/>
              </a:ext>
            </a:extLst>
          </p:cNvPr>
          <p:cNvSpPr txBox="1">
            <a:spLocks/>
          </p:cNvSpPr>
          <p:nvPr/>
        </p:nvSpPr>
        <p:spPr>
          <a:xfrm>
            <a:off x="584200" y="1384697"/>
            <a:ext cx="11018520" cy="4060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Wingdings" panose="05000000000000000000" pitchFamily="2" charset="2"/>
              <a:buNone/>
            </a:pPr>
            <a:r>
              <a:rPr lang="en-US" sz="2600"/>
              <a:t>Cost effective</a:t>
            </a:r>
          </a:p>
          <a:p>
            <a:pPr marL="228600" lvl="1" indent="0">
              <a:buFont typeface="Wingdings" panose="05000000000000000000" pitchFamily="2" charset="2"/>
              <a:buNone/>
            </a:pPr>
            <a:r>
              <a:rPr lang="en-US" sz="2400"/>
              <a:t>Pay-as-you-go pricing</a:t>
            </a:r>
          </a:p>
          <a:p>
            <a:pPr marL="228600" lvl="1" indent="0">
              <a:buFont typeface="Wingdings" panose="05000000000000000000" pitchFamily="2" charset="2"/>
              <a:buNone/>
            </a:pPr>
            <a:r>
              <a:rPr lang="en-US" sz="2400"/>
              <a:t>Pay only for the resources you use</a:t>
            </a:r>
          </a:p>
          <a:p>
            <a:pPr marL="0" indent="0">
              <a:spcBef>
                <a:spcPts val="1200"/>
              </a:spcBef>
              <a:buFont typeface="Wingdings" panose="05000000000000000000" pitchFamily="2" charset="2"/>
              <a:buNone/>
            </a:pPr>
            <a:r>
              <a:rPr lang="en-US" sz="2600"/>
              <a:t>Scalable</a:t>
            </a:r>
          </a:p>
          <a:p>
            <a:pPr marL="228600" lvl="1" indent="0">
              <a:buFont typeface="Wingdings" panose="05000000000000000000" pitchFamily="2" charset="2"/>
              <a:buNone/>
            </a:pPr>
            <a:r>
              <a:rPr lang="en-US" sz="2400"/>
              <a:t>Vertically scale resources</a:t>
            </a:r>
          </a:p>
          <a:p>
            <a:pPr marL="457200" lvl="2"/>
            <a:r>
              <a:rPr lang="en-US" sz="2000"/>
              <a:t>Adding a faster CPU</a:t>
            </a:r>
          </a:p>
          <a:p>
            <a:pPr marL="457200" lvl="2"/>
            <a:r>
              <a:rPr lang="en-US" sz="2000"/>
              <a:t>Adding memory</a:t>
            </a:r>
          </a:p>
          <a:p>
            <a:pPr marL="228600" lvl="1" indent="0">
              <a:buFont typeface="Wingdings" panose="05000000000000000000" pitchFamily="2" charset="2"/>
              <a:buNone/>
            </a:pPr>
            <a:r>
              <a:rPr lang="en-US" sz="2400"/>
              <a:t>Horizontally scale </a:t>
            </a:r>
          </a:p>
          <a:p>
            <a:pPr marL="457200" lvl="2"/>
            <a:r>
              <a:rPr lang="en-US" sz="2000"/>
              <a:t>Add more servers</a:t>
            </a:r>
          </a:p>
        </p:txBody>
      </p:sp>
      <p:sp>
        <p:nvSpPr>
          <p:cNvPr id="4" name="cloud" title="Icon of a cloud">
            <a:extLst>
              <a:ext uri="{FF2B5EF4-FFF2-40B4-BE49-F238E27FC236}">
                <a16:creationId xmlns:a16="http://schemas.microsoft.com/office/drawing/2014/main" id="{9BBE6CF7-7F1D-AB44-93BC-30740B1FFA35}"/>
              </a:ext>
            </a:extLst>
          </p:cNvPr>
          <p:cNvSpPr>
            <a:spLocks noChangeAspect="1"/>
          </p:cNvSpPr>
          <p:nvPr/>
        </p:nvSpPr>
        <p:spPr bwMode="auto">
          <a:xfrm>
            <a:off x="10880827" y="5219737"/>
            <a:ext cx="498783" cy="31777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cloud" title="Icon of a cloud">
            <a:extLst>
              <a:ext uri="{FF2B5EF4-FFF2-40B4-BE49-F238E27FC236}">
                <a16:creationId xmlns:a16="http://schemas.microsoft.com/office/drawing/2014/main" id="{1EE81598-AC3B-D84E-BDCE-61E09F5EE20A}"/>
              </a:ext>
            </a:extLst>
          </p:cNvPr>
          <p:cNvSpPr>
            <a:spLocks noChangeAspect="1"/>
          </p:cNvSpPr>
          <p:nvPr/>
        </p:nvSpPr>
        <p:spPr bwMode="auto">
          <a:xfrm>
            <a:off x="8939103" y="5444802"/>
            <a:ext cx="782927" cy="4988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cloud" title="Icon of a cloud">
            <a:extLst>
              <a:ext uri="{FF2B5EF4-FFF2-40B4-BE49-F238E27FC236}">
                <a16:creationId xmlns:a16="http://schemas.microsoft.com/office/drawing/2014/main" id="{F9094483-D887-2C43-AA59-BCBD2C1FC570}"/>
              </a:ext>
            </a:extLst>
          </p:cNvPr>
          <p:cNvSpPr>
            <a:spLocks noChangeAspect="1"/>
          </p:cNvSpPr>
          <p:nvPr/>
        </p:nvSpPr>
        <p:spPr bwMode="auto">
          <a:xfrm>
            <a:off x="10108296" y="5537509"/>
            <a:ext cx="1021922" cy="6510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62502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1E13CEC0-A49A-5243-B9E7-555F53E8FEE9}"/>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Why move to the cloud?</a:t>
            </a:r>
          </a:p>
        </p:txBody>
      </p:sp>
      <p:sp>
        <p:nvSpPr>
          <p:cNvPr id="3" name="Text Placeholder 5">
            <a:extLst>
              <a:ext uri="{FF2B5EF4-FFF2-40B4-BE49-F238E27FC236}">
                <a16:creationId xmlns:a16="http://schemas.microsoft.com/office/drawing/2014/main" id="{2985F3C3-DEE2-9644-960E-D8D49C53FCB4}"/>
              </a:ext>
            </a:extLst>
          </p:cNvPr>
          <p:cNvSpPr txBox="1">
            <a:spLocks/>
          </p:cNvSpPr>
          <p:nvPr/>
        </p:nvSpPr>
        <p:spPr>
          <a:xfrm>
            <a:off x="584200" y="1384697"/>
            <a:ext cx="11018520" cy="488749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Wingdings" panose="05000000000000000000" pitchFamily="2" charset="2"/>
              <a:buNone/>
            </a:pPr>
            <a:r>
              <a:rPr lang="en-US" sz="2400"/>
              <a:t>Cost effective</a:t>
            </a:r>
          </a:p>
          <a:p>
            <a:pPr marL="228600" lvl="1" indent="0">
              <a:buFont typeface="Wingdings" panose="05000000000000000000" pitchFamily="2" charset="2"/>
              <a:buNone/>
            </a:pPr>
            <a:r>
              <a:rPr lang="en-US"/>
              <a:t>Pay-as-you-go pricing</a:t>
            </a:r>
          </a:p>
          <a:p>
            <a:pPr marL="228600" lvl="1" indent="0">
              <a:buFont typeface="Wingdings" panose="05000000000000000000" pitchFamily="2" charset="2"/>
              <a:buNone/>
            </a:pPr>
            <a:r>
              <a:rPr lang="en-US"/>
              <a:t>Pay only for the resources you use</a:t>
            </a:r>
          </a:p>
          <a:p>
            <a:pPr marL="0" indent="0">
              <a:spcBef>
                <a:spcPts val="1200"/>
              </a:spcBef>
              <a:buFont typeface="Wingdings" panose="05000000000000000000" pitchFamily="2" charset="2"/>
              <a:buNone/>
            </a:pPr>
            <a:r>
              <a:rPr lang="en-US" sz="2400"/>
              <a:t>Scalable</a:t>
            </a:r>
          </a:p>
          <a:p>
            <a:pPr marL="228600" lvl="1" indent="0">
              <a:buFont typeface="Wingdings" panose="05000000000000000000" pitchFamily="2" charset="2"/>
              <a:buNone/>
            </a:pPr>
            <a:r>
              <a:rPr lang="en-US"/>
              <a:t>Vertically scale resources</a:t>
            </a:r>
          </a:p>
          <a:p>
            <a:pPr marL="457200" lvl="2"/>
            <a:r>
              <a:rPr lang="en-US"/>
              <a:t>Adding a faster CPU</a:t>
            </a:r>
          </a:p>
          <a:p>
            <a:pPr marL="457200" lvl="2"/>
            <a:r>
              <a:rPr lang="en-US"/>
              <a:t>Adding memory</a:t>
            </a:r>
          </a:p>
          <a:p>
            <a:pPr marL="228600" lvl="1" indent="0">
              <a:buFont typeface="Wingdings" panose="05000000000000000000" pitchFamily="2" charset="2"/>
              <a:buNone/>
            </a:pPr>
            <a:r>
              <a:rPr lang="en-US"/>
              <a:t>Horizontally scale </a:t>
            </a:r>
          </a:p>
          <a:p>
            <a:pPr marL="457200" lvl="2"/>
            <a:r>
              <a:rPr lang="en-US"/>
              <a:t>Add more servers</a:t>
            </a:r>
          </a:p>
          <a:p>
            <a:pPr marL="0" indent="0">
              <a:spcBef>
                <a:spcPts val="1200"/>
              </a:spcBef>
              <a:buFont typeface="Wingdings" panose="05000000000000000000" pitchFamily="2" charset="2"/>
              <a:buNone/>
            </a:pPr>
            <a:r>
              <a:rPr lang="en-US" sz="2400"/>
              <a:t>Elastic</a:t>
            </a:r>
          </a:p>
          <a:p>
            <a:pPr marL="228600" lvl="1" indent="0">
              <a:buFont typeface="Wingdings" panose="05000000000000000000" pitchFamily="2" charset="2"/>
              <a:buNone/>
            </a:pPr>
            <a:r>
              <a:rPr lang="en-US"/>
              <a:t>Automatically add or remove resources</a:t>
            </a:r>
          </a:p>
          <a:p>
            <a:pPr marL="228600" lvl="1" indent="0">
              <a:buFont typeface="Wingdings" panose="05000000000000000000" pitchFamily="2" charset="2"/>
              <a:buNone/>
            </a:pPr>
            <a:r>
              <a:rPr lang="en-US"/>
              <a:t>Add resources when your application is most-heavily used</a:t>
            </a:r>
          </a:p>
          <a:p>
            <a:pPr marL="228600" lvl="1" indent="0">
              <a:buFont typeface="Wingdings" panose="05000000000000000000" pitchFamily="2" charset="2"/>
              <a:buNone/>
            </a:pPr>
            <a:r>
              <a:rPr lang="en-US"/>
              <a:t>Remove resources when unnecessary</a:t>
            </a:r>
          </a:p>
        </p:txBody>
      </p:sp>
      <p:sp>
        <p:nvSpPr>
          <p:cNvPr id="4" name="cloud" title="Icon of a cloud">
            <a:extLst>
              <a:ext uri="{FF2B5EF4-FFF2-40B4-BE49-F238E27FC236}">
                <a16:creationId xmlns:a16="http://schemas.microsoft.com/office/drawing/2014/main" id="{60417987-E57A-AC4C-84A7-69FAC1768798}"/>
              </a:ext>
            </a:extLst>
          </p:cNvPr>
          <p:cNvSpPr>
            <a:spLocks noChangeAspect="1"/>
          </p:cNvSpPr>
          <p:nvPr/>
        </p:nvSpPr>
        <p:spPr bwMode="auto">
          <a:xfrm>
            <a:off x="10880827" y="5219737"/>
            <a:ext cx="498783" cy="31777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cloud" title="Icon of a cloud">
            <a:extLst>
              <a:ext uri="{FF2B5EF4-FFF2-40B4-BE49-F238E27FC236}">
                <a16:creationId xmlns:a16="http://schemas.microsoft.com/office/drawing/2014/main" id="{44EC2BAF-3606-0046-8962-BF33C9DC6F53}"/>
              </a:ext>
            </a:extLst>
          </p:cNvPr>
          <p:cNvSpPr>
            <a:spLocks noChangeAspect="1"/>
          </p:cNvSpPr>
          <p:nvPr/>
        </p:nvSpPr>
        <p:spPr bwMode="auto">
          <a:xfrm>
            <a:off x="8939103" y="5444802"/>
            <a:ext cx="782927" cy="4988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cloud" title="Icon of a cloud">
            <a:extLst>
              <a:ext uri="{FF2B5EF4-FFF2-40B4-BE49-F238E27FC236}">
                <a16:creationId xmlns:a16="http://schemas.microsoft.com/office/drawing/2014/main" id="{3732C439-47E2-3547-98B9-500AA039670A}"/>
              </a:ext>
            </a:extLst>
          </p:cNvPr>
          <p:cNvSpPr>
            <a:spLocks noChangeAspect="1"/>
          </p:cNvSpPr>
          <p:nvPr/>
        </p:nvSpPr>
        <p:spPr bwMode="auto">
          <a:xfrm>
            <a:off x="10108296" y="5537509"/>
            <a:ext cx="1021922" cy="6510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39671912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92B0468A-20F7-C444-9A5E-DDADB81CF8A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Why move to the cloud?</a:t>
            </a:r>
          </a:p>
        </p:txBody>
      </p:sp>
      <p:sp>
        <p:nvSpPr>
          <p:cNvPr id="3" name="Text Placeholder 5">
            <a:extLst>
              <a:ext uri="{FF2B5EF4-FFF2-40B4-BE49-F238E27FC236}">
                <a16:creationId xmlns:a16="http://schemas.microsoft.com/office/drawing/2014/main" id="{C5E54F81-221F-C145-BFD3-6BBD77C309A6}"/>
              </a:ext>
            </a:extLst>
          </p:cNvPr>
          <p:cNvSpPr txBox="1">
            <a:spLocks/>
          </p:cNvSpPr>
          <p:nvPr/>
        </p:nvSpPr>
        <p:spPr>
          <a:xfrm>
            <a:off x="584200" y="1435497"/>
            <a:ext cx="11018520" cy="140346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Wingdings" panose="05000000000000000000" pitchFamily="2" charset="2"/>
              <a:buNone/>
            </a:pPr>
            <a:r>
              <a:rPr lang="en-US" sz="2400"/>
              <a:t>Current</a:t>
            </a:r>
          </a:p>
          <a:p>
            <a:pPr marL="228600" lvl="1" indent="0">
              <a:buFont typeface="Wingdings" panose="05000000000000000000" pitchFamily="2" charset="2"/>
              <a:buNone/>
            </a:pPr>
            <a:r>
              <a:rPr lang="en-US" sz="2400"/>
              <a:t>Focus on building and deploying applications</a:t>
            </a:r>
          </a:p>
          <a:p>
            <a:pPr marL="228600" lvl="1" indent="0">
              <a:buFont typeface="Wingdings" panose="05000000000000000000" pitchFamily="2" charset="2"/>
              <a:buNone/>
            </a:pPr>
            <a:r>
              <a:rPr lang="en-US" sz="2400"/>
              <a:t>Maintenance is done for you</a:t>
            </a:r>
          </a:p>
          <a:p>
            <a:pPr marL="457200" lvl="2"/>
            <a:r>
              <a:rPr lang="en-US" sz="2000"/>
              <a:t>No more software patching, hardware setup, upgrades, and IT management</a:t>
            </a:r>
          </a:p>
        </p:txBody>
      </p:sp>
      <p:sp>
        <p:nvSpPr>
          <p:cNvPr id="4" name="cloud" title="Icon of a cloud">
            <a:extLst>
              <a:ext uri="{FF2B5EF4-FFF2-40B4-BE49-F238E27FC236}">
                <a16:creationId xmlns:a16="http://schemas.microsoft.com/office/drawing/2014/main" id="{E8D174CA-1DDD-D449-8E0E-998823B78B37}"/>
              </a:ext>
            </a:extLst>
          </p:cNvPr>
          <p:cNvSpPr>
            <a:spLocks noChangeAspect="1"/>
          </p:cNvSpPr>
          <p:nvPr/>
        </p:nvSpPr>
        <p:spPr bwMode="auto">
          <a:xfrm>
            <a:off x="10880827" y="5219737"/>
            <a:ext cx="498783" cy="31777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cloud" title="Icon of a cloud">
            <a:extLst>
              <a:ext uri="{FF2B5EF4-FFF2-40B4-BE49-F238E27FC236}">
                <a16:creationId xmlns:a16="http://schemas.microsoft.com/office/drawing/2014/main" id="{5814C106-45C3-FC4C-A124-1647C72622A3}"/>
              </a:ext>
            </a:extLst>
          </p:cNvPr>
          <p:cNvSpPr>
            <a:spLocks noChangeAspect="1"/>
          </p:cNvSpPr>
          <p:nvPr/>
        </p:nvSpPr>
        <p:spPr bwMode="auto">
          <a:xfrm>
            <a:off x="8939103" y="5444802"/>
            <a:ext cx="782927" cy="4988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cloud" title="Icon of a cloud">
            <a:extLst>
              <a:ext uri="{FF2B5EF4-FFF2-40B4-BE49-F238E27FC236}">
                <a16:creationId xmlns:a16="http://schemas.microsoft.com/office/drawing/2014/main" id="{521D6418-B028-8640-8197-9B9297032F2D}"/>
              </a:ext>
            </a:extLst>
          </p:cNvPr>
          <p:cNvSpPr>
            <a:spLocks noChangeAspect="1"/>
          </p:cNvSpPr>
          <p:nvPr/>
        </p:nvSpPr>
        <p:spPr bwMode="auto">
          <a:xfrm>
            <a:off x="10108296" y="5537509"/>
            <a:ext cx="1021922" cy="6510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29747061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FBD7753A-F1CC-9945-8D72-1FA819E06183}"/>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Why move to the cloud?</a:t>
            </a:r>
          </a:p>
        </p:txBody>
      </p:sp>
      <p:sp>
        <p:nvSpPr>
          <p:cNvPr id="3" name="Text Placeholder 5">
            <a:extLst>
              <a:ext uri="{FF2B5EF4-FFF2-40B4-BE49-F238E27FC236}">
                <a16:creationId xmlns:a16="http://schemas.microsoft.com/office/drawing/2014/main" id="{4596D5BB-2642-6544-81D2-B8770D8304B5}"/>
              </a:ext>
            </a:extLst>
          </p:cNvPr>
          <p:cNvSpPr txBox="1">
            <a:spLocks/>
          </p:cNvSpPr>
          <p:nvPr/>
        </p:nvSpPr>
        <p:spPr>
          <a:xfrm>
            <a:off x="584200" y="1435497"/>
            <a:ext cx="11018520" cy="355174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Wingdings" panose="05000000000000000000" pitchFamily="2" charset="2"/>
              <a:buNone/>
            </a:pPr>
            <a:r>
              <a:rPr lang="en-US" sz="2600"/>
              <a:t>Current</a:t>
            </a:r>
          </a:p>
          <a:p>
            <a:pPr marL="228600" lvl="1" indent="0">
              <a:buFont typeface="Wingdings" panose="05000000000000000000" pitchFamily="2" charset="2"/>
              <a:buNone/>
            </a:pPr>
            <a:r>
              <a:rPr lang="en-US" sz="2400"/>
              <a:t>Focus on building and deploying applications</a:t>
            </a:r>
          </a:p>
          <a:p>
            <a:pPr marL="228600" lvl="1" indent="0">
              <a:buFont typeface="Wingdings" panose="05000000000000000000" pitchFamily="2" charset="2"/>
              <a:buNone/>
            </a:pPr>
            <a:r>
              <a:rPr lang="en-US" sz="2400"/>
              <a:t>Maintenance is done for you</a:t>
            </a:r>
          </a:p>
          <a:p>
            <a:pPr marL="457200" lvl="2"/>
            <a:r>
              <a:rPr lang="en-US" sz="2000"/>
              <a:t>No more software patching, hardware setup, upgrades and IT management</a:t>
            </a:r>
          </a:p>
          <a:p>
            <a:pPr marL="0" indent="0">
              <a:spcBef>
                <a:spcPts val="1200"/>
              </a:spcBef>
              <a:buFont typeface="Wingdings" panose="05000000000000000000" pitchFamily="2" charset="2"/>
              <a:buNone/>
            </a:pPr>
            <a:r>
              <a:rPr lang="en-US" sz="2600"/>
              <a:t>Reliable</a:t>
            </a:r>
          </a:p>
          <a:p>
            <a:pPr marL="228600" lvl="1" indent="0">
              <a:buFont typeface="Wingdings" panose="05000000000000000000" pitchFamily="2" charset="2"/>
              <a:buNone/>
            </a:pPr>
            <a:r>
              <a:rPr lang="en-US" sz="2400"/>
              <a:t>Your data is safe</a:t>
            </a:r>
          </a:p>
          <a:p>
            <a:pPr marL="228600" lvl="1" indent="0">
              <a:buFont typeface="Wingdings" panose="05000000000000000000" pitchFamily="2" charset="2"/>
              <a:buNone/>
            </a:pPr>
            <a:r>
              <a:rPr lang="en-US" sz="2400"/>
              <a:t>Azure provides:</a:t>
            </a:r>
          </a:p>
          <a:p>
            <a:pPr marL="457200" lvl="2"/>
            <a:r>
              <a:rPr lang="en-US" sz="2000"/>
              <a:t>Data backups</a:t>
            </a:r>
          </a:p>
          <a:p>
            <a:pPr marL="457200" lvl="2"/>
            <a:r>
              <a:rPr lang="en-US" sz="2000"/>
              <a:t>Disaster recovery</a:t>
            </a:r>
          </a:p>
          <a:p>
            <a:pPr marL="457200" lvl="2"/>
            <a:r>
              <a:rPr lang="en-US" sz="2000"/>
              <a:t>Data replication</a:t>
            </a:r>
          </a:p>
        </p:txBody>
      </p:sp>
      <p:sp>
        <p:nvSpPr>
          <p:cNvPr id="4" name="cloud" title="Icon of a cloud">
            <a:extLst>
              <a:ext uri="{FF2B5EF4-FFF2-40B4-BE49-F238E27FC236}">
                <a16:creationId xmlns:a16="http://schemas.microsoft.com/office/drawing/2014/main" id="{A28CC27B-AFBD-C54A-8963-C17B41B9CF14}"/>
              </a:ext>
            </a:extLst>
          </p:cNvPr>
          <p:cNvSpPr>
            <a:spLocks noChangeAspect="1"/>
          </p:cNvSpPr>
          <p:nvPr/>
        </p:nvSpPr>
        <p:spPr bwMode="auto">
          <a:xfrm>
            <a:off x="10880827" y="5219737"/>
            <a:ext cx="498783" cy="31777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cloud" title="Icon of a cloud">
            <a:extLst>
              <a:ext uri="{FF2B5EF4-FFF2-40B4-BE49-F238E27FC236}">
                <a16:creationId xmlns:a16="http://schemas.microsoft.com/office/drawing/2014/main" id="{F0B3A784-EC3F-7D44-95D6-548B31E36EEB}"/>
              </a:ext>
            </a:extLst>
          </p:cNvPr>
          <p:cNvSpPr>
            <a:spLocks noChangeAspect="1"/>
          </p:cNvSpPr>
          <p:nvPr/>
        </p:nvSpPr>
        <p:spPr bwMode="auto">
          <a:xfrm>
            <a:off x="8939103" y="5444802"/>
            <a:ext cx="782927" cy="4988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cloud" title="Icon of a cloud">
            <a:extLst>
              <a:ext uri="{FF2B5EF4-FFF2-40B4-BE49-F238E27FC236}">
                <a16:creationId xmlns:a16="http://schemas.microsoft.com/office/drawing/2014/main" id="{0E4CA645-124E-964D-9ED9-9B3CDA0E9F70}"/>
              </a:ext>
            </a:extLst>
          </p:cNvPr>
          <p:cNvSpPr>
            <a:spLocks noChangeAspect="1"/>
          </p:cNvSpPr>
          <p:nvPr/>
        </p:nvSpPr>
        <p:spPr bwMode="auto">
          <a:xfrm>
            <a:off x="10108296" y="5537509"/>
            <a:ext cx="1021922" cy="6510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22208317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0205A0-6A50-2049-9117-99E4500F975D}"/>
              </a:ext>
            </a:extLst>
          </p:cNvPr>
          <p:cNvSpPr txBox="1"/>
          <p:nvPr/>
        </p:nvSpPr>
        <p:spPr>
          <a:xfrm>
            <a:off x="469900" y="266700"/>
            <a:ext cx="3378200" cy="54322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Photo: </a:t>
            </a:r>
            <a:r>
              <a:rPr kumimoji="0" lang="en-US" sz="1765" b="0" i="0" u="none" strike="noStrike" kern="1200" cap="none" spc="0" normalizeH="0" baseline="0" noProof="0" err="1">
                <a:ln>
                  <a:noFill/>
                </a:ln>
                <a:solidFill>
                  <a:srgbClr val="FFFFFF"/>
                </a:solidFill>
                <a:effectLst/>
                <a:uLnTx/>
                <a:uFillTx/>
                <a:latin typeface="Segoe UI"/>
                <a:ea typeface="+mn-ea"/>
                <a:cs typeface="+mn-cs"/>
              </a:rPr>
              <a:t>Iwan</a:t>
            </a:r>
            <a:r>
              <a:rPr kumimoji="0" lang="en-US" sz="1765" b="0" i="0" u="none" strike="noStrike" kern="1200" cap="none" spc="0" normalizeH="0" baseline="0" noProof="0">
                <a:ln>
                  <a:noFill/>
                </a:ln>
                <a:solidFill>
                  <a:srgbClr val="FFFFFF"/>
                </a:solidFill>
                <a:effectLst/>
                <a:uLnTx/>
                <a:uFillTx/>
                <a:latin typeface="Segoe UI"/>
                <a:ea typeface="+mn-ea"/>
                <a:cs typeface="+mn-cs"/>
              </a:rPr>
              <a:t> Baan/New York Magazine</a:t>
            </a:r>
            <a:endPar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492141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0BCC3EBA-6C53-4E4E-B854-6773E8BE0F23}"/>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Why move to the cloud?</a:t>
            </a:r>
          </a:p>
        </p:txBody>
      </p:sp>
      <p:sp>
        <p:nvSpPr>
          <p:cNvPr id="3" name="Text Placeholder 5">
            <a:extLst>
              <a:ext uri="{FF2B5EF4-FFF2-40B4-BE49-F238E27FC236}">
                <a16:creationId xmlns:a16="http://schemas.microsoft.com/office/drawing/2014/main" id="{2A885315-B84A-8C4D-A79A-3C2FEB246949}"/>
              </a:ext>
            </a:extLst>
          </p:cNvPr>
          <p:cNvSpPr txBox="1">
            <a:spLocks/>
          </p:cNvSpPr>
          <p:nvPr/>
        </p:nvSpPr>
        <p:spPr>
          <a:xfrm>
            <a:off x="584200" y="1384697"/>
            <a:ext cx="11018520" cy="48628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Wingdings" panose="05000000000000000000" pitchFamily="2" charset="2"/>
              <a:buNone/>
            </a:pPr>
            <a:r>
              <a:rPr lang="en-US" sz="2400"/>
              <a:t>Current</a:t>
            </a:r>
          </a:p>
          <a:p>
            <a:pPr marL="228600" lvl="1" indent="0">
              <a:buFont typeface="Wingdings" panose="05000000000000000000" pitchFamily="2" charset="2"/>
              <a:buNone/>
            </a:pPr>
            <a:r>
              <a:rPr lang="en-US"/>
              <a:t>Focus on building and deploying applications</a:t>
            </a:r>
          </a:p>
          <a:p>
            <a:pPr marL="228600" lvl="1" indent="0">
              <a:buFont typeface="Wingdings" panose="05000000000000000000" pitchFamily="2" charset="2"/>
              <a:buNone/>
            </a:pPr>
            <a:r>
              <a:rPr lang="en-US"/>
              <a:t>Maintenance is done for you</a:t>
            </a:r>
          </a:p>
          <a:p>
            <a:pPr marL="457200" lvl="2"/>
            <a:r>
              <a:rPr lang="en-US"/>
              <a:t>No more software patching, hardware setup, upgrades and IT management</a:t>
            </a:r>
          </a:p>
          <a:p>
            <a:pPr marL="0" indent="0">
              <a:spcBef>
                <a:spcPts val="1200"/>
              </a:spcBef>
              <a:buFont typeface="Wingdings" panose="05000000000000000000" pitchFamily="2" charset="2"/>
              <a:buNone/>
            </a:pPr>
            <a:r>
              <a:rPr lang="en-US" sz="2400"/>
              <a:t>Reliable</a:t>
            </a:r>
          </a:p>
          <a:p>
            <a:pPr marL="228600" lvl="1" indent="0">
              <a:buFont typeface="Wingdings" panose="05000000000000000000" pitchFamily="2" charset="2"/>
              <a:buNone/>
            </a:pPr>
            <a:r>
              <a:rPr lang="en-US"/>
              <a:t>Your data is safe</a:t>
            </a:r>
          </a:p>
          <a:p>
            <a:pPr marL="228600" lvl="1" indent="0">
              <a:buFont typeface="Wingdings" panose="05000000000000000000" pitchFamily="2" charset="2"/>
              <a:buNone/>
            </a:pPr>
            <a:r>
              <a:rPr lang="en-US"/>
              <a:t>Azure provides:</a:t>
            </a:r>
          </a:p>
          <a:p>
            <a:pPr marL="457200" lvl="2"/>
            <a:r>
              <a:rPr lang="en-US"/>
              <a:t>Data backups</a:t>
            </a:r>
          </a:p>
          <a:p>
            <a:pPr marL="457200" lvl="2"/>
            <a:r>
              <a:rPr lang="en-US"/>
              <a:t>Disaster recovery</a:t>
            </a:r>
          </a:p>
          <a:p>
            <a:pPr marL="457200" lvl="2"/>
            <a:r>
              <a:rPr lang="en-US"/>
              <a:t>Data replication</a:t>
            </a:r>
          </a:p>
          <a:p>
            <a:pPr marL="0" indent="0">
              <a:spcBef>
                <a:spcPts val="1200"/>
              </a:spcBef>
              <a:buFont typeface="Wingdings" panose="05000000000000000000" pitchFamily="2" charset="2"/>
              <a:buNone/>
            </a:pPr>
            <a:r>
              <a:rPr lang="en-US" sz="2400"/>
              <a:t>Secure</a:t>
            </a:r>
          </a:p>
          <a:p>
            <a:pPr marL="228600" lvl="1" indent="0">
              <a:buFont typeface="Wingdings" panose="05000000000000000000" pitchFamily="2" charset="2"/>
              <a:buNone/>
            </a:pPr>
            <a:r>
              <a:rPr lang="en-US"/>
              <a:t>Physical security</a:t>
            </a:r>
          </a:p>
          <a:p>
            <a:pPr marL="228600" lvl="1" indent="0">
              <a:buFont typeface="Wingdings" panose="05000000000000000000" pitchFamily="2" charset="2"/>
              <a:buNone/>
            </a:pPr>
            <a:r>
              <a:rPr lang="en-US"/>
              <a:t>Digital security</a:t>
            </a:r>
          </a:p>
        </p:txBody>
      </p:sp>
      <p:sp>
        <p:nvSpPr>
          <p:cNvPr id="4" name="cloud" title="Icon of a cloud">
            <a:extLst>
              <a:ext uri="{FF2B5EF4-FFF2-40B4-BE49-F238E27FC236}">
                <a16:creationId xmlns:a16="http://schemas.microsoft.com/office/drawing/2014/main" id="{EAB2DD9A-BCDC-5D42-BF30-A6E51487AB93}"/>
              </a:ext>
            </a:extLst>
          </p:cNvPr>
          <p:cNvSpPr>
            <a:spLocks noChangeAspect="1"/>
          </p:cNvSpPr>
          <p:nvPr/>
        </p:nvSpPr>
        <p:spPr bwMode="auto">
          <a:xfrm>
            <a:off x="10880827" y="5219737"/>
            <a:ext cx="498783" cy="31777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cloud" title="Icon of a cloud">
            <a:extLst>
              <a:ext uri="{FF2B5EF4-FFF2-40B4-BE49-F238E27FC236}">
                <a16:creationId xmlns:a16="http://schemas.microsoft.com/office/drawing/2014/main" id="{DBF9EEA0-6E6D-C747-99E9-047E9D85A1F6}"/>
              </a:ext>
            </a:extLst>
          </p:cNvPr>
          <p:cNvSpPr>
            <a:spLocks noChangeAspect="1"/>
          </p:cNvSpPr>
          <p:nvPr/>
        </p:nvSpPr>
        <p:spPr bwMode="auto">
          <a:xfrm>
            <a:off x="8939103" y="5444802"/>
            <a:ext cx="782927" cy="4988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cloud" title="Icon of a cloud">
            <a:extLst>
              <a:ext uri="{FF2B5EF4-FFF2-40B4-BE49-F238E27FC236}">
                <a16:creationId xmlns:a16="http://schemas.microsoft.com/office/drawing/2014/main" id="{463ECF14-932E-5341-AB29-80AB2D5F9A2A}"/>
              </a:ext>
            </a:extLst>
          </p:cNvPr>
          <p:cNvSpPr>
            <a:spLocks noChangeAspect="1"/>
          </p:cNvSpPr>
          <p:nvPr/>
        </p:nvSpPr>
        <p:spPr bwMode="auto">
          <a:xfrm>
            <a:off x="10108296" y="5537509"/>
            <a:ext cx="1021922" cy="65106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10213037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39B0-C478-44FC-A89A-799267A3C96D}"/>
              </a:ext>
            </a:extLst>
          </p:cNvPr>
          <p:cNvSpPr>
            <a:spLocks noGrp="1"/>
          </p:cNvSpPr>
          <p:nvPr>
            <p:ph type="title"/>
          </p:nvPr>
        </p:nvSpPr>
        <p:spPr/>
        <p:txBody>
          <a:bodyPr/>
          <a:lstStyle/>
          <a:p>
            <a:r>
              <a:rPr lang="en-US"/>
              <a:t>/Upcoming Session alert</a:t>
            </a:r>
          </a:p>
        </p:txBody>
      </p:sp>
      <p:grpSp>
        <p:nvGrpSpPr>
          <p:cNvPr id="24" name="Group 23">
            <a:extLst>
              <a:ext uri="{FF2B5EF4-FFF2-40B4-BE49-F238E27FC236}">
                <a16:creationId xmlns:a16="http://schemas.microsoft.com/office/drawing/2014/main" id="{05BB91D5-07CD-4F08-B818-E492D689FFC4}"/>
              </a:ext>
            </a:extLst>
          </p:cNvPr>
          <p:cNvGrpSpPr/>
          <p:nvPr/>
        </p:nvGrpSpPr>
        <p:grpSpPr>
          <a:xfrm>
            <a:off x="674687" y="1686821"/>
            <a:ext cx="10934701" cy="947952"/>
            <a:chOff x="674687" y="4476551"/>
            <a:chExt cx="10934701" cy="947952"/>
          </a:xfrm>
        </p:grpSpPr>
        <p:sp>
          <p:nvSpPr>
            <p:cNvPr id="10" name="Text Placeholder 2">
              <a:extLst>
                <a:ext uri="{FF2B5EF4-FFF2-40B4-BE49-F238E27FC236}">
                  <a16:creationId xmlns:a16="http://schemas.microsoft.com/office/drawing/2014/main" id="{FC85A2F9-77AC-4A09-A5EC-0361BBA09035}"/>
                </a:ext>
              </a:extLst>
            </p:cNvPr>
            <p:cNvSpPr txBox="1">
              <a:spLocks/>
            </p:cNvSpPr>
            <p:nvPr/>
          </p:nvSpPr>
          <p:spPr>
            <a:xfrm>
              <a:off x="1135382" y="4476551"/>
              <a:ext cx="10474006" cy="94795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AFUN40</a:t>
              </a:r>
              <a:r>
                <a:rPr lang="en-US" dirty="0">
                  <a:gradFill>
                    <a:gsLst>
                      <a:gs pos="1250">
                        <a:srgbClr val="1A1A1A"/>
                      </a:gs>
                      <a:gs pos="100000">
                        <a:srgbClr val="1A1A1A"/>
                      </a:gs>
                    </a:gsLst>
                    <a:lin ang="5400000" scaled="0"/>
                  </a:gradFill>
                </a:rPr>
                <a:t>: Azure Security Fundamentals </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lvl="0" indent="0">
                <a:buNone/>
                <a:defRPr/>
              </a:pPr>
              <a:r>
                <a:rPr lang="en-US" dirty="0">
                  <a:gradFill>
                    <a:gsLst>
                      <a:gs pos="1250">
                        <a:srgbClr val="1A1A1A"/>
                      </a:gs>
                      <a:gs pos="100000">
                        <a:srgbClr val="1A1A1A"/>
                      </a:gs>
                    </a:gsLst>
                    <a:lin ang="5400000" scaled="0"/>
                  </a:gradFill>
                </a:rPr>
                <a:t>Wednesday 15:15 – 16:00		Paris South</a:t>
              </a:r>
            </a:p>
          </p:txBody>
        </p:sp>
        <p:sp>
          <p:nvSpPr>
            <p:cNvPr id="15" name="people_15" title="Icon of a person behind a podium">
              <a:extLst>
                <a:ext uri="{FF2B5EF4-FFF2-40B4-BE49-F238E27FC236}">
                  <a16:creationId xmlns:a16="http://schemas.microsoft.com/office/drawing/2014/main" id="{FB2D4B76-10F0-4E74-8966-FE0588DBE27D}"/>
                </a:ext>
              </a:extLst>
            </p:cNvPr>
            <p:cNvSpPr>
              <a:spLocks noChangeAspect="1" noEditPoints="1"/>
            </p:cNvSpPr>
            <p:nvPr/>
          </p:nvSpPr>
          <p:spPr bwMode="auto">
            <a:xfrm>
              <a:off x="674687" y="4509114"/>
              <a:ext cx="300340" cy="365760"/>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411958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D818C4-BCFE-FB4A-B586-110D5284FEC0}"/>
              </a:ext>
            </a:extLst>
          </p:cNvPr>
          <p:cNvSpPr>
            <a:spLocks noGrp="1"/>
          </p:cNvSpPr>
          <p:nvPr>
            <p:ph type="title"/>
          </p:nvPr>
        </p:nvSpPr>
        <p:spPr>
          <a:xfrm>
            <a:off x="588263" y="2570201"/>
            <a:ext cx="4158362" cy="553998"/>
          </a:xfrm>
        </p:spPr>
        <p:txBody>
          <a:bodyPr/>
          <a:lstStyle/>
          <a:p>
            <a:r>
              <a:rPr lang="en-US"/>
              <a:t>What is Azure?</a:t>
            </a:r>
          </a:p>
        </p:txBody>
      </p:sp>
      <p:sp>
        <p:nvSpPr>
          <p:cNvPr id="4" name="Text Placeholder 3">
            <a:extLst>
              <a:ext uri="{FF2B5EF4-FFF2-40B4-BE49-F238E27FC236}">
                <a16:creationId xmlns:a16="http://schemas.microsoft.com/office/drawing/2014/main" id="{613B8847-14DA-4949-8665-2720ECBCA38B}"/>
              </a:ext>
            </a:extLst>
          </p:cNvPr>
          <p:cNvSpPr>
            <a:spLocks noGrp="1"/>
          </p:cNvSpPr>
          <p:nvPr>
            <p:ph type="body" sz="quarter" idx="10"/>
          </p:nvPr>
        </p:nvSpPr>
        <p:spPr/>
        <p:txBody>
          <a:bodyPr/>
          <a:lstStyle/>
          <a:p>
            <a:endParaRPr lang="en-US"/>
          </a:p>
        </p:txBody>
      </p:sp>
      <p:pic>
        <p:nvPicPr>
          <p:cNvPr id="6" name="Picture Placeholder 13">
            <a:extLst>
              <a:ext uri="{FF2B5EF4-FFF2-40B4-BE49-F238E27FC236}">
                <a16:creationId xmlns:a16="http://schemas.microsoft.com/office/drawing/2014/main" id="{7CC3DB71-899C-3D4E-A5B3-0C0CCCA8C1B9}"/>
              </a:ext>
            </a:extLst>
          </p:cNvPr>
          <p:cNvPicPr>
            <a:picLocks noGrp="1" noChangeAspect="1"/>
          </p:cNvPicPr>
          <p:nvPr>
            <p:ph type="pic" sz="quarter" idx="11"/>
          </p:nvPr>
        </p:nvPicPr>
        <p:blipFill>
          <a:blip r:embed="rId3"/>
          <a:srcRect l="12511" r="12511"/>
          <a:stretch>
            <a:fillRect/>
          </a:stretch>
        </p:blipFill>
        <p:spPr>
          <a:xfrm>
            <a:off x="5334000" y="0"/>
            <a:ext cx="6858000" cy="6858000"/>
          </a:xfrm>
          <a:prstGeom prst="rect">
            <a:avLst/>
          </a:prstGeom>
        </p:spPr>
      </p:pic>
    </p:spTree>
    <p:extLst>
      <p:ext uri="{BB962C8B-B14F-4D97-AF65-F5344CB8AC3E}">
        <p14:creationId xmlns:p14="http://schemas.microsoft.com/office/powerpoint/2010/main" val="4343629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solidFill>
            <a:srgbClr val="ED7D31"/>
          </a:solidFill>
        </p:spPr>
        <p:txBody>
          <a:bodyPr/>
          <a:lstStyle/>
          <a:p>
            <a:r>
              <a:rPr lang="en-US" sz="4000" dirty="0">
                <a:latin typeface="Segoe UI"/>
                <a:cs typeface="Segoe UI"/>
              </a:rPr>
              <a:t>Last time on </a:t>
            </a:r>
            <a:r>
              <a:rPr lang="en-US" sz="4000" b="1" dirty="0">
                <a:latin typeface="Segoe UI"/>
                <a:cs typeface="Segoe UI"/>
              </a:rPr>
              <a:t>AFUN95</a:t>
            </a:r>
            <a:r>
              <a:rPr lang="en-US" sz="4000" dirty="0">
                <a:latin typeface="Segoe UI"/>
                <a:cs typeface="Segoe UI"/>
              </a:rPr>
              <a:t>, this was changed</a:t>
            </a:r>
            <a:endParaRPr lang="en-US" dirty="0"/>
          </a:p>
        </p:txBody>
      </p:sp>
      <p:graphicFrame>
        <p:nvGraphicFramePr>
          <p:cNvPr id="2" name="Table 4">
            <a:extLst>
              <a:ext uri="{FF2B5EF4-FFF2-40B4-BE49-F238E27FC236}">
                <a16:creationId xmlns:a16="http://schemas.microsoft.com/office/drawing/2014/main" id="{0D44C70B-AEE7-4F23-9DF6-FFDD0AEAF44F}"/>
              </a:ext>
            </a:extLst>
          </p:cNvPr>
          <p:cNvGraphicFramePr>
            <a:graphicFrameLocks noGrp="1"/>
          </p:cNvGraphicFramePr>
          <p:nvPr>
            <p:extLst>
              <p:ext uri="{D42A27DB-BD31-4B8C-83A1-F6EECF244321}">
                <p14:modId xmlns:p14="http://schemas.microsoft.com/office/powerpoint/2010/main" val="1620169937"/>
              </p:ext>
            </p:extLst>
          </p:nvPr>
        </p:nvGraphicFramePr>
        <p:xfrm>
          <a:off x="293511" y="304800"/>
          <a:ext cx="11650132" cy="4878873"/>
        </p:xfrm>
        <a:graphic>
          <a:graphicData uri="http://schemas.openxmlformats.org/drawingml/2006/table">
            <a:tbl>
              <a:tblPr firstRow="1" bandRow="1">
                <a:tableStyleId>{5C22544A-7EE6-4342-B048-85BDC9FD1C3A}</a:tableStyleId>
              </a:tblPr>
              <a:tblGrid>
                <a:gridCol w="1535289">
                  <a:extLst>
                    <a:ext uri="{9D8B030D-6E8A-4147-A177-3AD203B41FA5}">
                      <a16:colId xmlns:a16="http://schemas.microsoft.com/office/drawing/2014/main" val="3477808638"/>
                    </a:ext>
                  </a:extLst>
                </a:gridCol>
                <a:gridCol w="2630311">
                  <a:extLst>
                    <a:ext uri="{9D8B030D-6E8A-4147-A177-3AD203B41FA5}">
                      <a16:colId xmlns:a16="http://schemas.microsoft.com/office/drawing/2014/main" val="3221849063"/>
                    </a:ext>
                  </a:extLst>
                </a:gridCol>
                <a:gridCol w="2427111">
                  <a:extLst>
                    <a:ext uri="{9D8B030D-6E8A-4147-A177-3AD203B41FA5}">
                      <a16:colId xmlns:a16="http://schemas.microsoft.com/office/drawing/2014/main" val="3699401441"/>
                    </a:ext>
                  </a:extLst>
                </a:gridCol>
                <a:gridCol w="5057421">
                  <a:extLst>
                    <a:ext uri="{9D8B030D-6E8A-4147-A177-3AD203B41FA5}">
                      <a16:colId xmlns:a16="http://schemas.microsoft.com/office/drawing/2014/main" val="1994177021"/>
                    </a:ext>
                  </a:extLst>
                </a:gridCol>
              </a:tblGrid>
              <a:tr h="363188">
                <a:tc>
                  <a:txBody>
                    <a:bodyPr/>
                    <a:lstStyle/>
                    <a:p>
                      <a:r>
                        <a:rPr lang="en-CA" dirty="0"/>
                        <a:t>Date</a:t>
                      </a:r>
                      <a:endParaRPr lang="en-US" dirty="0"/>
                    </a:p>
                  </a:txBody>
                  <a:tcPr/>
                </a:tc>
                <a:tc>
                  <a:txBody>
                    <a:bodyPr/>
                    <a:lstStyle/>
                    <a:p>
                      <a:r>
                        <a:rPr lang="en-CA" dirty="0"/>
                        <a:t>By</a:t>
                      </a:r>
                      <a:endParaRPr lang="en-US" dirty="0"/>
                    </a:p>
                  </a:txBody>
                  <a:tcPr/>
                </a:tc>
                <a:tc>
                  <a:txBody>
                    <a:bodyPr/>
                    <a:lstStyle/>
                    <a:p>
                      <a:r>
                        <a:rPr lang="en-CA" dirty="0"/>
                        <a:t>Slide(s)</a:t>
                      </a:r>
                      <a:endParaRPr lang="en-US" dirty="0"/>
                    </a:p>
                  </a:txBody>
                  <a:tcPr/>
                </a:tc>
                <a:tc>
                  <a:txBody>
                    <a:bodyPr/>
                    <a:lstStyle/>
                    <a:p>
                      <a:r>
                        <a:rPr lang="en-CA" dirty="0"/>
                        <a:t>Change(s)</a:t>
                      </a:r>
                      <a:endParaRPr lang="en-US" dirty="0"/>
                    </a:p>
                  </a:txBody>
                  <a:tcPr/>
                </a:tc>
                <a:extLst>
                  <a:ext uri="{0D108BD9-81ED-4DB2-BD59-A6C34878D82A}">
                    <a16:rowId xmlns:a16="http://schemas.microsoft.com/office/drawing/2014/main" val="1268511417"/>
                  </a:ext>
                </a:extLst>
              </a:tr>
              <a:tr h="410283">
                <a:tc>
                  <a:txBody>
                    <a:bodyPr/>
                    <a:lstStyle/>
                    <a:p>
                      <a:r>
                        <a:rPr lang="en-CA" dirty="0"/>
                        <a:t>2020-02-18</a:t>
                      </a:r>
                      <a:endParaRPr lang="en-US" dirty="0"/>
                    </a:p>
                  </a:txBody>
                  <a:tcPr/>
                </a:tc>
                <a:tc>
                  <a:txBody>
                    <a:bodyPr/>
                    <a:lstStyle/>
                    <a:p>
                      <a:r>
                        <a:rPr lang="en-CA" dirty="0"/>
                        <a:t>Frank Boucher</a:t>
                      </a:r>
                      <a:endParaRPr lang="en-US" dirty="0"/>
                    </a:p>
                  </a:txBody>
                  <a:tcPr/>
                </a:tc>
                <a:tc>
                  <a:txBody>
                    <a:bodyPr/>
                    <a:lstStyle/>
                    <a:p>
                      <a:r>
                        <a:rPr lang="en-CA" dirty="0"/>
                        <a:t>24, 25</a:t>
                      </a:r>
                      <a:endParaRPr lang="en-US" dirty="0"/>
                    </a:p>
                  </a:txBody>
                  <a:tcPr/>
                </a:tc>
                <a:tc>
                  <a:txBody>
                    <a:bodyPr/>
                    <a:lstStyle/>
                    <a:p>
                      <a:r>
                        <a:rPr lang="en-CA" dirty="0"/>
                        <a:t>Fixing Typos</a:t>
                      </a:r>
                      <a:endParaRPr lang="en-US" dirty="0"/>
                    </a:p>
                  </a:txBody>
                  <a:tcPr/>
                </a:tc>
                <a:extLst>
                  <a:ext uri="{0D108BD9-81ED-4DB2-BD59-A6C34878D82A}">
                    <a16:rowId xmlns:a16="http://schemas.microsoft.com/office/drawing/2014/main" val="618039000"/>
                  </a:ext>
                </a:extLst>
              </a:tr>
              <a:tr h="41028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44981154"/>
                  </a:ext>
                </a:extLst>
              </a:tr>
              <a:tr h="41028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2518843"/>
                  </a:ext>
                </a:extLst>
              </a:tr>
              <a:tr h="41028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14362285"/>
                  </a:ext>
                </a:extLst>
              </a:tr>
              <a:tr h="41028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9941390"/>
                  </a:ext>
                </a:extLst>
              </a:tr>
              <a:tr h="41028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71676455"/>
                  </a:ext>
                </a:extLst>
              </a:tr>
              <a:tr h="41028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12289834"/>
                  </a:ext>
                </a:extLst>
              </a:tr>
              <a:tr h="41028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51230459"/>
                  </a:ext>
                </a:extLst>
              </a:tr>
              <a:tr h="41028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73481927"/>
                  </a:ext>
                </a:extLst>
              </a:tr>
              <a:tr h="410283">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79155148"/>
                  </a:ext>
                </a:extLst>
              </a:tr>
              <a:tr h="41028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06328678"/>
                  </a:ext>
                </a:extLst>
              </a:tr>
            </a:tbl>
          </a:graphicData>
        </a:graphic>
      </p:graphicFrame>
    </p:spTree>
    <p:extLst>
      <p:ext uri="{BB962C8B-B14F-4D97-AF65-F5344CB8AC3E}">
        <p14:creationId xmlns:p14="http://schemas.microsoft.com/office/powerpoint/2010/main" val="35519052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205">
            <a:extLst>
              <a:ext uri="{FF2B5EF4-FFF2-40B4-BE49-F238E27FC236}">
                <a16:creationId xmlns:a16="http://schemas.microsoft.com/office/drawing/2014/main" id="{A7876A02-A735-47D8-8E71-E7E73A25FEF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922" b="97875" l="9983" r="89673">
                        <a14:foregroundMark x1="41824" y1="3579" x2="49139" y2="8725"/>
                        <a14:foregroundMark x1="49139" y1="8725" x2="53356" y2="16219"/>
                        <a14:foregroundMark x1="53356" y1="16219" x2="57745" y2="20022"/>
                        <a14:foregroundMark x1="49053" y1="8725" x2="50602" y2="10179"/>
                        <a14:foregroundMark x1="47074" y1="5145" x2="49312" y2="7942"/>
                        <a14:foregroundMark x1="46472" y1="6488" x2="25990" y2="31208"/>
                        <a14:foregroundMark x1="25990" y1="31208" x2="24182" y2="42394"/>
                        <a14:foregroundMark x1="24182" y1="42394" x2="26248" y2="51454"/>
                        <a14:foregroundMark x1="26248" y1="51454" x2="38382" y2="61186"/>
                        <a14:foregroundMark x1="38382" y1="61186" x2="39845" y2="38479"/>
                        <a14:foregroundMark x1="39845" y1="38479" x2="39673" y2="40828"/>
                        <a14:foregroundMark x1="40620" y1="16890" x2="33133" y2="26734"/>
                        <a14:foregroundMark x1="38296" y1="15772" x2="34165" y2="21365"/>
                        <a14:foregroundMark x1="40103" y1="12975" x2="28399" y2="22260"/>
                        <a14:foregroundMark x1="38554" y1="8613" x2="23752" y2="21924"/>
                        <a14:foregroundMark x1="34165" y1="10850" x2="16351" y2="38255"/>
                        <a14:foregroundMark x1="16351" y1="38255" x2="16007" y2="50336"/>
                        <a14:foregroundMark x1="16007" y1="50336" x2="20740" y2="57942"/>
                        <a14:foregroundMark x1="20740" y1="57942" x2="24182" y2="60738"/>
                        <a14:foregroundMark x1="19707" y1="28300" x2="15060" y2="36353"/>
                        <a14:foregroundMark x1="15060" y1="36353" x2="12823" y2="46868"/>
                        <a14:foregroundMark x1="12823" y1="46868" x2="16523" y2="56152"/>
                        <a14:foregroundMark x1="16523" y1="56152" x2="21601" y2="62416"/>
                        <a14:foregroundMark x1="21601" y1="62416" x2="24355" y2="62975"/>
                        <a14:foregroundMark x1="15921" y1="30425" x2="11532" y2="38926"/>
                        <a14:foregroundMark x1="11532" y1="38926" x2="12134" y2="49776"/>
                        <a14:foregroundMark x1="12134" y1="49776" x2="17298" y2="62864"/>
                        <a14:foregroundMark x1="25818" y1="52685" x2="30981" y2="60962"/>
                        <a14:foregroundMark x1="30981" y1="60962" x2="34337" y2="62752"/>
                        <a14:foregroundMark x1="34854" y1="63758" x2="38812" y2="64541"/>
                        <a14:foregroundMark x1="40448" y1="39933" x2="40361" y2="59732"/>
                        <a14:foregroundMark x1="31497" y1="43736" x2="37091" y2="38591"/>
                        <a14:foregroundMark x1="37091" y1="38591" x2="46127" y2="40604"/>
                        <a14:foregroundMark x1="46127" y1="40604" x2="30895" y2="43624"/>
                        <a14:foregroundMark x1="38382" y1="36353" x2="45181" y2="37472"/>
                        <a14:foregroundMark x1="45181" y1="37472" x2="50258" y2="44407"/>
                        <a14:foregroundMark x1="50258" y1="44407" x2="41308" y2="41275"/>
                        <a14:foregroundMark x1="41308" y1="41275" x2="37091" y2="36242"/>
                        <a14:foregroundMark x1="41738" y1="90380" x2="49225" y2="91387"/>
                        <a14:foregroundMark x1="49225" y1="91387" x2="51205" y2="88926"/>
                        <a14:foregroundMark x1="45955" y1="95526" x2="47074" y2="97875"/>
                        <a14:foregroundMark x1="47504" y1="4922" x2="49225" y2="7606"/>
                        <a14:foregroundMark x1="47762" y1="5034" x2="49570" y2="7159"/>
                        <a14:foregroundMark x1="47762" y1="5034" x2="49398" y2="7047"/>
                      </a14:backgroundRemoval>
                    </a14:imgEffect>
                  </a14:imgLayer>
                </a14:imgProps>
              </a:ext>
            </a:extLst>
          </a:blip>
          <a:stretch>
            <a:fillRect/>
          </a:stretch>
        </p:blipFill>
        <p:spPr>
          <a:xfrm>
            <a:off x="303390" y="3801137"/>
            <a:ext cx="280752" cy="216000"/>
          </a:xfrm>
          <a:prstGeom prst="rect">
            <a:avLst/>
          </a:prstGeom>
        </p:spPr>
      </p:pic>
      <p:sp>
        <p:nvSpPr>
          <p:cNvPr id="3" name="Rectangle 30">
            <a:extLst>
              <a:ext uri="{FF2B5EF4-FFF2-40B4-BE49-F238E27FC236}">
                <a16:creationId xmlns:a16="http://schemas.microsoft.com/office/drawing/2014/main" id="{4B2164CA-7A81-4CCC-B98D-A908AC5568DD}"/>
              </a:ext>
            </a:extLst>
          </p:cNvPr>
          <p:cNvSpPr/>
          <p:nvPr/>
        </p:nvSpPr>
        <p:spPr bwMode="auto">
          <a:xfrm>
            <a:off x="1556236" y="1365318"/>
            <a:ext cx="2564341"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4" name="Rectangle 30">
            <a:extLst>
              <a:ext uri="{FF2B5EF4-FFF2-40B4-BE49-F238E27FC236}">
                <a16:creationId xmlns:a16="http://schemas.microsoft.com/office/drawing/2014/main" id="{058602BB-2443-4EE0-8D42-67B1D0BC8701}"/>
              </a:ext>
            </a:extLst>
          </p:cNvPr>
          <p:cNvSpPr/>
          <p:nvPr/>
        </p:nvSpPr>
        <p:spPr bwMode="auto">
          <a:xfrm>
            <a:off x="1556221" y="2383358"/>
            <a:ext cx="2563200" cy="1036724"/>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5" name="Rectangle 30">
            <a:extLst>
              <a:ext uri="{FF2B5EF4-FFF2-40B4-BE49-F238E27FC236}">
                <a16:creationId xmlns:a16="http://schemas.microsoft.com/office/drawing/2014/main" id="{2CE7A04A-A4B0-4D78-A9E9-4D67143E5E9D}"/>
              </a:ext>
            </a:extLst>
          </p:cNvPr>
          <p:cNvSpPr/>
          <p:nvPr/>
        </p:nvSpPr>
        <p:spPr bwMode="auto">
          <a:xfrm>
            <a:off x="1553541" y="3426580"/>
            <a:ext cx="2574488" cy="1271677"/>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6" name="Rectangle 30">
            <a:extLst>
              <a:ext uri="{FF2B5EF4-FFF2-40B4-BE49-F238E27FC236}">
                <a16:creationId xmlns:a16="http://schemas.microsoft.com/office/drawing/2014/main" id="{CD5EA81D-68E4-4AFC-985D-B8096DECD27C}"/>
              </a:ext>
            </a:extLst>
          </p:cNvPr>
          <p:cNvSpPr/>
          <p:nvPr/>
        </p:nvSpPr>
        <p:spPr bwMode="auto">
          <a:xfrm>
            <a:off x="4126643" y="1365318"/>
            <a:ext cx="3931381"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7" name="Rectangle 30">
            <a:extLst>
              <a:ext uri="{FF2B5EF4-FFF2-40B4-BE49-F238E27FC236}">
                <a16:creationId xmlns:a16="http://schemas.microsoft.com/office/drawing/2014/main" id="{B622C890-9DE7-4474-B3C0-96F7BBBA66E6}"/>
              </a:ext>
            </a:extLst>
          </p:cNvPr>
          <p:cNvSpPr/>
          <p:nvPr/>
        </p:nvSpPr>
        <p:spPr bwMode="auto">
          <a:xfrm>
            <a:off x="4134480" y="2369448"/>
            <a:ext cx="1296144" cy="2335085"/>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8" name="Rectangle 30">
            <a:extLst>
              <a:ext uri="{FF2B5EF4-FFF2-40B4-BE49-F238E27FC236}">
                <a16:creationId xmlns:a16="http://schemas.microsoft.com/office/drawing/2014/main" id="{9CDC5952-9BE8-4626-B1A4-2F6F6D662E33}"/>
              </a:ext>
            </a:extLst>
          </p:cNvPr>
          <p:cNvSpPr/>
          <p:nvPr/>
        </p:nvSpPr>
        <p:spPr bwMode="auto">
          <a:xfrm>
            <a:off x="5433091" y="2369448"/>
            <a:ext cx="1307319" cy="23376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9" name="Rectangle 30">
            <a:extLst>
              <a:ext uri="{FF2B5EF4-FFF2-40B4-BE49-F238E27FC236}">
                <a16:creationId xmlns:a16="http://schemas.microsoft.com/office/drawing/2014/main" id="{2AE37800-12FA-4E15-A049-0A5A4F460207}"/>
              </a:ext>
            </a:extLst>
          </p:cNvPr>
          <p:cNvSpPr/>
          <p:nvPr/>
        </p:nvSpPr>
        <p:spPr bwMode="auto">
          <a:xfrm>
            <a:off x="6745559" y="2369448"/>
            <a:ext cx="1292213" cy="23376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0" name="Rectangle 30">
            <a:extLst>
              <a:ext uri="{FF2B5EF4-FFF2-40B4-BE49-F238E27FC236}">
                <a16:creationId xmlns:a16="http://schemas.microsoft.com/office/drawing/2014/main" id="{645B72F3-5E40-44A5-97FC-24EA3826BEE2}"/>
              </a:ext>
            </a:extLst>
          </p:cNvPr>
          <p:cNvSpPr/>
          <p:nvPr/>
        </p:nvSpPr>
        <p:spPr bwMode="auto">
          <a:xfrm>
            <a:off x="8051338" y="1365318"/>
            <a:ext cx="2558604" cy="1026172"/>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1" name="Rectangle 30">
            <a:extLst>
              <a:ext uri="{FF2B5EF4-FFF2-40B4-BE49-F238E27FC236}">
                <a16:creationId xmlns:a16="http://schemas.microsoft.com/office/drawing/2014/main" id="{ECF774F1-1C87-45B1-AB0E-A89BE3914B25}"/>
              </a:ext>
            </a:extLst>
          </p:cNvPr>
          <p:cNvSpPr/>
          <p:nvPr/>
        </p:nvSpPr>
        <p:spPr bwMode="auto">
          <a:xfrm>
            <a:off x="8047426" y="2369448"/>
            <a:ext cx="2550001" cy="2318400"/>
          </a:xfrm>
          <a:prstGeom prst="rect">
            <a:avLst/>
          </a:prstGeom>
          <a:solidFill>
            <a:schemeClr val="accent4">
              <a:lumMod val="20000"/>
              <a:lumOff val="80000"/>
              <a:alpha val="6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2" name="Rectangle 30">
            <a:extLst>
              <a:ext uri="{FF2B5EF4-FFF2-40B4-BE49-F238E27FC236}">
                <a16:creationId xmlns:a16="http://schemas.microsoft.com/office/drawing/2014/main" id="{927A6632-06F1-4F6D-8BDC-A9BCB93DB7C6}"/>
              </a:ext>
            </a:extLst>
          </p:cNvPr>
          <p:cNvSpPr/>
          <p:nvPr/>
        </p:nvSpPr>
        <p:spPr bwMode="auto">
          <a:xfrm>
            <a:off x="2378887" y="5015692"/>
            <a:ext cx="2201360" cy="717520"/>
          </a:xfrm>
          <a:prstGeom prst="rect">
            <a:avLst/>
          </a:prstGeom>
          <a:solidFill>
            <a:schemeClr val="accent6">
              <a:lumMod val="20000"/>
              <a:lumOff val="80000"/>
              <a:alpha val="8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3" name="Rectangle 30">
            <a:extLst>
              <a:ext uri="{FF2B5EF4-FFF2-40B4-BE49-F238E27FC236}">
                <a16:creationId xmlns:a16="http://schemas.microsoft.com/office/drawing/2014/main" id="{70E90B43-FF4E-4F77-B0E4-D369FF005F9E}"/>
              </a:ext>
            </a:extLst>
          </p:cNvPr>
          <p:cNvSpPr/>
          <p:nvPr/>
        </p:nvSpPr>
        <p:spPr bwMode="auto">
          <a:xfrm>
            <a:off x="4580249" y="5023789"/>
            <a:ext cx="7409649" cy="717520"/>
          </a:xfrm>
          <a:prstGeom prst="rect">
            <a:avLst/>
          </a:prstGeom>
          <a:solidFill>
            <a:schemeClr val="accent6">
              <a:lumMod val="20000"/>
              <a:lumOff val="80000"/>
              <a:alpha val="7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4" name="Rectangle 30">
            <a:extLst>
              <a:ext uri="{FF2B5EF4-FFF2-40B4-BE49-F238E27FC236}">
                <a16:creationId xmlns:a16="http://schemas.microsoft.com/office/drawing/2014/main" id="{ADF29774-C6C8-4896-B7EB-9AA30382F7FC}"/>
              </a:ext>
            </a:extLst>
          </p:cNvPr>
          <p:cNvSpPr/>
          <p:nvPr/>
        </p:nvSpPr>
        <p:spPr bwMode="auto">
          <a:xfrm>
            <a:off x="193475" y="5011944"/>
            <a:ext cx="2193423" cy="717520"/>
          </a:xfrm>
          <a:prstGeom prst="rect">
            <a:avLst/>
          </a:prstGeom>
          <a:solidFill>
            <a:schemeClr val="accent6">
              <a:lumMod val="20000"/>
              <a:lumOff val="80000"/>
              <a:alpha val="70000"/>
            </a:schemeClr>
          </a:solidFill>
          <a:ln w="254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72835" tIns="36417" rIns="72835"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5" name="Rectangle 14">
            <a:extLst>
              <a:ext uri="{FF2B5EF4-FFF2-40B4-BE49-F238E27FC236}">
                <a16:creationId xmlns:a16="http://schemas.microsoft.com/office/drawing/2014/main" id="{9A3DD9B0-F5A0-4FD5-9D17-988E46AF66FB}"/>
              </a:ext>
            </a:extLst>
          </p:cNvPr>
          <p:cNvSpPr/>
          <p:nvPr/>
        </p:nvSpPr>
        <p:spPr bwMode="auto">
          <a:xfrm>
            <a:off x="0" y="5788770"/>
            <a:ext cx="12192000" cy="1069231"/>
          </a:xfrm>
          <a:prstGeom prst="rect">
            <a:avLst/>
          </a:prstGeom>
          <a:solidFill>
            <a:schemeClr val="bg1">
              <a:lumMod val="8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42807" tIns="72835"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lumMod val="85000"/>
                    <a:lumOff val="1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Datacenter Infrastructure</a:t>
            </a:r>
          </a:p>
        </p:txBody>
      </p:sp>
      <p:pic>
        <p:nvPicPr>
          <p:cNvPr id="16" name="Picture 15">
            <a:extLst>
              <a:ext uri="{FF2B5EF4-FFF2-40B4-BE49-F238E27FC236}">
                <a16:creationId xmlns:a16="http://schemas.microsoft.com/office/drawing/2014/main" id="{EA5C9E6B-E52A-4BAB-AA5D-500D4C423B35}"/>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36377" y="6162909"/>
            <a:ext cx="621523" cy="621523"/>
          </a:xfrm>
          <a:prstGeom prst="rect">
            <a:avLst/>
          </a:prstGeom>
        </p:spPr>
      </p:pic>
      <p:pic>
        <p:nvPicPr>
          <p:cNvPr id="17" name="Picture 16">
            <a:extLst>
              <a:ext uri="{FF2B5EF4-FFF2-40B4-BE49-F238E27FC236}">
                <a16:creationId xmlns:a16="http://schemas.microsoft.com/office/drawing/2014/main" id="{1FA6ACF1-EDBF-41CE-B059-EC4F2C15A83A}"/>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77829" y="6162909"/>
            <a:ext cx="621523" cy="621523"/>
          </a:xfrm>
          <a:prstGeom prst="rect">
            <a:avLst/>
          </a:prstGeom>
        </p:spPr>
      </p:pic>
      <p:pic>
        <p:nvPicPr>
          <p:cNvPr id="18" name="Picture 17">
            <a:extLst>
              <a:ext uri="{FF2B5EF4-FFF2-40B4-BE49-F238E27FC236}">
                <a16:creationId xmlns:a16="http://schemas.microsoft.com/office/drawing/2014/main" id="{A461CF35-EC7A-419D-8E7E-2774DE027022}"/>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519281" y="6162909"/>
            <a:ext cx="621523" cy="621523"/>
          </a:xfrm>
          <a:prstGeom prst="rect">
            <a:avLst/>
          </a:prstGeom>
        </p:spPr>
      </p:pic>
      <p:pic>
        <p:nvPicPr>
          <p:cNvPr id="19" name="Picture 18">
            <a:extLst>
              <a:ext uri="{FF2B5EF4-FFF2-40B4-BE49-F238E27FC236}">
                <a16:creationId xmlns:a16="http://schemas.microsoft.com/office/drawing/2014/main" id="{3AF3AD53-348D-49CC-85E4-F4FECF53C7C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57017" y="6162909"/>
            <a:ext cx="621523" cy="621523"/>
          </a:xfrm>
          <a:prstGeom prst="rect">
            <a:avLst/>
          </a:prstGeom>
        </p:spPr>
      </p:pic>
      <p:pic>
        <p:nvPicPr>
          <p:cNvPr id="20" name="Picture 19">
            <a:extLst>
              <a:ext uri="{FF2B5EF4-FFF2-40B4-BE49-F238E27FC236}">
                <a16:creationId xmlns:a16="http://schemas.microsoft.com/office/drawing/2014/main" id="{DFAE15C7-E638-49D0-9876-616759C3E479}"/>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98469" y="6162909"/>
            <a:ext cx="621523" cy="621523"/>
          </a:xfrm>
          <a:prstGeom prst="rect">
            <a:avLst/>
          </a:prstGeom>
        </p:spPr>
      </p:pic>
      <p:pic>
        <p:nvPicPr>
          <p:cNvPr id="21" name="Picture 20">
            <a:extLst>
              <a:ext uri="{FF2B5EF4-FFF2-40B4-BE49-F238E27FC236}">
                <a16:creationId xmlns:a16="http://schemas.microsoft.com/office/drawing/2014/main" id="{A8BB1CB4-83DC-4FD4-8B59-3CAD17342A25}"/>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9921" y="6162909"/>
            <a:ext cx="621523" cy="621523"/>
          </a:xfrm>
          <a:prstGeom prst="rect">
            <a:avLst/>
          </a:prstGeom>
        </p:spPr>
      </p:pic>
      <p:pic>
        <p:nvPicPr>
          <p:cNvPr id="22" name="Picture 21">
            <a:extLst>
              <a:ext uri="{FF2B5EF4-FFF2-40B4-BE49-F238E27FC236}">
                <a16:creationId xmlns:a16="http://schemas.microsoft.com/office/drawing/2014/main" id="{D7D76993-1594-4780-A26C-E9D722996333}"/>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81372" y="6162909"/>
            <a:ext cx="621523" cy="621523"/>
          </a:xfrm>
          <a:prstGeom prst="rect">
            <a:avLst/>
          </a:prstGeom>
        </p:spPr>
      </p:pic>
      <p:pic>
        <p:nvPicPr>
          <p:cNvPr id="23" name="Picture 22">
            <a:extLst>
              <a:ext uri="{FF2B5EF4-FFF2-40B4-BE49-F238E27FC236}">
                <a16:creationId xmlns:a16="http://schemas.microsoft.com/office/drawing/2014/main" id="{4E5F99CA-5AE5-430B-AEB7-D81C6E3FDA4B}"/>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22824" y="6162909"/>
            <a:ext cx="621523" cy="621523"/>
          </a:xfrm>
          <a:prstGeom prst="rect">
            <a:avLst/>
          </a:prstGeom>
        </p:spPr>
      </p:pic>
      <p:pic>
        <p:nvPicPr>
          <p:cNvPr id="24" name="Picture 23">
            <a:extLst>
              <a:ext uri="{FF2B5EF4-FFF2-40B4-BE49-F238E27FC236}">
                <a16:creationId xmlns:a16="http://schemas.microsoft.com/office/drawing/2014/main" id="{A7DEAA95-2BE5-4175-9F29-B0F9CB4FC0F3}"/>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64273" y="6162909"/>
            <a:ext cx="621523" cy="621523"/>
          </a:xfrm>
          <a:prstGeom prst="rect">
            <a:avLst/>
          </a:prstGeom>
        </p:spPr>
      </p:pic>
      <p:pic>
        <p:nvPicPr>
          <p:cNvPr id="25" name="Picture 24">
            <a:extLst>
              <a:ext uri="{FF2B5EF4-FFF2-40B4-BE49-F238E27FC236}">
                <a16:creationId xmlns:a16="http://schemas.microsoft.com/office/drawing/2014/main" id="{80530FE1-1B48-4C60-B313-39ACC9820C5B}"/>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05725" y="6162909"/>
            <a:ext cx="621523" cy="621523"/>
          </a:xfrm>
          <a:prstGeom prst="rect">
            <a:avLst/>
          </a:prstGeom>
        </p:spPr>
      </p:pic>
      <p:pic>
        <p:nvPicPr>
          <p:cNvPr id="26" name="Picture 25">
            <a:extLst>
              <a:ext uri="{FF2B5EF4-FFF2-40B4-BE49-F238E27FC236}">
                <a16:creationId xmlns:a16="http://schemas.microsoft.com/office/drawing/2014/main" id="{BBFE7F02-6EC1-4C6D-880D-D75DCDB3921C}"/>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647177" y="6162909"/>
            <a:ext cx="621523" cy="621523"/>
          </a:xfrm>
          <a:prstGeom prst="rect">
            <a:avLst/>
          </a:prstGeom>
        </p:spPr>
      </p:pic>
      <p:pic>
        <p:nvPicPr>
          <p:cNvPr id="27" name="Picture 26">
            <a:extLst>
              <a:ext uri="{FF2B5EF4-FFF2-40B4-BE49-F238E27FC236}">
                <a16:creationId xmlns:a16="http://schemas.microsoft.com/office/drawing/2014/main" id="{B2DD4243-D7BD-4FA3-90C0-A86099CAE738}"/>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88628" y="6162909"/>
            <a:ext cx="621523" cy="621523"/>
          </a:xfrm>
          <a:prstGeom prst="rect">
            <a:avLst/>
          </a:prstGeom>
        </p:spPr>
      </p:pic>
      <p:pic>
        <p:nvPicPr>
          <p:cNvPr id="28" name="Picture 27">
            <a:extLst>
              <a:ext uri="{FF2B5EF4-FFF2-40B4-BE49-F238E27FC236}">
                <a16:creationId xmlns:a16="http://schemas.microsoft.com/office/drawing/2014/main" id="{2335BE2A-72BA-43A6-81DB-7F3408244539}"/>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30077" y="6162909"/>
            <a:ext cx="621523" cy="621523"/>
          </a:xfrm>
          <a:prstGeom prst="rect">
            <a:avLst/>
          </a:prstGeom>
        </p:spPr>
      </p:pic>
      <p:pic>
        <p:nvPicPr>
          <p:cNvPr id="29" name="Picture 28">
            <a:extLst>
              <a:ext uri="{FF2B5EF4-FFF2-40B4-BE49-F238E27FC236}">
                <a16:creationId xmlns:a16="http://schemas.microsoft.com/office/drawing/2014/main" id="{347E6945-D5E4-47A8-959A-851599CAA20F}"/>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571529" y="6162909"/>
            <a:ext cx="621523" cy="621523"/>
          </a:xfrm>
          <a:prstGeom prst="rect">
            <a:avLst/>
          </a:prstGeom>
        </p:spPr>
      </p:pic>
      <p:pic>
        <p:nvPicPr>
          <p:cNvPr id="30" name="Picture 29">
            <a:extLst>
              <a:ext uri="{FF2B5EF4-FFF2-40B4-BE49-F238E27FC236}">
                <a16:creationId xmlns:a16="http://schemas.microsoft.com/office/drawing/2014/main" id="{C61ABE3A-91F0-4D08-B4E8-55B438C92E27}"/>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94928" y="6162909"/>
            <a:ext cx="621523" cy="621523"/>
          </a:xfrm>
          <a:prstGeom prst="rect">
            <a:avLst/>
          </a:prstGeom>
        </p:spPr>
      </p:pic>
      <p:pic>
        <p:nvPicPr>
          <p:cNvPr id="31" name="Picture 59">
            <a:extLst>
              <a:ext uri="{FF2B5EF4-FFF2-40B4-BE49-F238E27FC236}">
                <a16:creationId xmlns:a16="http://schemas.microsoft.com/office/drawing/2014/main" id="{E748FB9E-6939-4592-889A-FB9F1E13B9A2}"/>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473" y="6162909"/>
            <a:ext cx="621523" cy="621523"/>
          </a:xfrm>
          <a:prstGeom prst="rect">
            <a:avLst/>
          </a:prstGeom>
        </p:spPr>
      </p:pic>
      <p:sp>
        <p:nvSpPr>
          <p:cNvPr id="32" name="正方形/長方形 231">
            <a:extLst>
              <a:ext uri="{FF2B5EF4-FFF2-40B4-BE49-F238E27FC236}">
                <a16:creationId xmlns:a16="http://schemas.microsoft.com/office/drawing/2014/main" id="{AEAEF420-8350-446E-A55D-EAA056D0D1FC}"/>
              </a:ext>
            </a:extLst>
          </p:cNvPr>
          <p:cNvSpPr/>
          <p:nvPr/>
        </p:nvSpPr>
        <p:spPr>
          <a:xfrm>
            <a:off x="617550" y="2721548"/>
            <a:ext cx="51488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Backup</a:t>
            </a:r>
          </a:p>
        </p:txBody>
      </p:sp>
      <p:sp>
        <p:nvSpPr>
          <p:cNvPr id="33" name="正方形/長方形 235">
            <a:extLst>
              <a:ext uri="{FF2B5EF4-FFF2-40B4-BE49-F238E27FC236}">
                <a16:creationId xmlns:a16="http://schemas.microsoft.com/office/drawing/2014/main" id="{56BF2DD7-96F6-4A82-A7AE-9ECF2C5B4BDF}"/>
              </a:ext>
            </a:extLst>
          </p:cNvPr>
          <p:cNvSpPr/>
          <p:nvPr/>
        </p:nvSpPr>
        <p:spPr>
          <a:xfrm>
            <a:off x="617551" y="3065111"/>
            <a:ext cx="59503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Site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Recovery</a:t>
            </a:r>
          </a:p>
        </p:txBody>
      </p:sp>
      <p:sp>
        <p:nvSpPr>
          <p:cNvPr id="34" name="正方形/長方形 236">
            <a:extLst>
              <a:ext uri="{FF2B5EF4-FFF2-40B4-BE49-F238E27FC236}">
                <a16:creationId xmlns:a16="http://schemas.microsoft.com/office/drawing/2014/main" id="{5D79B439-C9DC-40A7-90E7-B1869023736C}"/>
              </a:ext>
            </a:extLst>
          </p:cNvPr>
          <p:cNvSpPr/>
          <p:nvPr/>
        </p:nvSpPr>
        <p:spPr>
          <a:xfrm>
            <a:off x="617549" y="1378583"/>
            <a:ext cx="551754"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Monitor</a:t>
            </a:r>
          </a:p>
        </p:txBody>
      </p:sp>
      <p:pic>
        <p:nvPicPr>
          <p:cNvPr id="35" name="グラフィックス 237">
            <a:extLst>
              <a:ext uri="{FF2B5EF4-FFF2-40B4-BE49-F238E27FC236}">
                <a16:creationId xmlns:a16="http://schemas.microsoft.com/office/drawing/2014/main" id="{9CB7EDF3-61DA-47EA-ADB3-412CC79BE06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7284" y="1428148"/>
            <a:ext cx="240000" cy="240000"/>
          </a:xfrm>
          <a:prstGeom prst="rect">
            <a:avLst/>
          </a:prstGeom>
        </p:spPr>
      </p:pic>
      <p:pic>
        <p:nvPicPr>
          <p:cNvPr id="36" name="グラフィックス 239">
            <a:extLst>
              <a:ext uri="{FF2B5EF4-FFF2-40B4-BE49-F238E27FC236}">
                <a16:creationId xmlns:a16="http://schemas.microsoft.com/office/drawing/2014/main" id="{AA04EC99-F0D3-4E49-90DF-A8AA775A5DB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7284" y="2097677"/>
            <a:ext cx="240000" cy="240000"/>
          </a:xfrm>
          <a:prstGeom prst="rect">
            <a:avLst/>
          </a:prstGeom>
        </p:spPr>
      </p:pic>
      <p:sp>
        <p:nvSpPr>
          <p:cNvPr id="37" name="正方形/長方形 241">
            <a:extLst>
              <a:ext uri="{FF2B5EF4-FFF2-40B4-BE49-F238E27FC236}">
                <a16:creationId xmlns:a16="http://schemas.microsoft.com/office/drawing/2014/main" id="{DF6DCD9F-7E1D-47BB-A7D6-EFACCB9B5480}"/>
              </a:ext>
            </a:extLst>
          </p:cNvPr>
          <p:cNvSpPr/>
          <p:nvPr/>
        </p:nvSpPr>
        <p:spPr>
          <a:xfrm>
            <a:off x="617550" y="2045323"/>
            <a:ext cx="452368"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Policy</a:t>
            </a:r>
          </a:p>
        </p:txBody>
      </p:sp>
      <p:pic>
        <p:nvPicPr>
          <p:cNvPr id="38" name="グラフィックス 246">
            <a:extLst>
              <a:ext uri="{FF2B5EF4-FFF2-40B4-BE49-F238E27FC236}">
                <a16:creationId xmlns:a16="http://schemas.microsoft.com/office/drawing/2014/main" id="{0F91AC9D-FE49-4914-8A48-7781464FDF7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284" y="2451968"/>
            <a:ext cx="240000" cy="240000"/>
          </a:xfrm>
          <a:prstGeom prst="rect">
            <a:avLst/>
          </a:prstGeom>
        </p:spPr>
      </p:pic>
      <p:sp>
        <p:nvSpPr>
          <p:cNvPr id="39" name="正方形/長方形 248">
            <a:extLst>
              <a:ext uri="{FF2B5EF4-FFF2-40B4-BE49-F238E27FC236}">
                <a16:creationId xmlns:a16="http://schemas.microsoft.com/office/drawing/2014/main" id="{0010B9C3-FC32-4790-945E-2E76130A516B}"/>
              </a:ext>
            </a:extLst>
          </p:cNvPr>
          <p:cNvSpPr/>
          <p:nvPr/>
        </p:nvSpPr>
        <p:spPr>
          <a:xfrm>
            <a:off x="617549" y="2385241"/>
            <a:ext cx="638316"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err="1">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Bluepirnts</a:t>
            </a:r>
            <a:endPar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40" name="グラフィックス 250">
            <a:extLst>
              <a:ext uri="{FF2B5EF4-FFF2-40B4-BE49-F238E27FC236}">
                <a16:creationId xmlns:a16="http://schemas.microsoft.com/office/drawing/2014/main" id="{0D8FF5F3-317B-4CD0-B413-F38C30A6861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7284" y="1765031"/>
            <a:ext cx="240000" cy="240000"/>
          </a:xfrm>
          <a:prstGeom prst="rect">
            <a:avLst/>
          </a:prstGeom>
        </p:spPr>
      </p:pic>
      <p:sp>
        <p:nvSpPr>
          <p:cNvPr id="41" name="正方形/長方形 252">
            <a:extLst>
              <a:ext uri="{FF2B5EF4-FFF2-40B4-BE49-F238E27FC236}">
                <a16:creationId xmlns:a16="http://schemas.microsoft.com/office/drawing/2014/main" id="{729BF0FB-45E5-4861-8483-7DE853840FF7}"/>
              </a:ext>
            </a:extLst>
          </p:cNvPr>
          <p:cNvSpPr/>
          <p:nvPr/>
        </p:nvSpPr>
        <p:spPr>
          <a:xfrm>
            <a:off x="617551" y="1712676"/>
            <a:ext cx="58862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Analytics</a:t>
            </a:r>
          </a:p>
        </p:txBody>
      </p:sp>
      <p:pic>
        <p:nvPicPr>
          <p:cNvPr id="42" name="グラフィックス 254">
            <a:extLst>
              <a:ext uri="{FF2B5EF4-FFF2-40B4-BE49-F238E27FC236}">
                <a16:creationId xmlns:a16="http://schemas.microsoft.com/office/drawing/2014/main" id="{97E286AF-3C81-4A63-98BB-4B7FC8E0D15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7284" y="2773903"/>
            <a:ext cx="240000" cy="240000"/>
          </a:xfrm>
          <a:prstGeom prst="rect">
            <a:avLst/>
          </a:prstGeom>
        </p:spPr>
      </p:pic>
      <p:pic>
        <p:nvPicPr>
          <p:cNvPr id="43" name="グラフィックス 255">
            <a:extLst>
              <a:ext uri="{FF2B5EF4-FFF2-40B4-BE49-F238E27FC236}">
                <a16:creationId xmlns:a16="http://schemas.microsoft.com/office/drawing/2014/main" id="{3A4202BA-A8E8-41BE-B5D6-8C115F93FA19}"/>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97284" y="3117465"/>
            <a:ext cx="240000" cy="240000"/>
          </a:xfrm>
          <a:prstGeom prst="rect">
            <a:avLst/>
          </a:prstGeom>
        </p:spPr>
      </p:pic>
      <p:pic>
        <p:nvPicPr>
          <p:cNvPr id="44" name="グラフィックス 258">
            <a:extLst>
              <a:ext uri="{FF2B5EF4-FFF2-40B4-BE49-F238E27FC236}">
                <a16:creationId xmlns:a16="http://schemas.microsoft.com/office/drawing/2014/main" id="{B2D7A47C-7F9C-4B9E-95E2-BECD98ECB08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7284" y="3448784"/>
            <a:ext cx="240000" cy="240000"/>
          </a:xfrm>
          <a:prstGeom prst="rect">
            <a:avLst/>
          </a:prstGeom>
        </p:spPr>
      </p:pic>
      <p:sp>
        <p:nvSpPr>
          <p:cNvPr id="45" name="正方形/長方形 259">
            <a:extLst>
              <a:ext uri="{FF2B5EF4-FFF2-40B4-BE49-F238E27FC236}">
                <a16:creationId xmlns:a16="http://schemas.microsoft.com/office/drawing/2014/main" id="{EFDFBB63-BEB1-4701-9D0F-5D7FBD6417F9}"/>
              </a:ext>
            </a:extLst>
          </p:cNvPr>
          <p:cNvSpPr/>
          <p:nvPr/>
        </p:nvSpPr>
        <p:spPr>
          <a:xfrm>
            <a:off x="617550" y="3396429"/>
            <a:ext cx="53893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Migrate</a:t>
            </a:r>
          </a:p>
        </p:txBody>
      </p:sp>
      <p:sp>
        <p:nvSpPr>
          <p:cNvPr id="46" name="正方形/長方形 271">
            <a:extLst>
              <a:ext uri="{FF2B5EF4-FFF2-40B4-BE49-F238E27FC236}">
                <a16:creationId xmlns:a16="http://schemas.microsoft.com/office/drawing/2014/main" id="{ACED3F5B-BE82-4BD4-82E8-F14BE8620F49}"/>
              </a:ext>
            </a:extLst>
          </p:cNvPr>
          <p:cNvSpPr/>
          <p:nvPr/>
        </p:nvSpPr>
        <p:spPr>
          <a:xfrm>
            <a:off x="617550" y="3744687"/>
            <a:ext cx="566181"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Databox</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Family</a:t>
            </a:r>
          </a:p>
        </p:txBody>
      </p:sp>
      <p:sp>
        <p:nvSpPr>
          <p:cNvPr id="47" name="テキスト ボックス 273">
            <a:extLst>
              <a:ext uri="{FF2B5EF4-FFF2-40B4-BE49-F238E27FC236}">
                <a16:creationId xmlns:a16="http://schemas.microsoft.com/office/drawing/2014/main" id="{64D57B44-8FAA-4AF9-B18A-F1EF68A56B2C}"/>
              </a:ext>
            </a:extLst>
          </p:cNvPr>
          <p:cNvSpPr txBox="1"/>
          <p:nvPr/>
        </p:nvSpPr>
        <p:spPr>
          <a:xfrm>
            <a:off x="1031431" y="5004823"/>
            <a:ext cx="70884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Compute</a:t>
            </a:r>
            <a:endParaRPr kumimoji="1" lang="ja-JP" altLang="en-US"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48" name="テキスト ボックス 280">
            <a:extLst>
              <a:ext uri="{FF2B5EF4-FFF2-40B4-BE49-F238E27FC236}">
                <a16:creationId xmlns:a16="http://schemas.microsoft.com/office/drawing/2014/main" id="{E79DA7FC-F8E2-4540-8B4D-40AEDEF6E9C2}"/>
              </a:ext>
            </a:extLst>
          </p:cNvPr>
          <p:cNvSpPr txBox="1"/>
          <p:nvPr/>
        </p:nvSpPr>
        <p:spPr>
          <a:xfrm>
            <a:off x="3106879" y="5004823"/>
            <a:ext cx="62549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Storage</a:t>
            </a:r>
            <a:endParaRPr kumimoji="1" lang="ja-JP" altLang="en-US"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sp>
        <p:nvSpPr>
          <p:cNvPr id="49" name="テキスト ボックス 283">
            <a:extLst>
              <a:ext uri="{FF2B5EF4-FFF2-40B4-BE49-F238E27FC236}">
                <a16:creationId xmlns:a16="http://schemas.microsoft.com/office/drawing/2014/main" id="{AC3141C1-4C70-4D8A-A311-57D020EDD8BD}"/>
              </a:ext>
            </a:extLst>
          </p:cNvPr>
          <p:cNvSpPr txBox="1"/>
          <p:nvPr/>
        </p:nvSpPr>
        <p:spPr>
          <a:xfrm>
            <a:off x="8031869" y="5004823"/>
            <a:ext cx="8467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rPr>
              <a:t>Networking</a:t>
            </a:r>
            <a:endParaRPr kumimoji="1" lang="ja-JP" altLang="en-US" sz="1000" b="0" i="0" u="none" strike="noStrike" kern="1200" cap="none" spc="0" normalizeH="0" baseline="0" noProof="0">
              <a:ln>
                <a:noFill/>
              </a:ln>
              <a:solidFill>
                <a:srgbClr val="002060"/>
              </a:solidFill>
              <a:effectLst/>
              <a:uLnTx/>
              <a:uFillTx/>
              <a:latin typeface="Segoe UI" panose="020B0502040204020203" pitchFamily="34" charset="0"/>
              <a:ea typeface="+mn-ea"/>
              <a:cs typeface="Segoe UI" panose="020B0502040204020203" pitchFamily="34" charset="0"/>
            </a:endParaRPr>
          </a:p>
        </p:txBody>
      </p:sp>
      <p:pic>
        <p:nvPicPr>
          <p:cNvPr id="50" name="グラフィックス 3">
            <a:extLst>
              <a:ext uri="{FF2B5EF4-FFF2-40B4-BE49-F238E27FC236}">
                <a16:creationId xmlns:a16="http://schemas.microsoft.com/office/drawing/2014/main" id="{08EA5364-FEC6-4336-8FF4-1E9132D4752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2249" y="5323160"/>
            <a:ext cx="240000" cy="240000"/>
          </a:xfrm>
          <a:prstGeom prst="rect">
            <a:avLst/>
          </a:prstGeom>
        </p:spPr>
      </p:pic>
      <p:pic>
        <p:nvPicPr>
          <p:cNvPr id="51" name="グラフィックス 7">
            <a:extLst>
              <a:ext uri="{FF2B5EF4-FFF2-40B4-BE49-F238E27FC236}">
                <a16:creationId xmlns:a16="http://schemas.microsoft.com/office/drawing/2014/main" id="{644625E5-6733-428E-A348-54D83DEEF717}"/>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288897" y="5323160"/>
            <a:ext cx="240000" cy="240000"/>
          </a:xfrm>
          <a:prstGeom prst="rect">
            <a:avLst/>
          </a:prstGeom>
        </p:spPr>
      </p:pic>
      <p:sp>
        <p:nvSpPr>
          <p:cNvPr id="52" name="正方形/長方形 287">
            <a:extLst>
              <a:ext uri="{FF2B5EF4-FFF2-40B4-BE49-F238E27FC236}">
                <a16:creationId xmlns:a16="http://schemas.microsoft.com/office/drawing/2014/main" id="{CDFC4CB2-656F-4BFB-BD36-7B7D31469F7C}"/>
              </a:ext>
            </a:extLst>
          </p:cNvPr>
          <p:cNvSpPr/>
          <p:nvPr/>
        </p:nvSpPr>
        <p:spPr>
          <a:xfrm>
            <a:off x="1584775" y="5215407"/>
            <a:ext cx="570990" cy="4247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Linux</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p:txBody>
      </p:sp>
      <p:sp>
        <p:nvSpPr>
          <p:cNvPr id="53" name="テキスト ボックス 289">
            <a:extLst>
              <a:ext uri="{FF2B5EF4-FFF2-40B4-BE49-F238E27FC236}">
                <a16:creationId xmlns:a16="http://schemas.microsoft.com/office/drawing/2014/main" id="{9C1B1C5E-53DF-4964-953A-AA9C17936508}"/>
              </a:ext>
            </a:extLst>
          </p:cNvPr>
          <p:cNvSpPr txBox="1"/>
          <p:nvPr/>
        </p:nvSpPr>
        <p:spPr>
          <a:xfrm>
            <a:off x="2115233" y="1406883"/>
            <a:ext cx="136447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Compute/Containers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4" name="テキスト ボックス 292">
            <a:extLst>
              <a:ext uri="{FF2B5EF4-FFF2-40B4-BE49-F238E27FC236}">
                <a16:creationId xmlns:a16="http://schemas.microsoft.com/office/drawing/2014/main" id="{73D265D9-9325-42CF-9BB6-B0471D424909}"/>
              </a:ext>
            </a:extLst>
          </p:cNvPr>
          <p:cNvSpPr txBox="1"/>
          <p:nvPr/>
        </p:nvSpPr>
        <p:spPr>
          <a:xfrm>
            <a:off x="5660538" y="1418987"/>
            <a:ext cx="89159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Web/Mobile</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5" name="テキスト ボックス 296">
            <a:extLst>
              <a:ext uri="{FF2B5EF4-FFF2-40B4-BE49-F238E27FC236}">
                <a16:creationId xmlns:a16="http://schemas.microsoft.com/office/drawing/2014/main" id="{0CFA28C8-DEC1-4EF7-9C1E-BBD1A9D8151F}"/>
              </a:ext>
            </a:extLst>
          </p:cNvPr>
          <p:cNvSpPr txBox="1"/>
          <p:nvPr/>
        </p:nvSpPr>
        <p:spPr>
          <a:xfrm>
            <a:off x="8800923" y="1406883"/>
            <a:ext cx="125707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DevOps/Developer</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56" name="正方形/長方形 307">
            <a:extLst>
              <a:ext uri="{FF2B5EF4-FFF2-40B4-BE49-F238E27FC236}">
                <a16:creationId xmlns:a16="http://schemas.microsoft.com/office/drawing/2014/main" id="{E44E1D04-EEC9-49AF-B317-E6CB0469192B}"/>
              </a:ext>
            </a:extLst>
          </p:cNvPr>
          <p:cNvSpPr/>
          <p:nvPr/>
        </p:nvSpPr>
        <p:spPr>
          <a:xfrm>
            <a:off x="1933684" y="2026607"/>
            <a:ext cx="62709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Container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Instance</a:t>
            </a:r>
          </a:p>
        </p:txBody>
      </p:sp>
      <p:sp>
        <p:nvSpPr>
          <p:cNvPr id="57" name="正方形/長方形 309">
            <a:extLst>
              <a:ext uri="{FF2B5EF4-FFF2-40B4-BE49-F238E27FC236}">
                <a16:creationId xmlns:a16="http://schemas.microsoft.com/office/drawing/2014/main" id="{49A8FD18-A5CA-4706-916B-96F402FB80B4}"/>
              </a:ext>
            </a:extLst>
          </p:cNvPr>
          <p:cNvSpPr/>
          <p:nvPr/>
        </p:nvSpPr>
        <p:spPr>
          <a:xfrm>
            <a:off x="1947951" y="1745281"/>
            <a:ext cx="620683"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Functions</a:t>
            </a:r>
          </a:p>
        </p:txBody>
      </p:sp>
      <p:pic>
        <p:nvPicPr>
          <p:cNvPr id="58" name="グラフィックス 316">
            <a:extLst>
              <a:ext uri="{FF2B5EF4-FFF2-40B4-BE49-F238E27FC236}">
                <a16:creationId xmlns:a16="http://schemas.microsoft.com/office/drawing/2014/main" id="{A6445A92-1414-4277-AA28-62C4AF81A5C3}"/>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594669" y="1742234"/>
            <a:ext cx="240000" cy="240000"/>
          </a:xfrm>
          <a:prstGeom prst="rect">
            <a:avLst/>
          </a:prstGeom>
        </p:spPr>
      </p:pic>
      <p:pic>
        <p:nvPicPr>
          <p:cNvPr id="59" name="グラフィックス 320">
            <a:extLst>
              <a:ext uri="{FF2B5EF4-FFF2-40B4-BE49-F238E27FC236}">
                <a16:creationId xmlns:a16="http://schemas.microsoft.com/office/drawing/2014/main" id="{252EAA0B-762D-437A-A98E-649E98517324}"/>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889080" y="2097677"/>
            <a:ext cx="240000" cy="240000"/>
          </a:xfrm>
          <a:prstGeom prst="rect">
            <a:avLst/>
          </a:prstGeom>
        </p:spPr>
      </p:pic>
      <p:pic>
        <p:nvPicPr>
          <p:cNvPr id="60" name="グラフィックス 327">
            <a:extLst>
              <a:ext uri="{FF2B5EF4-FFF2-40B4-BE49-F238E27FC236}">
                <a16:creationId xmlns:a16="http://schemas.microsoft.com/office/drawing/2014/main" id="{97351B48-2165-4653-94B7-71D6D73CBB7C}"/>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608065" y="2078962"/>
            <a:ext cx="240000" cy="240000"/>
          </a:xfrm>
          <a:prstGeom prst="rect">
            <a:avLst/>
          </a:prstGeom>
        </p:spPr>
      </p:pic>
      <p:sp>
        <p:nvSpPr>
          <p:cNvPr id="61" name="正方形/長方形 335">
            <a:extLst>
              <a:ext uri="{FF2B5EF4-FFF2-40B4-BE49-F238E27FC236}">
                <a16:creationId xmlns:a16="http://schemas.microsoft.com/office/drawing/2014/main" id="{89196189-A2A5-41DC-9484-ED6D7B13B06D}"/>
              </a:ext>
            </a:extLst>
          </p:cNvPr>
          <p:cNvSpPr/>
          <p:nvPr/>
        </p:nvSpPr>
        <p:spPr>
          <a:xfrm>
            <a:off x="3238843" y="2100725"/>
            <a:ext cx="805029"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 Fabric</a:t>
            </a:r>
          </a:p>
        </p:txBody>
      </p:sp>
      <p:sp>
        <p:nvSpPr>
          <p:cNvPr id="62" name="テキスト ボックス 337">
            <a:extLst>
              <a:ext uri="{FF2B5EF4-FFF2-40B4-BE49-F238E27FC236}">
                <a16:creationId xmlns:a16="http://schemas.microsoft.com/office/drawing/2014/main" id="{F66E0BE4-701D-4A36-B6E9-B83292AEBFAA}"/>
              </a:ext>
            </a:extLst>
          </p:cNvPr>
          <p:cNvSpPr txBox="1"/>
          <p:nvPr/>
        </p:nvSpPr>
        <p:spPr>
          <a:xfrm>
            <a:off x="2393352" y="2414530"/>
            <a:ext cx="80823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Integration</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3" name="テキスト ボックス 338">
            <a:extLst>
              <a:ext uri="{FF2B5EF4-FFF2-40B4-BE49-F238E27FC236}">
                <a16:creationId xmlns:a16="http://schemas.microsoft.com/office/drawing/2014/main" id="{741A41DE-38BA-4EEA-BE9D-2F0315DFB915}"/>
              </a:ext>
            </a:extLst>
          </p:cNvPr>
          <p:cNvSpPr txBox="1"/>
          <p:nvPr/>
        </p:nvSpPr>
        <p:spPr>
          <a:xfrm>
            <a:off x="4617971" y="2424483"/>
            <a:ext cx="36099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IoT</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4" name="テキスト ボックス 339">
            <a:extLst>
              <a:ext uri="{FF2B5EF4-FFF2-40B4-BE49-F238E27FC236}">
                <a16:creationId xmlns:a16="http://schemas.microsoft.com/office/drawing/2014/main" id="{45C77CF6-64F9-42D5-8AB8-A2C2642D613E}"/>
              </a:ext>
            </a:extLst>
          </p:cNvPr>
          <p:cNvSpPr txBox="1"/>
          <p:nvPr/>
        </p:nvSpPr>
        <p:spPr>
          <a:xfrm>
            <a:off x="8960422" y="2415330"/>
            <a:ext cx="93807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Data Services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65" name="正方形/長方形 343">
            <a:extLst>
              <a:ext uri="{FF2B5EF4-FFF2-40B4-BE49-F238E27FC236}">
                <a16:creationId xmlns:a16="http://schemas.microsoft.com/office/drawing/2014/main" id="{0F24D962-F4C2-476C-998C-2DC195160A50}"/>
              </a:ext>
            </a:extLst>
          </p:cNvPr>
          <p:cNvSpPr/>
          <p:nvPr/>
        </p:nvSpPr>
        <p:spPr>
          <a:xfrm>
            <a:off x="1928176" y="3120513"/>
            <a:ext cx="692818"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 Bus</a:t>
            </a:r>
          </a:p>
        </p:txBody>
      </p:sp>
      <p:sp>
        <p:nvSpPr>
          <p:cNvPr id="66" name="正方形/長方形 355">
            <a:extLst>
              <a:ext uri="{FF2B5EF4-FFF2-40B4-BE49-F238E27FC236}">
                <a16:creationId xmlns:a16="http://schemas.microsoft.com/office/drawing/2014/main" id="{05C72BE8-4F97-4D4C-A592-73072CAB7318}"/>
              </a:ext>
            </a:extLst>
          </p:cNvPr>
          <p:cNvSpPr/>
          <p:nvPr/>
        </p:nvSpPr>
        <p:spPr>
          <a:xfrm>
            <a:off x="3238845" y="3120513"/>
            <a:ext cx="652743"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Event Grid</a:t>
            </a:r>
          </a:p>
        </p:txBody>
      </p:sp>
      <p:pic>
        <p:nvPicPr>
          <p:cNvPr id="67" name="グラフィックス 356">
            <a:extLst>
              <a:ext uri="{FF2B5EF4-FFF2-40B4-BE49-F238E27FC236}">
                <a16:creationId xmlns:a16="http://schemas.microsoft.com/office/drawing/2014/main" id="{4C8579CF-2D4D-42C4-A7FB-07A6DDEDBBA5}"/>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889080" y="3117465"/>
            <a:ext cx="240000" cy="240000"/>
          </a:xfrm>
          <a:prstGeom prst="rect">
            <a:avLst/>
          </a:prstGeom>
        </p:spPr>
      </p:pic>
      <p:pic>
        <p:nvPicPr>
          <p:cNvPr id="68" name="グラフィックス 359">
            <a:extLst>
              <a:ext uri="{FF2B5EF4-FFF2-40B4-BE49-F238E27FC236}">
                <a16:creationId xmlns:a16="http://schemas.microsoft.com/office/drawing/2014/main" id="{F9E87EDA-5373-4104-B001-452BF09CC5D5}"/>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607661" y="3117465"/>
            <a:ext cx="240000" cy="240000"/>
          </a:xfrm>
          <a:prstGeom prst="rect">
            <a:avLst/>
          </a:prstGeom>
        </p:spPr>
      </p:pic>
      <p:sp>
        <p:nvSpPr>
          <p:cNvPr id="69" name="正方形/長方形 364">
            <a:extLst>
              <a:ext uri="{FF2B5EF4-FFF2-40B4-BE49-F238E27FC236}">
                <a16:creationId xmlns:a16="http://schemas.microsoft.com/office/drawing/2014/main" id="{4009B8EF-D252-413F-A36F-9165F6420FA3}"/>
              </a:ext>
            </a:extLst>
          </p:cNvPr>
          <p:cNvSpPr/>
          <p:nvPr/>
        </p:nvSpPr>
        <p:spPr>
          <a:xfrm>
            <a:off x="3238845" y="2776950"/>
            <a:ext cx="688009"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Logic Apps</a:t>
            </a:r>
          </a:p>
        </p:txBody>
      </p:sp>
      <p:pic>
        <p:nvPicPr>
          <p:cNvPr id="70" name="グラフィックス 369">
            <a:extLst>
              <a:ext uri="{FF2B5EF4-FFF2-40B4-BE49-F238E27FC236}">
                <a16:creationId xmlns:a16="http://schemas.microsoft.com/office/drawing/2014/main" id="{86389721-4664-4B75-B26C-7C77287FB6BB}"/>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889080" y="2773903"/>
            <a:ext cx="240000" cy="240000"/>
          </a:xfrm>
          <a:prstGeom prst="rect">
            <a:avLst/>
          </a:prstGeom>
        </p:spPr>
      </p:pic>
      <p:sp>
        <p:nvSpPr>
          <p:cNvPr id="71" name="正方形/長方形 373">
            <a:extLst>
              <a:ext uri="{FF2B5EF4-FFF2-40B4-BE49-F238E27FC236}">
                <a16:creationId xmlns:a16="http://schemas.microsoft.com/office/drawing/2014/main" id="{9E8023ED-15AE-482C-8280-6042E7F82E7E}"/>
              </a:ext>
            </a:extLst>
          </p:cNvPr>
          <p:cNvSpPr/>
          <p:nvPr/>
        </p:nvSpPr>
        <p:spPr>
          <a:xfrm>
            <a:off x="1928178" y="2721548"/>
            <a:ext cx="78739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API</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Management</a:t>
            </a:r>
          </a:p>
        </p:txBody>
      </p:sp>
      <p:pic>
        <p:nvPicPr>
          <p:cNvPr id="72" name="グラフィックス 375">
            <a:extLst>
              <a:ext uri="{FF2B5EF4-FFF2-40B4-BE49-F238E27FC236}">
                <a16:creationId xmlns:a16="http://schemas.microsoft.com/office/drawing/2014/main" id="{96E224FC-B759-46E4-A29C-681290209B32}"/>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609017" y="2773903"/>
            <a:ext cx="240000" cy="240000"/>
          </a:xfrm>
          <a:prstGeom prst="rect">
            <a:avLst/>
          </a:prstGeom>
        </p:spPr>
      </p:pic>
      <p:sp>
        <p:nvSpPr>
          <p:cNvPr id="73" name="正方形/長方形 9">
            <a:extLst>
              <a:ext uri="{FF2B5EF4-FFF2-40B4-BE49-F238E27FC236}">
                <a16:creationId xmlns:a16="http://schemas.microsoft.com/office/drawing/2014/main" id="{B34E0B82-D287-4B5E-B3D5-60F95F815914}"/>
              </a:ext>
            </a:extLst>
          </p:cNvPr>
          <p:cNvSpPr/>
          <p:nvPr/>
        </p:nvSpPr>
        <p:spPr>
          <a:xfrm>
            <a:off x="193475" y="1076860"/>
            <a:ext cx="1259959" cy="24468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1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rPr>
              <a:t>Management</a:t>
            </a:r>
            <a:endParaRPr kumimoji="0" lang="en-US" altLang="ja-JP" sz="12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74" name="正方形/長方形 10">
            <a:extLst>
              <a:ext uri="{FF2B5EF4-FFF2-40B4-BE49-F238E27FC236}">
                <a16:creationId xmlns:a16="http://schemas.microsoft.com/office/drawing/2014/main" id="{3DE0177A-A5A0-40DE-9718-874C0FB8AECB}"/>
              </a:ext>
            </a:extLst>
          </p:cNvPr>
          <p:cNvSpPr/>
          <p:nvPr/>
        </p:nvSpPr>
        <p:spPr>
          <a:xfrm>
            <a:off x="1527101" y="1076860"/>
            <a:ext cx="9135651" cy="28623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400" b="0" i="0" u="none" strike="noStrike" kern="0" cap="none" spc="0" normalizeH="0" baseline="0" noProof="0">
                <a:ln>
                  <a:noFill/>
                </a:ln>
                <a:solidFill>
                  <a:srgbClr val="002050"/>
                </a:solidFill>
                <a:effectLst/>
                <a:uLnTx/>
                <a:uFillTx/>
                <a:latin typeface="Segoe UI" panose="020B0502040204020203" pitchFamily="34" charset="0"/>
                <a:ea typeface="Yu Gothic UI" panose="020B0500000000000000" pitchFamily="50" charset="-128"/>
                <a:cs typeface="Segoe UI" panose="020B0502040204020203" pitchFamily="34" charset="0"/>
              </a:rPr>
              <a:t>Platform as a Services (PaaS)</a:t>
            </a:r>
          </a:p>
        </p:txBody>
      </p:sp>
      <p:sp>
        <p:nvSpPr>
          <p:cNvPr id="75" name="正方形/長方形 11">
            <a:extLst>
              <a:ext uri="{FF2B5EF4-FFF2-40B4-BE49-F238E27FC236}">
                <a16:creationId xmlns:a16="http://schemas.microsoft.com/office/drawing/2014/main" id="{06AD6B2E-ABB9-44EF-B3D6-2B4E42D52250}"/>
              </a:ext>
            </a:extLst>
          </p:cNvPr>
          <p:cNvSpPr/>
          <p:nvPr/>
        </p:nvSpPr>
        <p:spPr>
          <a:xfrm>
            <a:off x="10736421" y="1076860"/>
            <a:ext cx="1253475" cy="24468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1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rPr>
              <a:t>Security</a:t>
            </a:r>
          </a:p>
        </p:txBody>
      </p:sp>
      <p:sp>
        <p:nvSpPr>
          <p:cNvPr id="76" name="正方形/長方形 13">
            <a:extLst>
              <a:ext uri="{FF2B5EF4-FFF2-40B4-BE49-F238E27FC236}">
                <a16:creationId xmlns:a16="http://schemas.microsoft.com/office/drawing/2014/main" id="{B007BA91-F7A8-4608-98F5-0FE45E123856}"/>
              </a:ext>
            </a:extLst>
          </p:cNvPr>
          <p:cNvSpPr/>
          <p:nvPr/>
        </p:nvSpPr>
        <p:spPr>
          <a:xfrm>
            <a:off x="193460" y="4786525"/>
            <a:ext cx="11796437" cy="286232"/>
          </a:xfrm>
          <a:prstGeom prst="rect">
            <a:avLst/>
          </a:prstGeom>
        </p:spPr>
        <p:txBody>
          <a:bodyPr wrap="square">
            <a:sp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r>
              <a:rPr kumimoji="0" lang="en-US" altLang="ja-JP" sz="1400" b="0" i="0" u="none" strike="noStrike" kern="0" cap="none" spc="0" normalizeH="0" baseline="0" noProof="0">
                <a:ln>
                  <a:noFill/>
                </a:ln>
                <a:solidFill>
                  <a:srgbClr val="002060"/>
                </a:solidFill>
                <a:effectLst/>
                <a:uLnTx/>
                <a:uFillTx/>
                <a:latin typeface="Segoe UI" panose="020B0502040204020203" pitchFamily="34" charset="0"/>
                <a:ea typeface="Yu Gothic UI" panose="020B0500000000000000" pitchFamily="50" charset="-128"/>
                <a:cs typeface="Segoe UI" panose="020B0502040204020203" pitchFamily="34" charset="0"/>
              </a:rPr>
              <a:t>Infrastructure as a Services</a:t>
            </a:r>
            <a:r>
              <a:rPr kumimoji="0" lang="ja-JP" altLang="en-US" sz="1400" b="0" i="0" u="none" strike="noStrike" kern="0" cap="none" spc="0" normalizeH="0" baseline="0" noProof="0">
                <a:ln>
                  <a:noFill/>
                </a:ln>
                <a:solidFill>
                  <a:srgbClr val="002060"/>
                </a:solidFill>
                <a:effectLst/>
                <a:uLnTx/>
                <a:uFillTx/>
                <a:latin typeface="Segoe UI" panose="020B0502040204020203" pitchFamily="34" charset="0"/>
                <a:ea typeface="Yu Gothic UI" panose="020B0500000000000000" pitchFamily="50" charset="-128"/>
                <a:cs typeface="Segoe UI" panose="020B0502040204020203" pitchFamily="34" charset="0"/>
              </a:rPr>
              <a:t> </a:t>
            </a:r>
            <a:r>
              <a:rPr kumimoji="0" lang="en-US" altLang="ja-JP" sz="1400" b="0" i="0" u="none" strike="noStrike" kern="0" cap="none" spc="0" normalizeH="0" baseline="0" noProof="0">
                <a:ln>
                  <a:noFill/>
                </a:ln>
                <a:solidFill>
                  <a:srgbClr val="002060"/>
                </a:solidFill>
                <a:effectLst/>
                <a:uLnTx/>
                <a:uFillTx/>
                <a:latin typeface="Segoe UI" panose="020B0502040204020203" pitchFamily="34" charset="0"/>
                <a:ea typeface="Yu Gothic UI" panose="020B0500000000000000" pitchFamily="50" charset="-128"/>
                <a:cs typeface="Segoe UI" panose="020B0502040204020203" pitchFamily="34" charset="0"/>
              </a:rPr>
              <a:t>(IaaS)</a:t>
            </a:r>
          </a:p>
        </p:txBody>
      </p:sp>
      <p:sp>
        <p:nvSpPr>
          <p:cNvPr id="77" name="テキスト ボックス 377">
            <a:extLst>
              <a:ext uri="{FF2B5EF4-FFF2-40B4-BE49-F238E27FC236}">
                <a16:creationId xmlns:a16="http://schemas.microsoft.com/office/drawing/2014/main" id="{80861D03-A1C4-4D14-8249-37503C38D63B}"/>
              </a:ext>
            </a:extLst>
          </p:cNvPr>
          <p:cNvSpPr txBox="1"/>
          <p:nvPr/>
        </p:nvSpPr>
        <p:spPr>
          <a:xfrm>
            <a:off x="2722881" y="5258498"/>
            <a:ext cx="6052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Disk Storage</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78" name="テキスト ボックス 379">
            <a:extLst>
              <a:ext uri="{FF2B5EF4-FFF2-40B4-BE49-F238E27FC236}">
                <a16:creationId xmlns:a16="http://schemas.microsoft.com/office/drawing/2014/main" id="{8AD9C3C4-1AD8-46C3-83A6-81581061FB95}"/>
              </a:ext>
            </a:extLst>
          </p:cNvPr>
          <p:cNvSpPr txBox="1"/>
          <p:nvPr/>
        </p:nvSpPr>
        <p:spPr>
          <a:xfrm>
            <a:off x="3834993" y="5258498"/>
            <a:ext cx="6856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Managed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Disks</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79" name="グラフィックス 382">
            <a:extLst>
              <a:ext uri="{FF2B5EF4-FFF2-40B4-BE49-F238E27FC236}">
                <a16:creationId xmlns:a16="http://schemas.microsoft.com/office/drawing/2014/main" id="{D3291543-BB73-48FF-9CCD-6A35A495AB87}"/>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447947" y="5323160"/>
            <a:ext cx="240000" cy="240000"/>
          </a:xfrm>
          <a:prstGeom prst="rect">
            <a:avLst/>
          </a:prstGeom>
        </p:spPr>
      </p:pic>
      <p:pic>
        <p:nvPicPr>
          <p:cNvPr id="80" name="グラフィックス 389">
            <a:extLst>
              <a:ext uri="{FF2B5EF4-FFF2-40B4-BE49-F238E27FC236}">
                <a16:creationId xmlns:a16="http://schemas.microsoft.com/office/drawing/2014/main" id="{11318372-F386-4CC5-8CA3-0E1F2B76212B}"/>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495291" y="5337560"/>
            <a:ext cx="248076" cy="211200"/>
          </a:xfrm>
          <a:prstGeom prst="rect">
            <a:avLst/>
          </a:prstGeom>
        </p:spPr>
      </p:pic>
      <p:sp>
        <p:nvSpPr>
          <p:cNvPr id="81" name="正方形/長方形 14">
            <a:extLst>
              <a:ext uri="{FF2B5EF4-FFF2-40B4-BE49-F238E27FC236}">
                <a16:creationId xmlns:a16="http://schemas.microsoft.com/office/drawing/2014/main" id="{2E511A36-99D5-4614-8FE7-CD0F21D9533E}"/>
              </a:ext>
            </a:extLst>
          </p:cNvPr>
          <p:cNvSpPr/>
          <p:nvPr/>
        </p:nvSpPr>
        <p:spPr>
          <a:xfrm>
            <a:off x="584340" y="5215407"/>
            <a:ext cx="695331" cy="4247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 Scale Sets</a:t>
            </a:r>
          </a:p>
        </p:txBody>
      </p:sp>
      <p:sp>
        <p:nvSpPr>
          <p:cNvPr id="82" name="テキスト ボックス 410">
            <a:extLst>
              <a:ext uri="{FF2B5EF4-FFF2-40B4-BE49-F238E27FC236}">
                <a16:creationId xmlns:a16="http://schemas.microsoft.com/office/drawing/2014/main" id="{35471A81-7D48-4CC0-B904-6A3CD55D8F19}"/>
              </a:ext>
            </a:extLst>
          </p:cNvPr>
          <p:cNvSpPr txBox="1"/>
          <p:nvPr/>
        </p:nvSpPr>
        <p:spPr>
          <a:xfrm>
            <a:off x="7153035" y="5258497"/>
            <a:ext cx="5810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Express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Route</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83" name="テキスト ボックス 411">
            <a:extLst>
              <a:ext uri="{FF2B5EF4-FFF2-40B4-BE49-F238E27FC236}">
                <a16:creationId xmlns:a16="http://schemas.microsoft.com/office/drawing/2014/main" id="{A8466231-DC7A-4F44-9A7A-808DE1957597}"/>
              </a:ext>
            </a:extLst>
          </p:cNvPr>
          <p:cNvSpPr txBox="1"/>
          <p:nvPr/>
        </p:nvSpPr>
        <p:spPr>
          <a:xfrm>
            <a:off x="8078721" y="5258498"/>
            <a:ext cx="6441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Balancer</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84" name="テキスト ボックス 412">
            <a:extLst>
              <a:ext uri="{FF2B5EF4-FFF2-40B4-BE49-F238E27FC236}">
                <a16:creationId xmlns:a16="http://schemas.microsoft.com/office/drawing/2014/main" id="{537B9B7C-83AC-4ED8-9DA8-E2624BA5185E}"/>
              </a:ext>
            </a:extLst>
          </p:cNvPr>
          <p:cNvSpPr txBox="1"/>
          <p:nvPr/>
        </p:nvSpPr>
        <p:spPr>
          <a:xfrm>
            <a:off x="9152912" y="5258496"/>
            <a:ext cx="6971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Firewall</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85" name="グラフィックス 414">
            <a:extLst>
              <a:ext uri="{FF2B5EF4-FFF2-40B4-BE49-F238E27FC236}">
                <a16:creationId xmlns:a16="http://schemas.microsoft.com/office/drawing/2014/main" id="{72A09724-8D78-4573-8D95-0DF9113FD8B6}"/>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774392" y="5323160"/>
            <a:ext cx="240000" cy="240000"/>
          </a:xfrm>
          <a:prstGeom prst="rect">
            <a:avLst/>
          </a:prstGeom>
        </p:spPr>
      </p:pic>
      <p:pic>
        <p:nvPicPr>
          <p:cNvPr id="86" name="グラフィックス 415">
            <a:extLst>
              <a:ext uri="{FF2B5EF4-FFF2-40B4-BE49-F238E27FC236}">
                <a16:creationId xmlns:a16="http://schemas.microsoft.com/office/drawing/2014/main" id="{8A42E1B0-7895-45B8-9600-E654F5E92A7A}"/>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758833" y="5323160"/>
            <a:ext cx="240000" cy="240000"/>
          </a:xfrm>
          <a:prstGeom prst="rect">
            <a:avLst/>
          </a:prstGeom>
        </p:spPr>
      </p:pic>
      <p:pic>
        <p:nvPicPr>
          <p:cNvPr id="87" name="グラフィックス 416">
            <a:extLst>
              <a:ext uri="{FF2B5EF4-FFF2-40B4-BE49-F238E27FC236}">
                <a16:creationId xmlns:a16="http://schemas.microsoft.com/office/drawing/2014/main" id="{E699FD15-3A26-4FB4-B24E-AF58DE38B3A2}"/>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802307" y="5323160"/>
            <a:ext cx="240000" cy="240000"/>
          </a:xfrm>
          <a:prstGeom prst="rect">
            <a:avLst/>
          </a:prstGeom>
        </p:spPr>
      </p:pic>
      <p:pic>
        <p:nvPicPr>
          <p:cNvPr id="88" name="グラフィックス 417">
            <a:extLst>
              <a:ext uri="{FF2B5EF4-FFF2-40B4-BE49-F238E27FC236}">
                <a16:creationId xmlns:a16="http://schemas.microsoft.com/office/drawing/2014/main" id="{7B4ABF97-31C7-4D22-97A3-2F6461E66EB4}"/>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882348" y="5323160"/>
            <a:ext cx="240000" cy="240000"/>
          </a:xfrm>
          <a:prstGeom prst="rect">
            <a:avLst/>
          </a:prstGeom>
        </p:spPr>
      </p:pic>
      <p:pic>
        <p:nvPicPr>
          <p:cNvPr id="89" name="グラフィックス 419">
            <a:extLst>
              <a:ext uri="{FF2B5EF4-FFF2-40B4-BE49-F238E27FC236}">
                <a16:creationId xmlns:a16="http://schemas.microsoft.com/office/drawing/2014/main" id="{502A62B1-AFF1-47A7-A96D-E81E3E7AE033}"/>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912276" y="5323160"/>
            <a:ext cx="240000" cy="240000"/>
          </a:xfrm>
          <a:prstGeom prst="rect">
            <a:avLst/>
          </a:prstGeom>
        </p:spPr>
      </p:pic>
      <p:pic>
        <p:nvPicPr>
          <p:cNvPr id="90" name="グラフィックス 420">
            <a:extLst>
              <a:ext uri="{FF2B5EF4-FFF2-40B4-BE49-F238E27FC236}">
                <a16:creationId xmlns:a16="http://schemas.microsoft.com/office/drawing/2014/main" id="{800B897E-03FD-42F0-B711-4C3A8380A233}"/>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9803361" y="5323160"/>
            <a:ext cx="240000" cy="240000"/>
          </a:xfrm>
          <a:prstGeom prst="rect">
            <a:avLst/>
          </a:prstGeom>
        </p:spPr>
      </p:pic>
      <p:sp>
        <p:nvSpPr>
          <p:cNvPr id="91" name="テキスト ボックス 421">
            <a:extLst>
              <a:ext uri="{FF2B5EF4-FFF2-40B4-BE49-F238E27FC236}">
                <a16:creationId xmlns:a16="http://schemas.microsoft.com/office/drawing/2014/main" id="{CEB7AFD3-5733-4933-9A49-DF5139F9FE52}"/>
              </a:ext>
            </a:extLst>
          </p:cNvPr>
          <p:cNvSpPr txBox="1"/>
          <p:nvPr/>
        </p:nvSpPr>
        <p:spPr>
          <a:xfrm>
            <a:off x="10115797" y="5258496"/>
            <a:ext cx="6441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WAN</a:t>
            </a:r>
          </a:p>
        </p:txBody>
      </p:sp>
      <p:pic>
        <p:nvPicPr>
          <p:cNvPr id="92" name="グラフィックス 422">
            <a:extLst>
              <a:ext uri="{FF2B5EF4-FFF2-40B4-BE49-F238E27FC236}">
                <a16:creationId xmlns:a16="http://schemas.microsoft.com/office/drawing/2014/main" id="{FF72A489-6C09-4822-AB29-6F7015A718E1}"/>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872104" y="5323160"/>
            <a:ext cx="240000" cy="240000"/>
          </a:xfrm>
          <a:prstGeom prst="rect">
            <a:avLst/>
          </a:prstGeom>
        </p:spPr>
      </p:pic>
      <p:sp>
        <p:nvSpPr>
          <p:cNvPr id="93" name="正方形/長方形 423">
            <a:extLst>
              <a:ext uri="{FF2B5EF4-FFF2-40B4-BE49-F238E27FC236}">
                <a16:creationId xmlns:a16="http://schemas.microsoft.com/office/drawing/2014/main" id="{6B59C821-D515-428D-91D2-E7290F79455A}"/>
              </a:ext>
            </a:extLst>
          </p:cNvPr>
          <p:cNvSpPr/>
          <p:nvPr/>
        </p:nvSpPr>
        <p:spPr>
          <a:xfrm>
            <a:off x="11149761" y="5270805"/>
            <a:ext cx="779087"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Network</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Watcher</a:t>
            </a:r>
          </a:p>
        </p:txBody>
      </p:sp>
      <p:sp>
        <p:nvSpPr>
          <p:cNvPr id="94" name="テキスト ボックス 424">
            <a:extLst>
              <a:ext uri="{FF2B5EF4-FFF2-40B4-BE49-F238E27FC236}">
                <a16:creationId xmlns:a16="http://schemas.microsoft.com/office/drawing/2014/main" id="{33F2316F-F9B4-4FD8-B5F1-B2CD06D0453B}"/>
              </a:ext>
            </a:extLst>
          </p:cNvPr>
          <p:cNvSpPr txBox="1"/>
          <p:nvPr/>
        </p:nvSpPr>
        <p:spPr>
          <a:xfrm>
            <a:off x="5053149" y="5258498"/>
            <a:ext cx="6856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Virtual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Network</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95" name="テキスト ボックス 425">
            <a:extLst>
              <a:ext uri="{FF2B5EF4-FFF2-40B4-BE49-F238E27FC236}">
                <a16:creationId xmlns:a16="http://schemas.microsoft.com/office/drawing/2014/main" id="{201EA2DA-3CEF-4219-B698-F0A6B154B1A6}"/>
              </a:ext>
            </a:extLst>
          </p:cNvPr>
          <p:cNvSpPr txBox="1"/>
          <p:nvPr/>
        </p:nvSpPr>
        <p:spPr>
          <a:xfrm>
            <a:off x="6103093" y="5258498"/>
            <a:ext cx="6856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VPN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Gateway</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96" name="正方形/長方形 426">
            <a:extLst>
              <a:ext uri="{FF2B5EF4-FFF2-40B4-BE49-F238E27FC236}">
                <a16:creationId xmlns:a16="http://schemas.microsoft.com/office/drawing/2014/main" id="{4D1864B2-0578-4C70-A02A-46D2C18314EE}"/>
              </a:ext>
            </a:extLst>
          </p:cNvPr>
          <p:cNvSpPr/>
          <p:nvPr/>
        </p:nvSpPr>
        <p:spPr>
          <a:xfrm>
            <a:off x="1928178" y="3800089"/>
            <a:ext cx="85953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Media Services</a:t>
            </a:r>
          </a:p>
        </p:txBody>
      </p:sp>
      <p:sp>
        <p:nvSpPr>
          <p:cNvPr id="97" name="正方形/長方形 427">
            <a:extLst>
              <a:ext uri="{FF2B5EF4-FFF2-40B4-BE49-F238E27FC236}">
                <a16:creationId xmlns:a16="http://schemas.microsoft.com/office/drawing/2014/main" id="{F2B3B61E-F736-4B38-A298-E7EA0DDDD3D6}"/>
              </a:ext>
            </a:extLst>
          </p:cNvPr>
          <p:cNvSpPr/>
          <p:nvPr/>
        </p:nvSpPr>
        <p:spPr>
          <a:xfrm>
            <a:off x="3238845" y="4098287"/>
            <a:ext cx="814647" cy="277127"/>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Content</a:t>
            </a:r>
            <a:r>
              <a:rPr kumimoji="0" lang="ja-JP" altLang="en-US"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 </a:t>
            </a: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Delivery</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Network</a:t>
            </a:r>
          </a:p>
        </p:txBody>
      </p:sp>
      <p:pic>
        <p:nvPicPr>
          <p:cNvPr id="98" name="グラフィックス 428">
            <a:extLst>
              <a:ext uri="{FF2B5EF4-FFF2-40B4-BE49-F238E27FC236}">
                <a16:creationId xmlns:a16="http://schemas.microsoft.com/office/drawing/2014/main" id="{DAADA84C-0B26-4EF3-8335-D56E2B27607E}"/>
              </a:ext>
            </a:extLst>
          </p:cNvPr>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2881795" y="4132173"/>
            <a:ext cx="240000" cy="240000"/>
          </a:xfrm>
          <a:prstGeom prst="rect">
            <a:avLst/>
          </a:prstGeom>
        </p:spPr>
      </p:pic>
      <p:pic>
        <p:nvPicPr>
          <p:cNvPr id="99" name="グラフィックス 429">
            <a:extLst>
              <a:ext uri="{FF2B5EF4-FFF2-40B4-BE49-F238E27FC236}">
                <a16:creationId xmlns:a16="http://schemas.microsoft.com/office/drawing/2014/main" id="{8687486C-BB86-4E51-94CC-637F93D4BFE5}"/>
              </a:ext>
            </a:extLst>
          </p:cNvPr>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593904" y="3797041"/>
            <a:ext cx="240000" cy="240000"/>
          </a:xfrm>
          <a:prstGeom prst="rect">
            <a:avLst/>
          </a:prstGeom>
        </p:spPr>
      </p:pic>
      <p:sp>
        <p:nvSpPr>
          <p:cNvPr id="100" name="テキスト ボックス 430">
            <a:extLst>
              <a:ext uri="{FF2B5EF4-FFF2-40B4-BE49-F238E27FC236}">
                <a16:creationId xmlns:a16="http://schemas.microsoft.com/office/drawing/2014/main" id="{E517E711-7A7E-40E4-B4A0-350D85BA58D2}"/>
              </a:ext>
            </a:extLst>
          </p:cNvPr>
          <p:cNvSpPr txBox="1"/>
          <p:nvPr/>
        </p:nvSpPr>
        <p:spPr>
          <a:xfrm>
            <a:off x="2370110" y="3470384"/>
            <a:ext cx="85472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Media/CDN</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101" name="正方形/長方形 454">
            <a:extLst>
              <a:ext uri="{FF2B5EF4-FFF2-40B4-BE49-F238E27FC236}">
                <a16:creationId xmlns:a16="http://schemas.microsoft.com/office/drawing/2014/main" id="{710E9DCD-F5B0-4AD3-A1A6-5FF5FA6673AB}"/>
              </a:ext>
            </a:extLst>
          </p:cNvPr>
          <p:cNvSpPr/>
          <p:nvPr/>
        </p:nvSpPr>
        <p:spPr>
          <a:xfrm>
            <a:off x="5869959" y="2721548"/>
            <a:ext cx="617477"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Cognitive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p>
        </p:txBody>
      </p:sp>
      <p:sp>
        <p:nvSpPr>
          <p:cNvPr id="102" name="正方形/長方形 455">
            <a:extLst>
              <a:ext uri="{FF2B5EF4-FFF2-40B4-BE49-F238E27FC236}">
                <a16:creationId xmlns:a16="http://schemas.microsoft.com/office/drawing/2014/main" id="{5BD31A29-69CB-4618-A4AC-19E2DE5C3A85}"/>
              </a:ext>
            </a:extLst>
          </p:cNvPr>
          <p:cNvSpPr/>
          <p:nvPr/>
        </p:nvSpPr>
        <p:spPr>
          <a:xfrm>
            <a:off x="4557675" y="2776950"/>
            <a:ext cx="546945"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Hub</a:t>
            </a:r>
          </a:p>
        </p:txBody>
      </p:sp>
      <p:sp>
        <p:nvSpPr>
          <p:cNvPr id="103" name="正方形/長方形 456">
            <a:extLst>
              <a:ext uri="{FF2B5EF4-FFF2-40B4-BE49-F238E27FC236}">
                <a16:creationId xmlns:a16="http://schemas.microsoft.com/office/drawing/2014/main" id="{52E43065-7E7C-482C-B496-12001B17EC84}"/>
              </a:ext>
            </a:extLst>
          </p:cNvPr>
          <p:cNvSpPr/>
          <p:nvPr/>
        </p:nvSpPr>
        <p:spPr>
          <a:xfrm>
            <a:off x="7183923" y="3744687"/>
            <a:ext cx="58862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Stream</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Analytics</a:t>
            </a:r>
          </a:p>
        </p:txBody>
      </p:sp>
      <p:sp>
        <p:nvSpPr>
          <p:cNvPr id="104" name="正方形/長方形 457">
            <a:extLst>
              <a:ext uri="{FF2B5EF4-FFF2-40B4-BE49-F238E27FC236}">
                <a16:creationId xmlns:a16="http://schemas.microsoft.com/office/drawing/2014/main" id="{95C3E5C0-1D9D-4ED9-A426-3F6A99B62E7E}"/>
              </a:ext>
            </a:extLst>
          </p:cNvPr>
          <p:cNvSpPr/>
          <p:nvPr/>
        </p:nvSpPr>
        <p:spPr>
          <a:xfrm>
            <a:off x="11123847" y="4079821"/>
            <a:ext cx="877888"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Role- based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access control</a:t>
            </a:r>
          </a:p>
        </p:txBody>
      </p:sp>
      <p:sp>
        <p:nvSpPr>
          <p:cNvPr id="105" name="正方形/長方形 458">
            <a:extLst>
              <a:ext uri="{FF2B5EF4-FFF2-40B4-BE49-F238E27FC236}">
                <a16:creationId xmlns:a16="http://schemas.microsoft.com/office/drawing/2014/main" id="{0E0BBCB5-A767-4084-8C6D-595FE2BE0593}"/>
              </a:ext>
            </a:extLst>
          </p:cNvPr>
          <p:cNvSpPr/>
          <p:nvPr/>
        </p:nvSpPr>
        <p:spPr>
          <a:xfrm>
            <a:off x="4567598" y="3744687"/>
            <a:ext cx="766557"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Digital Twins</a:t>
            </a:r>
          </a:p>
        </p:txBody>
      </p:sp>
      <p:sp>
        <p:nvSpPr>
          <p:cNvPr id="106" name="正方形/長方形 459">
            <a:extLst>
              <a:ext uri="{FF2B5EF4-FFF2-40B4-BE49-F238E27FC236}">
                <a16:creationId xmlns:a16="http://schemas.microsoft.com/office/drawing/2014/main" id="{C3E2BCE6-5A0D-47F2-BA44-2E549CEA2521}"/>
              </a:ext>
            </a:extLst>
          </p:cNvPr>
          <p:cNvSpPr/>
          <p:nvPr/>
        </p:nvSpPr>
        <p:spPr>
          <a:xfrm>
            <a:off x="4562111" y="3396429"/>
            <a:ext cx="69923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Time Series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Insights</a:t>
            </a:r>
          </a:p>
        </p:txBody>
      </p:sp>
      <p:pic>
        <p:nvPicPr>
          <p:cNvPr id="107" name="グラフィックス 460">
            <a:extLst>
              <a:ext uri="{FF2B5EF4-FFF2-40B4-BE49-F238E27FC236}">
                <a16:creationId xmlns:a16="http://schemas.microsoft.com/office/drawing/2014/main" id="{EC32E11E-DF1A-499B-A558-6735577E501B}"/>
              </a:ext>
            </a:extLst>
          </p:cNvPr>
          <p:cNvPicPr>
            <a:picLocks noChangeAspect="1"/>
          </p:cNvPicPr>
          <p:nvPr/>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214873" y="4132173"/>
            <a:ext cx="240000" cy="240000"/>
          </a:xfrm>
          <a:prstGeom prst="rect">
            <a:avLst/>
          </a:prstGeom>
        </p:spPr>
      </p:pic>
      <p:pic>
        <p:nvPicPr>
          <p:cNvPr id="108" name="グラフィックス 461">
            <a:extLst>
              <a:ext uri="{FF2B5EF4-FFF2-40B4-BE49-F238E27FC236}">
                <a16:creationId xmlns:a16="http://schemas.microsoft.com/office/drawing/2014/main" id="{69F3EFED-9299-4021-8460-2EC9382C418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204952" y="2773903"/>
            <a:ext cx="240000" cy="240000"/>
          </a:xfrm>
          <a:prstGeom prst="rect">
            <a:avLst/>
          </a:prstGeom>
        </p:spPr>
      </p:pic>
      <p:pic>
        <p:nvPicPr>
          <p:cNvPr id="109" name="グラフィックス 462">
            <a:extLst>
              <a:ext uri="{FF2B5EF4-FFF2-40B4-BE49-F238E27FC236}">
                <a16:creationId xmlns:a16="http://schemas.microsoft.com/office/drawing/2014/main" id="{D42C1422-4C9E-41AE-93FE-CA5FBC3C5A16}"/>
              </a:ext>
            </a:extLst>
          </p:cNvPr>
          <p:cNvPicPr>
            <a:picLocks noChangeAspect="1"/>
          </p:cNvPicPr>
          <p:nvPr/>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6854021" y="3797041"/>
            <a:ext cx="240000" cy="240000"/>
          </a:xfrm>
          <a:prstGeom prst="rect">
            <a:avLst/>
          </a:prstGeom>
        </p:spPr>
      </p:pic>
      <p:pic>
        <p:nvPicPr>
          <p:cNvPr id="110" name="グラフィックス 463">
            <a:extLst>
              <a:ext uri="{FF2B5EF4-FFF2-40B4-BE49-F238E27FC236}">
                <a16:creationId xmlns:a16="http://schemas.microsoft.com/office/drawing/2014/main" id="{CC61B8CC-EA53-4A1A-841A-3B5DF448E12C}"/>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5514583" y="3117465"/>
            <a:ext cx="240000" cy="240000"/>
          </a:xfrm>
          <a:prstGeom prst="rect">
            <a:avLst/>
          </a:prstGeom>
        </p:spPr>
      </p:pic>
      <p:sp>
        <p:nvSpPr>
          <p:cNvPr id="111" name="正方形/長方形 464">
            <a:extLst>
              <a:ext uri="{FF2B5EF4-FFF2-40B4-BE49-F238E27FC236}">
                <a16:creationId xmlns:a16="http://schemas.microsoft.com/office/drawing/2014/main" id="{C985B99A-2EB3-4344-B2C2-DDECBD845D6E}"/>
              </a:ext>
            </a:extLst>
          </p:cNvPr>
          <p:cNvSpPr/>
          <p:nvPr/>
        </p:nvSpPr>
        <p:spPr>
          <a:xfrm>
            <a:off x="4567596" y="3120513"/>
            <a:ext cx="679994"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Central</a:t>
            </a:r>
          </a:p>
        </p:txBody>
      </p:sp>
      <p:pic>
        <p:nvPicPr>
          <p:cNvPr id="112" name="グラフィックス 465">
            <a:extLst>
              <a:ext uri="{FF2B5EF4-FFF2-40B4-BE49-F238E27FC236}">
                <a16:creationId xmlns:a16="http://schemas.microsoft.com/office/drawing/2014/main" id="{BA9F6C77-50FA-49E5-8DD0-1AAC9116ACBA}"/>
              </a:ext>
            </a:extLst>
          </p:cNvPr>
          <p:cNvPicPr>
            <a:picLocks noChangeAspect="1"/>
          </p:cNvPicPr>
          <p:nvPr/>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4214873" y="3117465"/>
            <a:ext cx="240000" cy="240000"/>
          </a:xfrm>
          <a:prstGeom prst="rect">
            <a:avLst/>
          </a:prstGeom>
        </p:spPr>
      </p:pic>
      <p:pic>
        <p:nvPicPr>
          <p:cNvPr id="113" name="グラフィックス 466">
            <a:extLst>
              <a:ext uri="{FF2B5EF4-FFF2-40B4-BE49-F238E27FC236}">
                <a16:creationId xmlns:a16="http://schemas.microsoft.com/office/drawing/2014/main" id="{65FBB83F-06C0-45D1-88B1-1600D5B43B90}"/>
              </a:ext>
            </a:extLst>
          </p:cNvPr>
          <p:cNvPicPr>
            <a:picLocks noChangeAspect="1"/>
          </p:cNvPicPr>
          <p:nvPr/>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4214873" y="3448784"/>
            <a:ext cx="240000" cy="240000"/>
          </a:xfrm>
          <a:prstGeom prst="rect">
            <a:avLst/>
          </a:prstGeom>
        </p:spPr>
      </p:pic>
      <p:pic>
        <p:nvPicPr>
          <p:cNvPr id="114" name="グラフィックス 467">
            <a:extLst>
              <a:ext uri="{FF2B5EF4-FFF2-40B4-BE49-F238E27FC236}">
                <a16:creationId xmlns:a16="http://schemas.microsoft.com/office/drawing/2014/main" id="{C129AF73-734E-4885-9B61-5BA887D9EDAC}"/>
              </a:ext>
            </a:extLst>
          </p:cNvPr>
          <p:cNvPicPr>
            <a:picLocks noChangeAspect="1"/>
          </p:cNvPicPr>
          <p:nvPr/>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214873" y="3797041"/>
            <a:ext cx="240000" cy="240000"/>
          </a:xfrm>
          <a:prstGeom prst="rect">
            <a:avLst/>
          </a:prstGeom>
        </p:spPr>
      </p:pic>
      <p:sp>
        <p:nvSpPr>
          <p:cNvPr id="115" name="テキスト ボックス 468">
            <a:extLst>
              <a:ext uri="{FF2B5EF4-FFF2-40B4-BE49-F238E27FC236}">
                <a16:creationId xmlns:a16="http://schemas.microsoft.com/office/drawing/2014/main" id="{C188AF5B-093C-43C4-83CB-F0EC5C21B868}"/>
              </a:ext>
            </a:extLst>
          </p:cNvPr>
          <p:cNvSpPr txBox="1"/>
          <p:nvPr/>
        </p:nvSpPr>
        <p:spPr>
          <a:xfrm>
            <a:off x="4567598" y="4129063"/>
            <a:ext cx="8495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IoT Edge</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16" name="グラフィックス 469">
            <a:extLst>
              <a:ext uri="{FF2B5EF4-FFF2-40B4-BE49-F238E27FC236}">
                <a16:creationId xmlns:a16="http://schemas.microsoft.com/office/drawing/2014/main" id="{BA60836C-7828-4A89-85C3-99F3FAE359C6}"/>
              </a:ext>
            </a:extLst>
          </p:cNvPr>
          <p:cNvPicPr>
            <a:picLocks noChangeAspect="1"/>
          </p:cNvPicPr>
          <p:nvPr/>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514583" y="2773903"/>
            <a:ext cx="240000" cy="240000"/>
          </a:xfrm>
          <a:prstGeom prst="rect">
            <a:avLst/>
          </a:prstGeom>
        </p:spPr>
      </p:pic>
      <p:pic>
        <p:nvPicPr>
          <p:cNvPr id="117" name="グラフィックス 470">
            <a:extLst>
              <a:ext uri="{FF2B5EF4-FFF2-40B4-BE49-F238E27FC236}">
                <a16:creationId xmlns:a16="http://schemas.microsoft.com/office/drawing/2014/main" id="{58F3860B-6AFA-4D61-93AB-5E2014E8B0DF}"/>
              </a:ext>
            </a:extLst>
          </p:cNvPr>
          <p:cNvPicPr>
            <a:picLocks noChangeAspect="1"/>
          </p:cNvPicPr>
          <p:nvPr/>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514583" y="3797041"/>
            <a:ext cx="240000" cy="240000"/>
          </a:xfrm>
          <a:prstGeom prst="rect">
            <a:avLst/>
          </a:prstGeom>
        </p:spPr>
      </p:pic>
      <p:sp>
        <p:nvSpPr>
          <p:cNvPr id="118" name="テキスト ボックス 471">
            <a:extLst>
              <a:ext uri="{FF2B5EF4-FFF2-40B4-BE49-F238E27FC236}">
                <a16:creationId xmlns:a16="http://schemas.microsoft.com/office/drawing/2014/main" id="{547FCCE0-7A86-44E1-AF90-BB48A11F5D59}"/>
              </a:ext>
            </a:extLst>
          </p:cNvPr>
          <p:cNvSpPr txBox="1"/>
          <p:nvPr/>
        </p:nvSpPr>
        <p:spPr>
          <a:xfrm>
            <a:off x="5869959" y="3732378"/>
            <a:ext cx="6095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19" name="グラフィックス 472">
            <a:extLst>
              <a:ext uri="{FF2B5EF4-FFF2-40B4-BE49-F238E27FC236}">
                <a16:creationId xmlns:a16="http://schemas.microsoft.com/office/drawing/2014/main" id="{45BA40CE-B98D-4810-A816-C711CFCA1503}"/>
              </a:ext>
            </a:extLst>
          </p:cNvPr>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830192" y="2773903"/>
            <a:ext cx="240000" cy="240000"/>
          </a:xfrm>
          <a:prstGeom prst="rect">
            <a:avLst/>
          </a:prstGeom>
        </p:spPr>
      </p:pic>
      <p:sp>
        <p:nvSpPr>
          <p:cNvPr id="120" name="正方形/長方形 473">
            <a:extLst>
              <a:ext uri="{FF2B5EF4-FFF2-40B4-BE49-F238E27FC236}">
                <a16:creationId xmlns:a16="http://schemas.microsoft.com/office/drawing/2014/main" id="{B9ACAAB9-7B92-424C-87DD-34C54E0B7D50}"/>
              </a:ext>
            </a:extLst>
          </p:cNvPr>
          <p:cNvSpPr/>
          <p:nvPr/>
        </p:nvSpPr>
        <p:spPr>
          <a:xfrm>
            <a:off x="7183923" y="2721548"/>
            <a:ext cx="694421"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 Data</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Warehouse</a:t>
            </a:r>
          </a:p>
        </p:txBody>
      </p:sp>
      <p:pic>
        <p:nvPicPr>
          <p:cNvPr id="121" name="グラフィックス 474">
            <a:extLst>
              <a:ext uri="{FF2B5EF4-FFF2-40B4-BE49-F238E27FC236}">
                <a16:creationId xmlns:a16="http://schemas.microsoft.com/office/drawing/2014/main" id="{06169A78-B336-4965-8D97-4B5EBBC4CA1B}"/>
              </a:ext>
            </a:extLst>
          </p:cNvPr>
          <p:cNvPicPr>
            <a:picLocks noChangeAspect="1"/>
          </p:cNvPicPr>
          <p:nvPr/>
        </p:nvPicPr>
        <p:blipFill>
          <a:blip r:embed="rId80" cstate="print">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6855463" y="3117465"/>
            <a:ext cx="240000" cy="240000"/>
          </a:xfrm>
          <a:prstGeom prst="rect">
            <a:avLst/>
          </a:prstGeom>
        </p:spPr>
      </p:pic>
      <p:sp>
        <p:nvSpPr>
          <p:cNvPr id="122" name="正方形/長方形 475">
            <a:extLst>
              <a:ext uri="{FF2B5EF4-FFF2-40B4-BE49-F238E27FC236}">
                <a16:creationId xmlns:a16="http://schemas.microsoft.com/office/drawing/2014/main" id="{BE0A6521-26D0-4732-8954-D4C17FADEB41}"/>
              </a:ext>
            </a:extLst>
          </p:cNvPr>
          <p:cNvSpPr/>
          <p:nvPr/>
        </p:nvSpPr>
        <p:spPr>
          <a:xfrm>
            <a:off x="7183921" y="3065111"/>
            <a:ext cx="738923"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Databricks</a:t>
            </a:r>
          </a:p>
        </p:txBody>
      </p:sp>
      <p:pic>
        <p:nvPicPr>
          <p:cNvPr id="123" name="グラフィックス 476">
            <a:extLst>
              <a:ext uri="{FF2B5EF4-FFF2-40B4-BE49-F238E27FC236}">
                <a16:creationId xmlns:a16="http://schemas.microsoft.com/office/drawing/2014/main" id="{99ED2B5B-0390-4950-B74F-AC1903E24E51}"/>
              </a:ext>
            </a:extLst>
          </p:cNvPr>
          <p:cNvPicPr>
            <a:picLocks noChangeAspect="1"/>
          </p:cNvPicPr>
          <p:nvPr/>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835327" y="3448784"/>
            <a:ext cx="240000" cy="240000"/>
          </a:xfrm>
          <a:prstGeom prst="rect">
            <a:avLst/>
          </a:prstGeom>
        </p:spPr>
      </p:pic>
      <p:sp>
        <p:nvSpPr>
          <p:cNvPr id="124" name="テキスト ボックス 477">
            <a:extLst>
              <a:ext uri="{FF2B5EF4-FFF2-40B4-BE49-F238E27FC236}">
                <a16:creationId xmlns:a16="http://schemas.microsoft.com/office/drawing/2014/main" id="{954C3D69-44B0-4A13-879B-7FF7479D5FF2}"/>
              </a:ext>
            </a:extLst>
          </p:cNvPr>
          <p:cNvSpPr txBox="1"/>
          <p:nvPr/>
        </p:nvSpPr>
        <p:spPr>
          <a:xfrm>
            <a:off x="7183921" y="3384119"/>
            <a:ext cx="7516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Apache Spark</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25" name="テキスト ボックス 478">
            <a:extLst>
              <a:ext uri="{FF2B5EF4-FFF2-40B4-BE49-F238E27FC236}">
                <a16:creationId xmlns:a16="http://schemas.microsoft.com/office/drawing/2014/main" id="{D6C7A9C4-C921-4F70-B506-A83435044FEB}"/>
              </a:ext>
            </a:extLst>
          </p:cNvPr>
          <p:cNvSpPr txBox="1"/>
          <p:nvPr/>
        </p:nvSpPr>
        <p:spPr>
          <a:xfrm>
            <a:off x="5952251" y="2415914"/>
            <a:ext cx="30168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AI</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pic>
        <p:nvPicPr>
          <p:cNvPr id="126" name="グラフィックス 479">
            <a:extLst>
              <a:ext uri="{FF2B5EF4-FFF2-40B4-BE49-F238E27FC236}">
                <a16:creationId xmlns:a16="http://schemas.microsoft.com/office/drawing/2014/main" id="{C0D03E60-4941-410B-92A2-C0381BD014E4}"/>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5514583" y="3448784"/>
            <a:ext cx="240000" cy="240000"/>
          </a:xfrm>
          <a:prstGeom prst="rect">
            <a:avLst/>
          </a:prstGeom>
        </p:spPr>
      </p:pic>
      <p:pic>
        <p:nvPicPr>
          <p:cNvPr id="127" name="グラフィックス 19">
            <a:extLst>
              <a:ext uri="{FF2B5EF4-FFF2-40B4-BE49-F238E27FC236}">
                <a16:creationId xmlns:a16="http://schemas.microsoft.com/office/drawing/2014/main" id="{954E0F5F-9B54-4553-A862-7FD9D29F0B0A}"/>
              </a:ext>
            </a:extLst>
          </p:cNvPr>
          <p:cNvPicPr>
            <a:picLocks noChangeAspect="1"/>
          </p:cNvPicPr>
          <p:nvPr/>
        </p:nvPicPr>
        <p:blipFill>
          <a:blip r:embed="rId84" cstate="print">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5514583" y="4132173"/>
            <a:ext cx="240000" cy="240000"/>
          </a:xfrm>
          <a:prstGeom prst="rect">
            <a:avLst/>
          </a:prstGeom>
        </p:spPr>
      </p:pic>
      <p:sp>
        <p:nvSpPr>
          <p:cNvPr id="128" name="正方形/長方形 480">
            <a:extLst>
              <a:ext uri="{FF2B5EF4-FFF2-40B4-BE49-F238E27FC236}">
                <a16:creationId xmlns:a16="http://schemas.microsoft.com/office/drawing/2014/main" id="{BA0A5FAB-5295-4EE7-8D3B-024DBFF6823C}"/>
              </a:ext>
            </a:extLst>
          </p:cNvPr>
          <p:cNvSpPr/>
          <p:nvPr/>
        </p:nvSpPr>
        <p:spPr>
          <a:xfrm>
            <a:off x="5869959" y="3065111"/>
            <a:ext cx="95171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Learning Studio</a:t>
            </a:r>
          </a:p>
        </p:txBody>
      </p:sp>
      <p:sp>
        <p:nvSpPr>
          <p:cNvPr id="129" name="正方形/長方形 481">
            <a:extLst>
              <a:ext uri="{FF2B5EF4-FFF2-40B4-BE49-F238E27FC236}">
                <a16:creationId xmlns:a16="http://schemas.microsoft.com/office/drawing/2014/main" id="{2E176985-AD56-45B6-9ABD-737C56C27F4E}"/>
              </a:ext>
            </a:extLst>
          </p:cNvPr>
          <p:cNvSpPr/>
          <p:nvPr/>
        </p:nvSpPr>
        <p:spPr>
          <a:xfrm>
            <a:off x="5869959" y="3396431"/>
            <a:ext cx="1019540"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Machine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Learning Service</a:t>
            </a:r>
          </a:p>
        </p:txBody>
      </p:sp>
      <p:sp>
        <p:nvSpPr>
          <p:cNvPr id="130" name="テキスト ボックス 482">
            <a:extLst>
              <a:ext uri="{FF2B5EF4-FFF2-40B4-BE49-F238E27FC236}">
                <a16:creationId xmlns:a16="http://schemas.microsoft.com/office/drawing/2014/main" id="{7D74894B-960E-4834-B6CD-6CAA67EAE9CB}"/>
              </a:ext>
            </a:extLst>
          </p:cNvPr>
          <p:cNvSpPr txBox="1"/>
          <p:nvPr/>
        </p:nvSpPr>
        <p:spPr>
          <a:xfrm>
            <a:off x="5869960" y="4067510"/>
            <a:ext cx="7516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Search</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31" name="グラフィックス 24">
            <a:extLst>
              <a:ext uri="{FF2B5EF4-FFF2-40B4-BE49-F238E27FC236}">
                <a16:creationId xmlns:a16="http://schemas.microsoft.com/office/drawing/2014/main" id="{69B9C1AE-DE77-4A4E-9CD5-A75AA698C6DD}"/>
              </a:ext>
            </a:extLst>
          </p:cNvPr>
          <p:cNvPicPr>
            <a:picLocks noChangeAspect="1"/>
          </p:cNvPicPr>
          <p:nvPr/>
        </p:nvPicPr>
        <p:blipFill>
          <a:blip r:embed="rId86" cstate="print">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6855876" y="4132173"/>
            <a:ext cx="240000" cy="240000"/>
          </a:xfrm>
          <a:prstGeom prst="rect">
            <a:avLst/>
          </a:prstGeom>
        </p:spPr>
      </p:pic>
      <p:sp>
        <p:nvSpPr>
          <p:cNvPr id="132" name="テキスト ボックス 483">
            <a:extLst>
              <a:ext uri="{FF2B5EF4-FFF2-40B4-BE49-F238E27FC236}">
                <a16:creationId xmlns:a16="http://schemas.microsoft.com/office/drawing/2014/main" id="{4EBFF35B-43C0-4004-A362-6C37FFE1396C}"/>
              </a:ext>
            </a:extLst>
          </p:cNvPr>
          <p:cNvSpPr txBox="1"/>
          <p:nvPr/>
        </p:nvSpPr>
        <p:spPr>
          <a:xfrm>
            <a:off x="7045255" y="2418343"/>
            <a:ext cx="68640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rPr>
              <a:t>Analytics</a:t>
            </a:r>
            <a:endParaRPr kumimoji="1" lang="ja-JP" altLang="en-US" sz="1000" b="0" i="0" u="none" strike="noStrike" kern="1200" cap="none" spc="0" normalizeH="0" baseline="0" noProof="0">
              <a:ln>
                <a:noFill/>
              </a:ln>
              <a:solidFill>
                <a:srgbClr val="002050">
                  <a:lumMod val="75000"/>
                </a:srgbClr>
              </a:solidFill>
              <a:effectLst/>
              <a:uLnTx/>
              <a:uFillTx/>
              <a:latin typeface="Segoe UI" panose="020B0502040204020203" pitchFamily="34" charset="0"/>
              <a:ea typeface="+mn-ea"/>
              <a:cs typeface="Segoe UI" panose="020B0502040204020203" pitchFamily="34" charset="0"/>
            </a:endParaRPr>
          </a:p>
        </p:txBody>
      </p:sp>
      <p:sp>
        <p:nvSpPr>
          <p:cNvPr id="133" name="テキスト ボックス 484">
            <a:extLst>
              <a:ext uri="{FF2B5EF4-FFF2-40B4-BE49-F238E27FC236}">
                <a16:creationId xmlns:a16="http://schemas.microsoft.com/office/drawing/2014/main" id="{6803DCC0-9B80-4A54-AF39-85ADA8A4BF04}"/>
              </a:ext>
            </a:extLst>
          </p:cNvPr>
          <p:cNvSpPr txBox="1"/>
          <p:nvPr/>
        </p:nvSpPr>
        <p:spPr>
          <a:xfrm>
            <a:off x="7183923" y="4067510"/>
            <a:ext cx="8674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 Lake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Storage Gen2</a:t>
            </a:r>
            <a:endParaRPr kumimoji="0" lang="ja-JP" altLang="en-US" sz="800" b="0" i="0" u="none" strike="noStrike" kern="120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34" name="正方形/長方形 486">
            <a:extLst>
              <a:ext uri="{FF2B5EF4-FFF2-40B4-BE49-F238E27FC236}">
                <a16:creationId xmlns:a16="http://schemas.microsoft.com/office/drawing/2014/main" id="{12D3E7C2-1B44-41F6-8AE1-75156C9D222F}"/>
              </a:ext>
            </a:extLst>
          </p:cNvPr>
          <p:cNvSpPr/>
          <p:nvPr/>
        </p:nvSpPr>
        <p:spPr>
          <a:xfrm>
            <a:off x="4557677" y="2100725"/>
            <a:ext cx="761747"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Mobile Apps</a:t>
            </a:r>
          </a:p>
        </p:txBody>
      </p:sp>
      <p:sp>
        <p:nvSpPr>
          <p:cNvPr id="135" name="正方形/長方形 487">
            <a:extLst>
              <a:ext uri="{FF2B5EF4-FFF2-40B4-BE49-F238E27FC236}">
                <a16:creationId xmlns:a16="http://schemas.microsoft.com/office/drawing/2014/main" id="{0C4070B9-7DC4-4558-9C7C-D217CBE99C9F}"/>
              </a:ext>
            </a:extLst>
          </p:cNvPr>
          <p:cNvSpPr/>
          <p:nvPr/>
        </p:nvSpPr>
        <p:spPr>
          <a:xfrm>
            <a:off x="4557676" y="1768078"/>
            <a:ext cx="654346"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Web Apps</a:t>
            </a:r>
          </a:p>
        </p:txBody>
      </p:sp>
      <p:sp>
        <p:nvSpPr>
          <p:cNvPr id="136" name="正方形/長方形 488">
            <a:extLst>
              <a:ext uri="{FF2B5EF4-FFF2-40B4-BE49-F238E27FC236}">
                <a16:creationId xmlns:a16="http://schemas.microsoft.com/office/drawing/2014/main" id="{AC482289-C2FB-40A4-A356-124830105214}"/>
              </a:ext>
            </a:extLst>
          </p:cNvPr>
          <p:cNvSpPr/>
          <p:nvPr/>
        </p:nvSpPr>
        <p:spPr>
          <a:xfrm>
            <a:off x="5869961" y="1768078"/>
            <a:ext cx="688009"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Logic Apps</a:t>
            </a:r>
          </a:p>
        </p:txBody>
      </p:sp>
      <p:sp>
        <p:nvSpPr>
          <p:cNvPr id="137" name="正方形/長方形 489">
            <a:extLst>
              <a:ext uri="{FF2B5EF4-FFF2-40B4-BE49-F238E27FC236}">
                <a16:creationId xmlns:a16="http://schemas.microsoft.com/office/drawing/2014/main" id="{F13997F6-B9E3-457B-A918-1D8E006BD5B5}"/>
              </a:ext>
            </a:extLst>
          </p:cNvPr>
          <p:cNvSpPr/>
          <p:nvPr/>
        </p:nvSpPr>
        <p:spPr>
          <a:xfrm>
            <a:off x="7186971" y="1768076"/>
            <a:ext cx="708388" cy="203133"/>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API Apps</a:t>
            </a:r>
          </a:p>
        </p:txBody>
      </p:sp>
      <p:sp>
        <p:nvSpPr>
          <p:cNvPr id="138" name="正方形/長方形 490">
            <a:extLst>
              <a:ext uri="{FF2B5EF4-FFF2-40B4-BE49-F238E27FC236}">
                <a16:creationId xmlns:a16="http://schemas.microsoft.com/office/drawing/2014/main" id="{C0753616-92C6-4C0C-931A-7BF62F999BD0}"/>
              </a:ext>
            </a:extLst>
          </p:cNvPr>
          <p:cNvSpPr/>
          <p:nvPr/>
        </p:nvSpPr>
        <p:spPr>
          <a:xfrm>
            <a:off x="5869960" y="2045323"/>
            <a:ext cx="721672"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Notification</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Hubs</a:t>
            </a:r>
          </a:p>
        </p:txBody>
      </p:sp>
      <p:pic>
        <p:nvPicPr>
          <p:cNvPr id="139" name="グラフィックス 491">
            <a:extLst>
              <a:ext uri="{FF2B5EF4-FFF2-40B4-BE49-F238E27FC236}">
                <a16:creationId xmlns:a16="http://schemas.microsoft.com/office/drawing/2014/main" id="{F6E37C2E-DFF7-4E04-A583-C0042C870DF2}"/>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514583" y="1765031"/>
            <a:ext cx="240000" cy="240000"/>
          </a:xfrm>
          <a:prstGeom prst="rect">
            <a:avLst/>
          </a:prstGeom>
        </p:spPr>
      </p:pic>
      <p:pic>
        <p:nvPicPr>
          <p:cNvPr id="140" name="グラフィックス 492">
            <a:extLst>
              <a:ext uri="{FF2B5EF4-FFF2-40B4-BE49-F238E27FC236}">
                <a16:creationId xmlns:a16="http://schemas.microsoft.com/office/drawing/2014/main" id="{769579FE-DEE1-4DB2-929C-0D5E87F35CBD}"/>
              </a:ext>
            </a:extLst>
          </p:cNvPr>
          <p:cNvPicPr>
            <a:picLocks noChangeAspect="1"/>
          </p:cNvPicPr>
          <p:nvPr/>
        </p:nvPicPr>
        <p:blipFill>
          <a:blip r:embed="rId88" cstate="print">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4216525" y="1765031"/>
            <a:ext cx="240000" cy="240000"/>
          </a:xfrm>
          <a:prstGeom prst="rect">
            <a:avLst/>
          </a:prstGeom>
        </p:spPr>
      </p:pic>
      <p:pic>
        <p:nvPicPr>
          <p:cNvPr id="141" name="グラフィックス 493">
            <a:extLst>
              <a:ext uri="{FF2B5EF4-FFF2-40B4-BE49-F238E27FC236}">
                <a16:creationId xmlns:a16="http://schemas.microsoft.com/office/drawing/2014/main" id="{8E25C7CD-9C24-492B-8CBB-5D3A13506283}"/>
              </a:ext>
            </a:extLst>
          </p:cNvPr>
          <p:cNvPicPr>
            <a:picLocks noChangeAspect="1"/>
          </p:cNvPicPr>
          <p:nvPr/>
        </p:nvPicPr>
        <p:blipFill>
          <a:blip r:embed="rId90" cstate="print">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514583" y="2097677"/>
            <a:ext cx="240000" cy="240000"/>
          </a:xfrm>
          <a:prstGeom prst="rect">
            <a:avLst/>
          </a:prstGeom>
        </p:spPr>
      </p:pic>
      <p:pic>
        <p:nvPicPr>
          <p:cNvPr id="142" name="グラフィックス 494">
            <a:extLst>
              <a:ext uri="{FF2B5EF4-FFF2-40B4-BE49-F238E27FC236}">
                <a16:creationId xmlns:a16="http://schemas.microsoft.com/office/drawing/2014/main" id="{47B28571-59B0-4541-977F-F944925AF20E}"/>
              </a:ext>
            </a:extLst>
          </p:cNvPr>
          <p:cNvPicPr>
            <a:picLocks noChangeAspect="1"/>
          </p:cNvPicPr>
          <p:nvPr/>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4216525" y="2097677"/>
            <a:ext cx="240000" cy="240000"/>
          </a:xfrm>
          <a:prstGeom prst="rect">
            <a:avLst/>
          </a:prstGeom>
        </p:spPr>
      </p:pic>
      <p:sp>
        <p:nvSpPr>
          <p:cNvPr id="143" name="正方形/長方形 496">
            <a:extLst>
              <a:ext uri="{FF2B5EF4-FFF2-40B4-BE49-F238E27FC236}">
                <a16:creationId xmlns:a16="http://schemas.microsoft.com/office/drawing/2014/main" id="{0649BAE6-2B6B-45AF-A221-8E95479CCEE9}"/>
              </a:ext>
            </a:extLst>
          </p:cNvPr>
          <p:cNvSpPr/>
          <p:nvPr/>
        </p:nvSpPr>
        <p:spPr>
          <a:xfrm>
            <a:off x="7183921" y="2045323"/>
            <a:ext cx="52290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err="1">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SignalR</a:t>
            </a:r>
            <a:endPar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endParaRP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a:t>
            </a:r>
          </a:p>
        </p:txBody>
      </p:sp>
      <p:pic>
        <p:nvPicPr>
          <p:cNvPr id="144" name="グラフィックス 497">
            <a:extLst>
              <a:ext uri="{FF2B5EF4-FFF2-40B4-BE49-F238E27FC236}">
                <a16:creationId xmlns:a16="http://schemas.microsoft.com/office/drawing/2014/main" id="{1B9038CA-3EF9-4E7E-8059-C69D86BE6896}"/>
              </a:ext>
            </a:extLst>
          </p:cNvPr>
          <p:cNvPicPr>
            <a:picLocks noChangeAspect="1"/>
          </p:cNvPicPr>
          <p:nvPr/>
        </p:nvPicPr>
        <p:blipFill>
          <a:blip r:embed="rId94" cstate="print">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6852139" y="1764483"/>
            <a:ext cx="241100" cy="241100"/>
          </a:xfrm>
          <a:prstGeom prst="rect">
            <a:avLst/>
          </a:prstGeom>
        </p:spPr>
      </p:pic>
      <p:sp>
        <p:nvSpPr>
          <p:cNvPr id="145" name="正方形/長方形 498">
            <a:extLst>
              <a:ext uri="{FF2B5EF4-FFF2-40B4-BE49-F238E27FC236}">
                <a16:creationId xmlns:a16="http://schemas.microsoft.com/office/drawing/2014/main" id="{50C98D27-51E1-4A6C-9C03-6BEAB534C4BD}"/>
              </a:ext>
            </a:extLst>
          </p:cNvPr>
          <p:cNvSpPr/>
          <p:nvPr/>
        </p:nvSpPr>
        <p:spPr>
          <a:xfrm>
            <a:off x="8494038" y="2045323"/>
            <a:ext cx="753052"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Application</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Insights</a:t>
            </a:r>
          </a:p>
        </p:txBody>
      </p:sp>
      <p:sp>
        <p:nvSpPr>
          <p:cNvPr id="146" name="正方形/長方形 499">
            <a:extLst>
              <a:ext uri="{FF2B5EF4-FFF2-40B4-BE49-F238E27FC236}">
                <a16:creationId xmlns:a16="http://schemas.microsoft.com/office/drawing/2014/main" id="{A523B18C-0820-4586-9B3B-93AE721FA972}"/>
              </a:ext>
            </a:extLst>
          </p:cNvPr>
          <p:cNvSpPr/>
          <p:nvPr/>
        </p:nvSpPr>
        <p:spPr>
          <a:xfrm>
            <a:off x="9809769" y="1712676"/>
            <a:ext cx="685375" cy="313932"/>
          </a:xfrm>
          <a:prstGeom prst="rect">
            <a:avLst/>
          </a:prstGeom>
        </p:spPr>
        <p:txBody>
          <a:bodyPr wrap="squar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Lab</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Services</a:t>
            </a:r>
          </a:p>
        </p:txBody>
      </p:sp>
      <p:sp>
        <p:nvSpPr>
          <p:cNvPr id="147" name="正方形/長方形 500">
            <a:extLst>
              <a:ext uri="{FF2B5EF4-FFF2-40B4-BE49-F238E27FC236}">
                <a16:creationId xmlns:a16="http://schemas.microsoft.com/office/drawing/2014/main" id="{7BA2D130-9124-4732-914C-F8CE0E89B74D}"/>
              </a:ext>
            </a:extLst>
          </p:cNvPr>
          <p:cNvSpPr/>
          <p:nvPr/>
        </p:nvSpPr>
        <p:spPr>
          <a:xfrm>
            <a:off x="8494038" y="1768078"/>
            <a:ext cx="82747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DevOps</a:t>
            </a:r>
          </a:p>
        </p:txBody>
      </p:sp>
      <p:sp>
        <p:nvSpPr>
          <p:cNvPr id="148" name="正方形/長方形 501">
            <a:extLst>
              <a:ext uri="{FF2B5EF4-FFF2-40B4-BE49-F238E27FC236}">
                <a16:creationId xmlns:a16="http://schemas.microsoft.com/office/drawing/2014/main" id="{ADBEAEA9-8D6A-4104-9218-AEA075EAB158}"/>
              </a:ext>
            </a:extLst>
          </p:cNvPr>
          <p:cNvSpPr/>
          <p:nvPr/>
        </p:nvSpPr>
        <p:spPr>
          <a:xfrm>
            <a:off x="9801740" y="2100725"/>
            <a:ext cx="370614"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SDK</a:t>
            </a:r>
          </a:p>
        </p:txBody>
      </p:sp>
      <p:pic>
        <p:nvPicPr>
          <p:cNvPr id="149" name="グラフィックス 502">
            <a:extLst>
              <a:ext uri="{FF2B5EF4-FFF2-40B4-BE49-F238E27FC236}">
                <a16:creationId xmlns:a16="http://schemas.microsoft.com/office/drawing/2014/main" id="{6F75EEA7-AE29-414B-B075-C8C7B48FAA78}"/>
              </a:ext>
            </a:extLst>
          </p:cNvPr>
          <p:cNvPicPr>
            <a:picLocks noChangeAspect="1"/>
          </p:cNvPicPr>
          <p:nvPr/>
        </p:nvPicPr>
        <p:blipFill>
          <a:blip r:embed="rId96" cstate="print">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8151445" y="1765031"/>
            <a:ext cx="240000" cy="240000"/>
          </a:xfrm>
          <a:prstGeom prst="rect">
            <a:avLst/>
          </a:prstGeom>
        </p:spPr>
      </p:pic>
      <p:pic>
        <p:nvPicPr>
          <p:cNvPr id="150" name="グラフィックス 503">
            <a:extLst>
              <a:ext uri="{FF2B5EF4-FFF2-40B4-BE49-F238E27FC236}">
                <a16:creationId xmlns:a16="http://schemas.microsoft.com/office/drawing/2014/main" id="{29BF56FE-5643-492E-AA96-B3C77C913005}"/>
              </a:ext>
            </a:extLst>
          </p:cNvPr>
          <p:cNvPicPr>
            <a:picLocks noChangeAspect="1"/>
          </p:cNvPicPr>
          <p:nvPr/>
        </p:nvPicPr>
        <p:blipFill>
          <a:blip r:embed="rId98" cstate="print">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469111" y="2097677"/>
            <a:ext cx="240000" cy="240000"/>
          </a:xfrm>
          <a:prstGeom prst="rect">
            <a:avLst/>
          </a:prstGeom>
        </p:spPr>
      </p:pic>
      <p:sp>
        <p:nvSpPr>
          <p:cNvPr id="151" name="正方形/長方形 506">
            <a:extLst>
              <a:ext uri="{FF2B5EF4-FFF2-40B4-BE49-F238E27FC236}">
                <a16:creationId xmlns:a16="http://schemas.microsoft.com/office/drawing/2014/main" id="{70A0AEDB-5A0A-48A1-809C-BA9FDFE5B65D}"/>
              </a:ext>
            </a:extLst>
          </p:cNvPr>
          <p:cNvSpPr/>
          <p:nvPr/>
        </p:nvSpPr>
        <p:spPr>
          <a:xfrm>
            <a:off x="8494038" y="2721548"/>
            <a:ext cx="607859"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a:t>
            </a:r>
          </a:p>
        </p:txBody>
      </p:sp>
      <p:sp>
        <p:nvSpPr>
          <p:cNvPr id="152" name="正方形/長方形 507">
            <a:extLst>
              <a:ext uri="{FF2B5EF4-FFF2-40B4-BE49-F238E27FC236}">
                <a16:creationId xmlns:a16="http://schemas.microsoft.com/office/drawing/2014/main" id="{E4E3B233-FDB9-47C4-92E3-1C5FECE42DAF}"/>
              </a:ext>
            </a:extLst>
          </p:cNvPr>
          <p:cNvSpPr/>
          <p:nvPr/>
        </p:nvSpPr>
        <p:spPr>
          <a:xfrm>
            <a:off x="9815862" y="3489833"/>
            <a:ext cx="75854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 Factory</a:t>
            </a:r>
          </a:p>
        </p:txBody>
      </p:sp>
      <p:sp>
        <p:nvSpPr>
          <p:cNvPr id="153" name="正方形/長方形 508">
            <a:extLst>
              <a:ext uri="{FF2B5EF4-FFF2-40B4-BE49-F238E27FC236}">
                <a16:creationId xmlns:a16="http://schemas.microsoft.com/office/drawing/2014/main" id="{2715B1D0-4714-4F40-B8AB-5BCDC52A75FA}"/>
              </a:ext>
            </a:extLst>
          </p:cNvPr>
          <p:cNvSpPr/>
          <p:nvPr/>
        </p:nvSpPr>
        <p:spPr>
          <a:xfrm>
            <a:off x="8494038" y="3065111"/>
            <a:ext cx="7649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MySQL</a:t>
            </a:r>
          </a:p>
        </p:txBody>
      </p:sp>
      <p:pic>
        <p:nvPicPr>
          <p:cNvPr id="154" name="グラフィックス 510">
            <a:extLst>
              <a:ext uri="{FF2B5EF4-FFF2-40B4-BE49-F238E27FC236}">
                <a16:creationId xmlns:a16="http://schemas.microsoft.com/office/drawing/2014/main" id="{2AEB8299-4610-4DC7-BE70-2B364A9980C6}"/>
              </a:ext>
            </a:extLst>
          </p:cNvPr>
          <p:cNvPicPr>
            <a:picLocks noChangeAspect="1"/>
          </p:cNvPicPr>
          <p:nvPr/>
        </p:nvPicPr>
        <p:blipFill>
          <a:blip r:embed="rId100" cstate="print">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8151445" y="2773903"/>
            <a:ext cx="240000" cy="240000"/>
          </a:xfrm>
          <a:prstGeom prst="rect">
            <a:avLst/>
          </a:prstGeom>
        </p:spPr>
      </p:pic>
      <p:pic>
        <p:nvPicPr>
          <p:cNvPr id="155" name="グラフィックス 511">
            <a:extLst>
              <a:ext uri="{FF2B5EF4-FFF2-40B4-BE49-F238E27FC236}">
                <a16:creationId xmlns:a16="http://schemas.microsoft.com/office/drawing/2014/main" id="{43194B0C-F417-4712-995E-97C533E787C3}"/>
              </a:ext>
            </a:extLst>
          </p:cNvPr>
          <p:cNvPicPr>
            <a:picLocks noChangeAspect="1"/>
          </p:cNvPicPr>
          <p:nvPr/>
        </p:nvPicPr>
        <p:blipFill>
          <a:blip r:embed="rId102" cstate="print">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8151445" y="3117465"/>
            <a:ext cx="240000" cy="240000"/>
          </a:xfrm>
          <a:prstGeom prst="rect">
            <a:avLst/>
          </a:prstGeom>
        </p:spPr>
      </p:pic>
      <p:pic>
        <p:nvPicPr>
          <p:cNvPr id="156" name="グラフィックス 512">
            <a:extLst>
              <a:ext uri="{FF2B5EF4-FFF2-40B4-BE49-F238E27FC236}">
                <a16:creationId xmlns:a16="http://schemas.microsoft.com/office/drawing/2014/main" id="{ACC14915-AD69-417F-B25A-DAD1F44C4A14}"/>
              </a:ext>
            </a:extLst>
          </p:cNvPr>
          <p:cNvPicPr>
            <a:picLocks noChangeAspect="1"/>
          </p:cNvPicPr>
          <p:nvPr/>
        </p:nvPicPr>
        <p:blipFill>
          <a:blip r:embed="rId104" cstate="print">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8151445" y="3448784"/>
            <a:ext cx="240000" cy="240000"/>
          </a:xfrm>
          <a:prstGeom prst="rect">
            <a:avLst/>
          </a:prstGeom>
        </p:spPr>
      </p:pic>
      <p:pic>
        <p:nvPicPr>
          <p:cNvPr id="157" name="グラフィックス 513">
            <a:extLst>
              <a:ext uri="{FF2B5EF4-FFF2-40B4-BE49-F238E27FC236}">
                <a16:creationId xmlns:a16="http://schemas.microsoft.com/office/drawing/2014/main" id="{0158235C-9C59-45C9-B697-9C30000E2A2F}"/>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9475240" y="3143223"/>
            <a:ext cx="240000" cy="240000"/>
          </a:xfrm>
          <a:prstGeom prst="rect">
            <a:avLst/>
          </a:prstGeom>
        </p:spPr>
      </p:pic>
      <p:sp>
        <p:nvSpPr>
          <p:cNvPr id="158" name="正方形/長方形 514">
            <a:extLst>
              <a:ext uri="{FF2B5EF4-FFF2-40B4-BE49-F238E27FC236}">
                <a16:creationId xmlns:a16="http://schemas.microsoft.com/office/drawing/2014/main" id="{81C8FE6A-29D4-45B5-9624-3BB5FCAF0958}"/>
              </a:ext>
            </a:extLst>
          </p:cNvPr>
          <p:cNvSpPr/>
          <p:nvPr/>
        </p:nvSpPr>
        <p:spPr>
          <a:xfrm>
            <a:off x="9815860" y="3146270"/>
            <a:ext cx="705642"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Cosmos DB</a:t>
            </a:r>
          </a:p>
        </p:txBody>
      </p:sp>
      <p:pic>
        <p:nvPicPr>
          <p:cNvPr id="159" name="グラフィックス 515">
            <a:extLst>
              <a:ext uri="{FF2B5EF4-FFF2-40B4-BE49-F238E27FC236}">
                <a16:creationId xmlns:a16="http://schemas.microsoft.com/office/drawing/2014/main" id="{B67D1F70-8632-41ED-B9E9-117AAF93A9FD}"/>
              </a:ext>
            </a:extLst>
          </p:cNvPr>
          <p:cNvPicPr>
            <a:picLocks noChangeAspect="1"/>
          </p:cNvPicPr>
          <p:nvPr/>
        </p:nvPicPr>
        <p:blipFill>
          <a:blip r:embed="rId108" cstate="print">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9471561" y="3819084"/>
            <a:ext cx="235105" cy="195921"/>
          </a:xfrm>
          <a:prstGeom prst="rect">
            <a:avLst/>
          </a:prstGeom>
        </p:spPr>
      </p:pic>
      <p:pic>
        <p:nvPicPr>
          <p:cNvPr id="160" name="グラフィックス 516">
            <a:extLst>
              <a:ext uri="{FF2B5EF4-FFF2-40B4-BE49-F238E27FC236}">
                <a16:creationId xmlns:a16="http://schemas.microsoft.com/office/drawing/2014/main" id="{7FD34C96-0E0B-43D8-B8FE-5174AAE42F16}"/>
              </a:ext>
            </a:extLst>
          </p:cNvPr>
          <p:cNvPicPr>
            <a:picLocks noChangeAspect="1"/>
          </p:cNvPicPr>
          <p:nvPr/>
        </p:nvPicPr>
        <p:blipFill>
          <a:blip r:embed="rId110" cstate="print">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9478339" y="3489885"/>
            <a:ext cx="233807" cy="233807"/>
          </a:xfrm>
          <a:prstGeom prst="rect">
            <a:avLst/>
          </a:prstGeom>
        </p:spPr>
      </p:pic>
      <p:sp>
        <p:nvSpPr>
          <p:cNvPr id="161" name="正方形/長方形 517">
            <a:extLst>
              <a:ext uri="{FF2B5EF4-FFF2-40B4-BE49-F238E27FC236}">
                <a16:creationId xmlns:a16="http://schemas.microsoft.com/office/drawing/2014/main" id="{8E50B1DA-DC72-4CAB-A88C-B79C60228629}"/>
              </a:ext>
            </a:extLst>
          </p:cNvPr>
          <p:cNvSpPr/>
          <p:nvPr/>
        </p:nvSpPr>
        <p:spPr>
          <a:xfrm>
            <a:off x="8494038" y="3396429"/>
            <a:ext cx="7649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PostgreSQL</a:t>
            </a:r>
          </a:p>
        </p:txBody>
      </p:sp>
      <p:pic>
        <p:nvPicPr>
          <p:cNvPr id="162" name="グラフィックス 34">
            <a:extLst>
              <a:ext uri="{FF2B5EF4-FFF2-40B4-BE49-F238E27FC236}">
                <a16:creationId xmlns:a16="http://schemas.microsoft.com/office/drawing/2014/main" id="{30A1711F-67A7-466E-A22A-A4DAA9E7D7B9}"/>
              </a:ext>
            </a:extLst>
          </p:cNvPr>
          <p:cNvPicPr>
            <a:picLocks noChangeAspect="1"/>
          </p:cNvPicPr>
          <p:nvPr/>
        </p:nvPicPr>
        <p:blipFill>
          <a:blip r:embed="rId112" cstate="print">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8181445" y="3797041"/>
            <a:ext cx="180000" cy="240000"/>
          </a:xfrm>
          <a:prstGeom prst="rect">
            <a:avLst/>
          </a:prstGeom>
        </p:spPr>
      </p:pic>
      <p:sp>
        <p:nvSpPr>
          <p:cNvPr id="163" name="正方形/長方形 518">
            <a:extLst>
              <a:ext uri="{FF2B5EF4-FFF2-40B4-BE49-F238E27FC236}">
                <a16:creationId xmlns:a16="http://schemas.microsoft.com/office/drawing/2014/main" id="{4564E732-F5AF-48AE-A721-FD5F6953719A}"/>
              </a:ext>
            </a:extLst>
          </p:cNvPr>
          <p:cNvSpPr/>
          <p:nvPr/>
        </p:nvSpPr>
        <p:spPr>
          <a:xfrm>
            <a:off x="8494038" y="3744687"/>
            <a:ext cx="7649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MariaDB</a:t>
            </a:r>
          </a:p>
        </p:txBody>
      </p:sp>
      <p:pic>
        <p:nvPicPr>
          <p:cNvPr id="164" name="グラフィックス 36">
            <a:extLst>
              <a:ext uri="{FF2B5EF4-FFF2-40B4-BE49-F238E27FC236}">
                <a16:creationId xmlns:a16="http://schemas.microsoft.com/office/drawing/2014/main" id="{2593EF4A-AD5A-41FD-B888-07588280E218}"/>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8151445" y="4132173"/>
            <a:ext cx="240000" cy="240000"/>
          </a:xfrm>
          <a:prstGeom prst="rect">
            <a:avLst/>
          </a:prstGeom>
        </p:spPr>
      </p:pic>
      <p:sp>
        <p:nvSpPr>
          <p:cNvPr id="165" name="正方形/長方形 521">
            <a:extLst>
              <a:ext uri="{FF2B5EF4-FFF2-40B4-BE49-F238E27FC236}">
                <a16:creationId xmlns:a16="http://schemas.microsoft.com/office/drawing/2014/main" id="{6956B923-BDF5-4FAD-810D-46499C4E6DF0}"/>
              </a:ext>
            </a:extLst>
          </p:cNvPr>
          <p:cNvSpPr/>
          <p:nvPr/>
        </p:nvSpPr>
        <p:spPr>
          <a:xfrm>
            <a:off x="8494038" y="4079819"/>
            <a:ext cx="97815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Database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Migration Service</a:t>
            </a:r>
          </a:p>
        </p:txBody>
      </p:sp>
      <p:sp>
        <p:nvSpPr>
          <p:cNvPr id="166" name="正方形/長方形 522">
            <a:extLst>
              <a:ext uri="{FF2B5EF4-FFF2-40B4-BE49-F238E27FC236}">
                <a16:creationId xmlns:a16="http://schemas.microsoft.com/office/drawing/2014/main" id="{7B860FBF-072A-4D33-AA85-77C7B1F77281}"/>
              </a:ext>
            </a:extLst>
          </p:cNvPr>
          <p:cNvSpPr/>
          <p:nvPr/>
        </p:nvSpPr>
        <p:spPr>
          <a:xfrm>
            <a:off x="9809731" y="3744687"/>
            <a:ext cx="747320"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Cache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for Redis</a:t>
            </a:r>
          </a:p>
        </p:txBody>
      </p:sp>
      <p:sp>
        <p:nvSpPr>
          <p:cNvPr id="167" name="正方形/長方形 523">
            <a:extLst>
              <a:ext uri="{FF2B5EF4-FFF2-40B4-BE49-F238E27FC236}">
                <a16:creationId xmlns:a16="http://schemas.microsoft.com/office/drawing/2014/main" id="{7BFC5AD2-B7B9-4A73-A49D-B5E5F2C7D9FD}"/>
              </a:ext>
            </a:extLst>
          </p:cNvPr>
          <p:cNvSpPr/>
          <p:nvPr/>
        </p:nvSpPr>
        <p:spPr>
          <a:xfrm>
            <a:off x="11123848" y="1768078"/>
            <a:ext cx="609462"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AD</a:t>
            </a:r>
          </a:p>
        </p:txBody>
      </p:sp>
      <p:sp>
        <p:nvSpPr>
          <p:cNvPr id="168" name="正方形/長方形 524">
            <a:extLst>
              <a:ext uri="{FF2B5EF4-FFF2-40B4-BE49-F238E27FC236}">
                <a16:creationId xmlns:a16="http://schemas.microsoft.com/office/drawing/2014/main" id="{3483C8A8-0570-432E-AF08-91DE943FC9FB}"/>
              </a:ext>
            </a:extLst>
          </p:cNvPr>
          <p:cNvSpPr/>
          <p:nvPr/>
        </p:nvSpPr>
        <p:spPr>
          <a:xfrm>
            <a:off x="11123849" y="3120513"/>
            <a:ext cx="611065"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Key Vault</a:t>
            </a:r>
          </a:p>
        </p:txBody>
      </p:sp>
      <p:sp>
        <p:nvSpPr>
          <p:cNvPr id="169" name="正方形/長方形 525">
            <a:extLst>
              <a:ext uri="{FF2B5EF4-FFF2-40B4-BE49-F238E27FC236}">
                <a16:creationId xmlns:a16="http://schemas.microsoft.com/office/drawing/2014/main" id="{D2474227-FC99-4014-87D6-5BDF86FACA0E}"/>
              </a:ext>
            </a:extLst>
          </p:cNvPr>
          <p:cNvSpPr/>
          <p:nvPr/>
        </p:nvSpPr>
        <p:spPr>
          <a:xfrm>
            <a:off x="11123849" y="1365689"/>
            <a:ext cx="572593"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Security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Center</a:t>
            </a:r>
          </a:p>
        </p:txBody>
      </p:sp>
      <p:pic>
        <p:nvPicPr>
          <p:cNvPr id="170" name="グラフィックス 526">
            <a:extLst>
              <a:ext uri="{FF2B5EF4-FFF2-40B4-BE49-F238E27FC236}">
                <a16:creationId xmlns:a16="http://schemas.microsoft.com/office/drawing/2014/main" id="{19BD8B67-9D30-4187-8CB5-50BEB7249806}"/>
              </a:ext>
            </a:extLst>
          </p:cNvPr>
          <p:cNvPicPr>
            <a:picLocks noChangeAspect="1"/>
          </p:cNvPicPr>
          <p:nvPr/>
        </p:nvPicPr>
        <p:blipFill>
          <a:blip r:embed="rId116" cstate="print">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0799761" y="1414185"/>
            <a:ext cx="240000" cy="240000"/>
          </a:xfrm>
          <a:prstGeom prst="rect">
            <a:avLst/>
          </a:prstGeom>
        </p:spPr>
      </p:pic>
      <p:pic>
        <p:nvPicPr>
          <p:cNvPr id="171" name="グラフィックス 527">
            <a:extLst>
              <a:ext uri="{FF2B5EF4-FFF2-40B4-BE49-F238E27FC236}">
                <a16:creationId xmlns:a16="http://schemas.microsoft.com/office/drawing/2014/main" id="{442CF016-CBFD-4D0B-BCD0-D47989030464}"/>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99761" y="1765031"/>
            <a:ext cx="240000" cy="240000"/>
          </a:xfrm>
          <a:prstGeom prst="rect">
            <a:avLst/>
          </a:prstGeom>
        </p:spPr>
      </p:pic>
      <p:pic>
        <p:nvPicPr>
          <p:cNvPr id="172" name="グラフィックス 528">
            <a:extLst>
              <a:ext uri="{FF2B5EF4-FFF2-40B4-BE49-F238E27FC236}">
                <a16:creationId xmlns:a16="http://schemas.microsoft.com/office/drawing/2014/main" id="{5E6D7606-5FE2-4F5E-8C97-C2AE1FB1A7C6}"/>
              </a:ext>
            </a:extLst>
          </p:cNvPr>
          <p:cNvPicPr>
            <a:picLocks noChangeAspect="1"/>
          </p:cNvPicPr>
          <p:nvPr/>
        </p:nvPicPr>
        <p:blipFill>
          <a:blip r:embed="rId120" cstate="print">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0799761" y="2773903"/>
            <a:ext cx="240000" cy="240000"/>
          </a:xfrm>
          <a:prstGeom prst="rect">
            <a:avLst/>
          </a:prstGeom>
        </p:spPr>
      </p:pic>
      <p:sp>
        <p:nvSpPr>
          <p:cNvPr id="173" name="正方形/長方形 529">
            <a:extLst>
              <a:ext uri="{FF2B5EF4-FFF2-40B4-BE49-F238E27FC236}">
                <a16:creationId xmlns:a16="http://schemas.microsoft.com/office/drawing/2014/main" id="{F6E1373E-6217-4AD4-B54E-D7CD0492AE00}"/>
              </a:ext>
            </a:extLst>
          </p:cNvPr>
          <p:cNvSpPr/>
          <p:nvPr/>
        </p:nvSpPr>
        <p:spPr>
          <a:xfrm>
            <a:off x="11123848" y="2721548"/>
            <a:ext cx="654346"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DDoS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Protection</a:t>
            </a:r>
          </a:p>
        </p:txBody>
      </p:sp>
      <p:pic>
        <p:nvPicPr>
          <p:cNvPr id="174" name="グラフィックス 530">
            <a:extLst>
              <a:ext uri="{FF2B5EF4-FFF2-40B4-BE49-F238E27FC236}">
                <a16:creationId xmlns:a16="http://schemas.microsoft.com/office/drawing/2014/main" id="{91B00AC6-5B71-49F5-8754-96AC19AB4EA6}"/>
              </a:ext>
            </a:extLst>
          </p:cNvPr>
          <p:cNvPicPr>
            <a:picLocks noChangeAspect="1"/>
          </p:cNvPicPr>
          <p:nvPr/>
        </p:nvPicPr>
        <p:blipFill>
          <a:blip r:embed="rId122" cstate="print">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10799761" y="3117465"/>
            <a:ext cx="240000" cy="240000"/>
          </a:xfrm>
          <a:prstGeom prst="rect">
            <a:avLst/>
          </a:prstGeom>
        </p:spPr>
      </p:pic>
      <p:pic>
        <p:nvPicPr>
          <p:cNvPr id="175" name="グラフィックス 531">
            <a:extLst>
              <a:ext uri="{FF2B5EF4-FFF2-40B4-BE49-F238E27FC236}">
                <a16:creationId xmlns:a16="http://schemas.microsoft.com/office/drawing/2014/main" id="{38A32B25-4965-44C3-BA91-B082050EABE5}"/>
              </a:ext>
            </a:extLst>
          </p:cNvPr>
          <p:cNvPicPr>
            <a:picLocks noChangeAspect="1"/>
          </p:cNvPicPr>
          <p:nvPr/>
        </p:nvPicPr>
        <p:blipFill>
          <a:blip r:embed="rId124" cstate="print">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0799761" y="3448784"/>
            <a:ext cx="240000" cy="240000"/>
          </a:xfrm>
          <a:prstGeom prst="rect">
            <a:avLst/>
          </a:prstGeom>
        </p:spPr>
      </p:pic>
      <p:sp>
        <p:nvSpPr>
          <p:cNvPr id="176" name="正方形/長方形 532">
            <a:extLst>
              <a:ext uri="{FF2B5EF4-FFF2-40B4-BE49-F238E27FC236}">
                <a16:creationId xmlns:a16="http://schemas.microsoft.com/office/drawing/2014/main" id="{84F711B7-F211-436B-9398-25E1AB8D0A8E}"/>
              </a:ext>
            </a:extLst>
          </p:cNvPr>
          <p:cNvSpPr/>
          <p:nvPr/>
        </p:nvSpPr>
        <p:spPr>
          <a:xfrm>
            <a:off x="11123849" y="3396429"/>
            <a:ext cx="853119"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Multi-Factor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Authentication</a:t>
            </a:r>
          </a:p>
        </p:txBody>
      </p:sp>
      <p:pic>
        <p:nvPicPr>
          <p:cNvPr id="177" name="グラフィックス 533">
            <a:extLst>
              <a:ext uri="{FF2B5EF4-FFF2-40B4-BE49-F238E27FC236}">
                <a16:creationId xmlns:a16="http://schemas.microsoft.com/office/drawing/2014/main" id="{3A98A8F6-873C-4DDE-B76A-1E2B2D883152}"/>
              </a:ext>
            </a:extLst>
          </p:cNvPr>
          <p:cNvPicPr>
            <a:picLocks noChangeAspect="1"/>
          </p:cNvPicPr>
          <p:nvPr/>
        </p:nvPicPr>
        <p:blipFill>
          <a:blip r:embed="rId116" cstate="print">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0799761" y="3797041"/>
            <a:ext cx="240000" cy="240000"/>
          </a:xfrm>
          <a:prstGeom prst="rect">
            <a:avLst/>
          </a:prstGeom>
        </p:spPr>
      </p:pic>
      <p:sp>
        <p:nvSpPr>
          <p:cNvPr id="178" name="正方形/長方形 534">
            <a:extLst>
              <a:ext uri="{FF2B5EF4-FFF2-40B4-BE49-F238E27FC236}">
                <a16:creationId xmlns:a16="http://schemas.microsoft.com/office/drawing/2014/main" id="{A75445F8-F458-43C4-9CCE-03AA890A589A}"/>
              </a:ext>
            </a:extLst>
          </p:cNvPr>
          <p:cNvSpPr/>
          <p:nvPr/>
        </p:nvSpPr>
        <p:spPr>
          <a:xfrm>
            <a:off x="11123849" y="3800089"/>
            <a:ext cx="649537"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ATP</a:t>
            </a:r>
          </a:p>
        </p:txBody>
      </p:sp>
      <p:pic>
        <p:nvPicPr>
          <p:cNvPr id="179" name="グラフィックス 535">
            <a:extLst>
              <a:ext uri="{FF2B5EF4-FFF2-40B4-BE49-F238E27FC236}">
                <a16:creationId xmlns:a16="http://schemas.microsoft.com/office/drawing/2014/main" id="{BA482D81-022D-40EE-9E60-08FFFA9011A6}"/>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99761" y="2097677"/>
            <a:ext cx="240000" cy="240000"/>
          </a:xfrm>
          <a:prstGeom prst="rect">
            <a:avLst/>
          </a:prstGeom>
        </p:spPr>
      </p:pic>
      <p:pic>
        <p:nvPicPr>
          <p:cNvPr id="180" name="グラフィックス 536">
            <a:extLst>
              <a:ext uri="{FF2B5EF4-FFF2-40B4-BE49-F238E27FC236}">
                <a16:creationId xmlns:a16="http://schemas.microsoft.com/office/drawing/2014/main" id="{8CEDDA51-0806-4B76-8ED8-A036CFE4681B}"/>
              </a:ext>
            </a:extLst>
          </p:cNvPr>
          <p:cNvPicPr>
            <a:picLocks noChangeAspect="1"/>
          </p:cNvPicPr>
          <p:nvPr/>
        </p:nvPicPr>
        <p:blipFill>
          <a:blip r:embed="rId118" cstate="print">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99761" y="2432045"/>
            <a:ext cx="240000" cy="240000"/>
          </a:xfrm>
          <a:prstGeom prst="rect">
            <a:avLst/>
          </a:prstGeom>
        </p:spPr>
      </p:pic>
      <p:sp>
        <p:nvSpPr>
          <p:cNvPr id="181" name="正方形/長方形 537">
            <a:extLst>
              <a:ext uri="{FF2B5EF4-FFF2-40B4-BE49-F238E27FC236}">
                <a16:creationId xmlns:a16="http://schemas.microsoft.com/office/drawing/2014/main" id="{288926F0-39E2-46B5-8778-FB48A5FC592B}"/>
              </a:ext>
            </a:extLst>
          </p:cNvPr>
          <p:cNvSpPr/>
          <p:nvPr/>
        </p:nvSpPr>
        <p:spPr>
          <a:xfrm>
            <a:off x="11123849" y="2054556"/>
            <a:ext cx="808235" cy="295530"/>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AD for</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667"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Domain Services</a:t>
            </a:r>
          </a:p>
        </p:txBody>
      </p:sp>
      <p:sp>
        <p:nvSpPr>
          <p:cNvPr id="182" name="正方形/長方形 538">
            <a:extLst>
              <a:ext uri="{FF2B5EF4-FFF2-40B4-BE49-F238E27FC236}">
                <a16:creationId xmlns:a16="http://schemas.microsoft.com/office/drawing/2014/main" id="{8D5A77BE-DEC5-4D5A-92DB-DF798814FFB8}"/>
              </a:ext>
            </a:extLst>
          </p:cNvPr>
          <p:cNvSpPr/>
          <p:nvPr/>
        </p:nvSpPr>
        <p:spPr>
          <a:xfrm>
            <a:off x="11123848" y="2385760"/>
            <a:ext cx="609462"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Azure AD</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B2C</a:t>
            </a:r>
          </a:p>
        </p:txBody>
      </p:sp>
      <p:pic>
        <p:nvPicPr>
          <p:cNvPr id="183" name="グラフィックス 69">
            <a:extLst>
              <a:ext uri="{FF2B5EF4-FFF2-40B4-BE49-F238E27FC236}">
                <a16:creationId xmlns:a16="http://schemas.microsoft.com/office/drawing/2014/main" id="{FFF9A9A9-9A0F-4D6A-9191-84BFD3E694F2}"/>
              </a:ext>
            </a:extLst>
          </p:cNvPr>
          <p:cNvPicPr>
            <a:picLocks noChangeAspect="1"/>
          </p:cNvPicPr>
          <p:nvPr/>
        </p:nvPicPr>
        <p:blipFill>
          <a:blip r:embed="rId126" cstate="print">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297284" y="4132173"/>
            <a:ext cx="240000" cy="240000"/>
          </a:xfrm>
          <a:prstGeom prst="rect">
            <a:avLst/>
          </a:prstGeom>
        </p:spPr>
      </p:pic>
      <p:sp>
        <p:nvSpPr>
          <p:cNvPr id="184" name="正方形/長方形 539">
            <a:extLst>
              <a:ext uri="{FF2B5EF4-FFF2-40B4-BE49-F238E27FC236}">
                <a16:creationId xmlns:a16="http://schemas.microsoft.com/office/drawing/2014/main" id="{C174A84A-3402-469F-A819-3236FC365DC7}"/>
              </a:ext>
            </a:extLst>
          </p:cNvPr>
          <p:cNvSpPr/>
          <p:nvPr/>
        </p:nvSpPr>
        <p:spPr>
          <a:xfrm>
            <a:off x="612850" y="4079819"/>
            <a:ext cx="787395"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Cost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Management</a:t>
            </a:r>
          </a:p>
        </p:txBody>
      </p:sp>
      <p:pic>
        <p:nvPicPr>
          <p:cNvPr id="185" name="グラフィックス 73">
            <a:extLst>
              <a:ext uri="{FF2B5EF4-FFF2-40B4-BE49-F238E27FC236}">
                <a16:creationId xmlns:a16="http://schemas.microsoft.com/office/drawing/2014/main" id="{985C0708-0B09-490B-81EE-A0E20C33C279}"/>
              </a:ext>
            </a:extLst>
          </p:cNvPr>
          <p:cNvPicPr>
            <a:picLocks noChangeAspect="1"/>
          </p:cNvPicPr>
          <p:nvPr/>
        </p:nvPicPr>
        <p:blipFill>
          <a:blip r:embed="rId128" cstate="print">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10799761" y="4132173"/>
            <a:ext cx="240000" cy="240000"/>
          </a:xfrm>
          <a:prstGeom prst="rect">
            <a:avLst/>
          </a:prstGeom>
        </p:spPr>
      </p:pic>
      <p:pic>
        <p:nvPicPr>
          <p:cNvPr id="186" name="グラフィックス 76">
            <a:extLst>
              <a:ext uri="{FF2B5EF4-FFF2-40B4-BE49-F238E27FC236}">
                <a16:creationId xmlns:a16="http://schemas.microsoft.com/office/drawing/2014/main" id="{C3F441FB-91AB-4127-9DD8-0336245CA3FF}"/>
              </a:ext>
            </a:extLst>
          </p:cNvPr>
          <p:cNvPicPr>
            <a:picLocks noChangeAspect="1"/>
          </p:cNvPicPr>
          <p:nvPr/>
        </p:nvPicPr>
        <p:blipFill>
          <a:blip r:embed="rId130" cstate="print">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577619" y="4132173"/>
            <a:ext cx="240000" cy="240000"/>
          </a:xfrm>
          <a:prstGeom prst="rect">
            <a:avLst/>
          </a:prstGeom>
        </p:spPr>
      </p:pic>
      <p:sp>
        <p:nvSpPr>
          <p:cNvPr id="187" name="正方形/長方形 540">
            <a:extLst>
              <a:ext uri="{FF2B5EF4-FFF2-40B4-BE49-F238E27FC236}">
                <a16:creationId xmlns:a16="http://schemas.microsoft.com/office/drawing/2014/main" id="{8EFCD667-5709-46B1-82DE-6789DF1EE75C}"/>
              </a:ext>
            </a:extLst>
          </p:cNvPr>
          <p:cNvSpPr/>
          <p:nvPr/>
        </p:nvSpPr>
        <p:spPr>
          <a:xfrm>
            <a:off x="1932037" y="4135221"/>
            <a:ext cx="811441" cy="203133"/>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Video Indexer</a:t>
            </a:r>
          </a:p>
        </p:txBody>
      </p:sp>
      <p:pic>
        <p:nvPicPr>
          <p:cNvPr id="188" name="グラフィックス 82">
            <a:extLst>
              <a:ext uri="{FF2B5EF4-FFF2-40B4-BE49-F238E27FC236}">
                <a16:creationId xmlns:a16="http://schemas.microsoft.com/office/drawing/2014/main" id="{73B59658-3541-40AF-AB5C-FE0C76931BB3}"/>
              </a:ext>
            </a:extLst>
          </p:cNvPr>
          <p:cNvPicPr>
            <a:picLocks noChangeAspect="1"/>
          </p:cNvPicPr>
          <p:nvPr/>
        </p:nvPicPr>
        <p:blipFill>
          <a:blip r:embed="rId132" cstate="print">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2891749" y="3797041"/>
            <a:ext cx="240000" cy="240000"/>
          </a:xfrm>
          <a:prstGeom prst="rect">
            <a:avLst/>
          </a:prstGeom>
        </p:spPr>
      </p:pic>
      <p:sp>
        <p:nvSpPr>
          <p:cNvPr id="189" name="正方形/長方形 541">
            <a:extLst>
              <a:ext uri="{FF2B5EF4-FFF2-40B4-BE49-F238E27FC236}">
                <a16:creationId xmlns:a16="http://schemas.microsoft.com/office/drawing/2014/main" id="{FA93B625-311F-4B1F-AC31-FCC61261580A}"/>
              </a:ext>
            </a:extLst>
          </p:cNvPr>
          <p:cNvSpPr/>
          <p:nvPr/>
        </p:nvSpPr>
        <p:spPr>
          <a:xfrm>
            <a:off x="3238844" y="3744687"/>
            <a:ext cx="654346"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Content </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Protection</a:t>
            </a:r>
          </a:p>
        </p:txBody>
      </p:sp>
      <p:sp>
        <p:nvSpPr>
          <p:cNvPr id="190" name="Rectangle 86">
            <a:extLst>
              <a:ext uri="{FF2B5EF4-FFF2-40B4-BE49-F238E27FC236}">
                <a16:creationId xmlns:a16="http://schemas.microsoft.com/office/drawing/2014/main" id="{211A38C0-F53D-4BF0-A374-AF04672BCF3E}"/>
              </a:ext>
            </a:extLst>
          </p:cNvPr>
          <p:cNvSpPr/>
          <p:nvPr/>
        </p:nvSpPr>
        <p:spPr bwMode="auto">
          <a:xfrm>
            <a:off x="180975" y="4784167"/>
            <a:ext cx="11817552" cy="984816"/>
          </a:xfrm>
          <a:prstGeom prst="rect">
            <a:avLst/>
          </a:prstGeom>
          <a:noFill/>
          <a:ln w="38100" cap="flat" cmpd="sng" algn="ctr">
            <a:solidFill>
              <a:srgbClr val="92D050">
                <a:alpha val="85000"/>
              </a:srgbClr>
            </a:solidFill>
            <a:prstDash val="solid"/>
            <a:miter lim="800000"/>
            <a:headEnd type="none" w="med" len="med"/>
            <a:tailEnd type="none" w="med" len="med"/>
          </a:ln>
          <a:effectLst/>
        </p:spPr>
        <p:txBody>
          <a:bodyPr rot="0" spcFirstLastPara="0" vertOverflow="overflow" horzOverflow="overflow" vert="horz" wrap="square" lIns="142807" tIns="72835"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B05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91" name="Rectangle 70">
            <a:extLst>
              <a:ext uri="{FF2B5EF4-FFF2-40B4-BE49-F238E27FC236}">
                <a16:creationId xmlns:a16="http://schemas.microsoft.com/office/drawing/2014/main" id="{C0CF88A5-D664-4BB8-865E-06CA58A95D5D}"/>
              </a:ext>
            </a:extLst>
          </p:cNvPr>
          <p:cNvSpPr/>
          <p:nvPr/>
        </p:nvSpPr>
        <p:spPr bwMode="auto">
          <a:xfrm>
            <a:off x="182963" y="1052242"/>
            <a:ext cx="1270471" cy="3683855"/>
          </a:xfrm>
          <a:prstGeom prst="rect">
            <a:avLst/>
          </a:prstGeom>
          <a:noFill/>
          <a:ln w="38100" cap="flat" cmpd="sng" algn="ctr">
            <a:solidFill>
              <a:srgbClr val="7030A0">
                <a:alpha val="60000"/>
              </a:srgbClr>
            </a:solidFill>
            <a:prstDash val="solid"/>
            <a:miter lim="800000"/>
            <a:headEnd type="none" w="med" len="med"/>
            <a:tailEnd type="none" w="med" len="med"/>
          </a:ln>
          <a:effectLst/>
        </p:spPr>
        <p:txBody>
          <a:bodyPr rot="0" spcFirstLastPara="0" vertOverflow="overflow" horzOverflow="overflow" vert="horz" wrap="square" lIns="142807" tIns="114244"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92" name="Rectangle 74">
            <a:extLst>
              <a:ext uri="{FF2B5EF4-FFF2-40B4-BE49-F238E27FC236}">
                <a16:creationId xmlns:a16="http://schemas.microsoft.com/office/drawing/2014/main" id="{93C2F4F3-3CDC-4651-AD8E-F9EE4CC73AA6}"/>
              </a:ext>
            </a:extLst>
          </p:cNvPr>
          <p:cNvSpPr/>
          <p:nvPr/>
        </p:nvSpPr>
        <p:spPr bwMode="auto">
          <a:xfrm>
            <a:off x="10708567" y="1052241"/>
            <a:ext cx="1289960" cy="3683856"/>
          </a:xfrm>
          <a:prstGeom prst="rect">
            <a:avLst/>
          </a:prstGeom>
          <a:noFill/>
          <a:ln w="38100" cap="flat" cmpd="sng" algn="ctr">
            <a:solidFill>
              <a:srgbClr val="7030A0">
                <a:alpha val="60000"/>
              </a:srgbClr>
            </a:solidFill>
            <a:prstDash val="solid"/>
            <a:miter lim="800000"/>
            <a:headEnd type="none" w="med" len="med"/>
            <a:tailEnd type="none" w="med" len="med"/>
          </a:ln>
          <a:effectLst/>
        </p:spPr>
        <p:txBody>
          <a:bodyPr rot="0" spcFirstLastPara="0" vertOverflow="overflow" horzOverflow="overflow" vert="horz" wrap="square" lIns="142807" tIns="114244"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7030A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sp>
        <p:nvSpPr>
          <p:cNvPr id="193" name="Rectangle 77">
            <a:extLst>
              <a:ext uri="{FF2B5EF4-FFF2-40B4-BE49-F238E27FC236}">
                <a16:creationId xmlns:a16="http://schemas.microsoft.com/office/drawing/2014/main" id="{58A7A351-D40D-4013-AF63-43C7B5AE49DE}"/>
              </a:ext>
            </a:extLst>
          </p:cNvPr>
          <p:cNvSpPr/>
          <p:nvPr/>
        </p:nvSpPr>
        <p:spPr bwMode="auto">
          <a:xfrm>
            <a:off x="1500292" y="1055937"/>
            <a:ext cx="9162461" cy="3683856"/>
          </a:xfrm>
          <a:prstGeom prst="rect">
            <a:avLst/>
          </a:prstGeom>
          <a:noFill/>
          <a:ln w="38100" cap="flat" cmpd="sng" algn="ctr">
            <a:solidFill>
              <a:srgbClr val="FFC000">
                <a:alpha val="70000"/>
              </a:srgbClr>
            </a:solidFill>
            <a:prstDash val="solid"/>
            <a:miter lim="800000"/>
            <a:headEnd type="none" w="med" len="med"/>
            <a:tailEnd type="none" w="med" len="med"/>
          </a:ln>
          <a:effectLst/>
        </p:spPr>
        <p:txBody>
          <a:bodyPr rot="0" spcFirstLastPara="0" vertOverflow="overflow" horzOverflow="overflow" vert="horz" wrap="square" lIns="142807" tIns="114244" rIns="142807" bIns="114244" numCol="1" spcCol="0" rtlCol="0" fromWordArt="0" anchor="t" anchorCtr="0" forceAA="0" compatLnSpc="1">
            <a:prstTxWarp prst="textNoShape">
              <a:avLst/>
            </a:prstTxWarp>
            <a:noAutofit/>
          </a:bodyPr>
          <a:lstStyle/>
          <a:p>
            <a:pPr marL="0" marR="0" lvl="0" indent="0" algn="ctr" defTabSz="727924" rtl="0" eaLnBrk="1" fontAlgn="base"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9900"/>
              </a:solidFill>
              <a:effectLst/>
              <a:uLnTx/>
              <a:uFillTx/>
              <a:latin typeface="Segoe UI" panose="020B0502040204020203" pitchFamily="34" charset="0"/>
              <a:ea typeface="Yu Gothic UI" panose="020B0500000000000000" pitchFamily="50" charset="-128"/>
              <a:cs typeface="Segoe UI" panose="020B0502040204020203" pitchFamily="34" charset="0"/>
            </a:endParaRPr>
          </a:p>
        </p:txBody>
      </p:sp>
      <p:pic>
        <p:nvPicPr>
          <p:cNvPr id="194" name="グラフィックス 5">
            <a:extLst>
              <a:ext uri="{FF2B5EF4-FFF2-40B4-BE49-F238E27FC236}">
                <a16:creationId xmlns:a16="http://schemas.microsoft.com/office/drawing/2014/main" id="{5B952D2C-8244-4F60-B762-9AAF6E4C403C}"/>
              </a:ext>
            </a:extLst>
          </p:cNvPr>
          <p:cNvPicPr>
            <a:picLocks noChangeAspect="1"/>
          </p:cNvPicPr>
          <p:nvPr/>
        </p:nvPicPr>
        <p:blipFill>
          <a:blip r:embed="rId134" cstate="print">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2892360" y="1771668"/>
            <a:ext cx="240000" cy="240000"/>
          </a:xfrm>
          <a:prstGeom prst="rect">
            <a:avLst/>
          </a:prstGeom>
        </p:spPr>
      </p:pic>
      <p:sp>
        <p:nvSpPr>
          <p:cNvPr id="195" name="正方形/長方形 208">
            <a:extLst>
              <a:ext uri="{FF2B5EF4-FFF2-40B4-BE49-F238E27FC236}">
                <a16:creationId xmlns:a16="http://schemas.microsoft.com/office/drawing/2014/main" id="{AD3B5F1E-FE08-4272-9F2A-5BD83FD183AA}"/>
              </a:ext>
            </a:extLst>
          </p:cNvPr>
          <p:cNvSpPr/>
          <p:nvPr/>
        </p:nvSpPr>
        <p:spPr>
          <a:xfrm>
            <a:off x="3238844" y="1721607"/>
            <a:ext cx="692818"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Kubernetes</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Service</a:t>
            </a:r>
          </a:p>
        </p:txBody>
      </p:sp>
      <p:pic>
        <p:nvPicPr>
          <p:cNvPr id="196" name="グラフィックス 209">
            <a:extLst>
              <a:ext uri="{FF2B5EF4-FFF2-40B4-BE49-F238E27FC236}">
                <a16:creationId xmlns:a16="http://schemas.microsoft.com/office/drawing/2014/main" id="{A983F188-9A79-4E33-BE18-A7C8404738E4}"/>
              </a:ext>
            </a:extLst>
          </p:cNvPr>
          <p:cNvPicPr>
            <a:picLocks noChangeAspect="1"/>
          </p:cNvPicPr>
          <p:nvPr/>
        </p:nvPicPr>
        <p:blipFill rotWithShape="1">
          <a:blip r:embed="rId136" cstate="print">
            <a:extLst>
              <a:ext uri="{28A0092B-C50C-407E-A947-70E740481C1C}">
                <a14:useLocalDpi xmlns:a14="http://schemas.microsoft.com/office/drawing/2010/main" val="0"/>
              </a:ext>
              <a:ext uri="{96DAC541-7B7A-43D3-8B79-37D633B846F1}">
                <asvg:svgBlip xmlns:asvg="http://schemas.microsoft.com/office/drawing/2016/SVG/main" r:embed="rId137"/>
              </a:ext>
            </a:extLst>
          </a:blip>
          <a:srcRect l="20505" t="18528" r="18528" b="14030"/>
          <a:stretch/>
        </p:blipFill>
        <p:spPr>
          <a:xfrm>
            <a:off x="6874336" y="2091972"/>
            <a:ext cx="216957" cy="240000"/>
          </a:xfrm>
          <a:prstGeom prst="rect">
            <a:avLst/>
          </a:prstGeom>
        </p:spPr>
      </p:pic>
      <p:pic>
        <p:nvPicPr>
          <p:cNvPr id="197" name="グラフィックス 8">
            <a:extLst>
              <a:ext uri="{FF2B5EF4-FFF2-40B4-BE49-F238E27FC236}">
                <a16:creationId xmlns:a16="http://schemas.microsoft.com/office/drawing/2014/main" id="{7BFDC786-73F2-4971-8628-FBC6194A9775}"/>
              </a:ext>
            </a:extLst>
          </p:cNvPr>
          <p:cNvPicPr>
            <a:picLocks noChangeAspect="1"/>
          </p:cNvPicPr>
          <p:nvPr/>
        </p:nvPicPr>
        <p:blipFill>
          <a:blip r:embed="rId138" cstate="print">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9463119" y="1766724"/>
            <a:ext cx="240000" cy="240000"/>
          </a:xfrm>
          <a:prstGeom prst="rect">
            <a:avLst/>
          </a:prstGeom>
        </p:spPr>
      </p:pic>
      <p:pic>
        <p:nvPicPr>
          <p:cNvPr id="198" name="グラフィックス 15">
            <a:extLst>
              <a:ext uri="{FF2B5EF4-FFF2-40B4-BE49-F238E27FC236}">
                <a16:creationId xmlns:a16="http://schemas.microsoft.com/office/drawing/2014/main" id="{20D84C96-DF6C-4FB5-A680-185E31C37ACE}"/>
              </a:ext>
            </a:extLst>
          </p:cNvPr>
          <p:cNvPicPr>
            <a:picLocks noChangeAspect="1"/>
          </p:cNvPicPr>
          <p:nvPr/>
        </p:nvPicPr>
        <p:blipFill>
          <a:blip r:embed="rId140" cstate="print">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8168468" y="2065717"/>
            <a:ext cx="240000" cy="240000"/>
          </a:xfrm>
          <a:prstGeom prst="rect">
            <a:avLst/>
          </a:prstGeom>
        </p:spPr>
      </p:pic>
      <p:pic>
        <p:nvPicPr>
          <p:cNvPr id="199" name="グラフィックス 202">
            <a:extLst>
              <a:ext uri="{FF2B5EF4-FFF2-40B4-BE49-F238E27FC236}">
                <a16:creationId xmlns:a16="http://schemas.microsoft.com/office/drawing/2014/main" id="{C4AE9DA6-3523-4D60-91DB-560AB5436F03}"/>
              </a:ext>
            </a:extLst>
          </p:cNvPr>
          <p:cNvPicPr>
            <a:picLocks noChangeAspect="1"/>
          </p:cNvPicPr>
          <p:nvPr/>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478489" y="2795311"/>
            <a:ext cx="240000" cy="240000"/>
          </a:xfrm>
          <a:prstGeom prst="rect">
            <a:avLst/>
          </a:prstGeom>
        </p:spPr>
      </p:pic>
      <p:sp>
        <p:nvSpPr>
          <p:cNvPr id="200" name="正方形/長方形 204">
            <a:extLst>
              <a:ext uri="{FF2B5EF4-FFF2-40B4-BE49-F238E27FC236}">
                <a16:creationId xmlns:a16="http://schemas.microsoft.com/office/drawing/2014/main" id="{77B0C1A2-8E16-4979-9066-23B4BED0B011}"/>
              </a:ext>
            </a:extLst>
          </p:cNvPr>
          <p:cNvSpPr/>
          <p:nvPr/>
        </p:nvSpPr>
        <p:spPr>
          <a:xfrm>
            <a:off x="9816623" y="2729363"/>
            <a:ext cx="694421"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SQL Data</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Warehouse</a:t>
            </a:r>
          </a:p>
        </p:txBody>
      </p:sp>
      <p:pic>
        <p:nvPicPr>
          <p:cNvPr id="201" name="図 6">
            <a:extLst>
              <a:ext uri="{FF2B5EF4-FFF2-40B4-BE49-F238E27FC236}">
                <a16:creationId xmlns:a16="http://schemas.microsoft.com/office/drawing/2014/main" id="{13332700-BE8E-4FFB-B715-D1E82F11563A}"/>
              </a:ext>
            </a:extLst>
          </p:cNvPr>
          <p:cNvPicPr>
            <a:picLocks noChangeAspect="1"/>
          </p:cNvPicPr>
          <p:nvPr/>
        </p:nvPicPr>
        <p:blipFill>
          <a:blip r:embed="rId142"/>
          <a:stretch>
            <a:fillRect/>
          </a:stretch>
        </p:blipFill>
        <p:spPr>
          <a:xfrm>
            <a:off x="9465901" y="4145655"/>
            <a:ext cx="252000" cy="218204"/>
          </a:xfrm>
          <a:prstGeom prst="rect">
            <a:avLst/>
          </a:prstGeom>
        </p:spPr>
      </p:pic>
      <p:sp>
        <p:nvSpPr>
          <p:cNvPr id="202" name="正方形/長方形 206">
            <a:extLst>
              <a:ext uri="{FF2B5EF4-FFF2-40B4-BE49-F238E27FC236}">
                <a16:creationId xmlns:a16="http://schemas.microsoft.com/office/drawing/2014/main" id="{F89F0384-A2EC-4B32-908C-F926724B2A6E}"/>
              </a:ext>
            </a:extLst>
          </p:cNvPr>
          <p:cNvSpPr/>
          <p:nvPr/>
        </p:nvSpPr>
        <p:spPr>
          <a:xfrm>
            <a:off x="9809731" y="4087392"/>
            <a:ext cx="537327" cy="313932"/>
          </a:xfrm>
          <a:prstGeom prst="rect">
            <a:avLst/>
          </a:prstGeom>
        </p:spPr>
        <p:txBody>
          <a:bodyPr wrap="none">
            <a:spAutoFit/>
          </a:bodyPr>
          <a:lstStyle/>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Table</a:t>
            </a:r>
          </a:p>
          <a:p>
            <a:pPr marL="0" marR="0" lvl="0" indent="0" algn="l" defTabSz="727924" rtl="0" eaLnBrk="1" fontAlgn="base" latinLnBrk="0" hangingPunct="1">
              <a:lnSpc>
                <a:spcPct val="90000"/>
              </a:lnSpc>
              <a:spcBef>
                <a:spcPts val="0"/>
              </a:spcBef>
              <a:spcAft>
                <a:spcPts val="0"/>
              </a:spcAft>
              <a:buClrTx/>
              <a:buSzTx/>
              <a:buFontTx/>
              <a:buNone/>
              <a:tabLst/>
              <a:defRPr/>
            </a:pPr>
            <a:r>
              <a:rPr kumimoji="0" lang="en-US" altLang="ja-JP" sz="800" b="0" i="0" u="none" strike="noStrike" kern="0" cap="none" spc="0" normalizeH="0" baseline="0" noProof="0">
                <a:ln>
                  <a:noFill/>
                </a:ln>
                <a:solidFill>
                  <a:srgbClr val="1A1A1A">
                    <a:lumMod val="75000"/>
                    <a:lumOff val="25000"/>
                  </a:srgbClr>
                </a:solidFill>
                <a:effectLst/>
                <a:uLnTx/>
                <a:uFillTx/>
                <a:latin typeface="Segoe UI" panose="020B0502040204020203" pitchFamily="34" charset="0"/>
                <a:ea typeface="Yu Gothic UI" panose="020B0500000000000000" pitchFamily="50" charset="-128"/>
                <a:cs typeface="Segoe UI" panose="020B0502040204020203" pitchFamily="34" charset="0"/>
              </a:rPr>
              <a:t>Storage</a:t>
            </a:r>
          </a:p>
        </p:txBody>
      </p:sp>
      <p:sp>
        <p:nvSpPr>
          <p:cNvPr id="203" name="Title 3">
            <a:extLst>
              <a:ext uri="{FF2B5EF4-FFF2-40B4-BE49-F238E27FC236}">
                <a16:creationId xmlns:a16="http://schemas.microsoft.com/office/drawing/2014/main" id="{1DA1EA2E-40E4-41FC-9621-B9DE33A5FEAF}"/>
              </a:ext>
            </a:extLst>
          </p:cNvPr>
          <p:cNvSpPr txBox="1">
            <a:spLocks/>
          </p:cNvSpPr>
          <p:nvPr/>
        </p:nvSpPr>
        <p:spPr>
          <a:xfrm>
            <a:off x="193460" y="220892"/>
            <a:ext cx="11018520" cy="553998"/>
          </a:xfrm>
          <a:prstGeom prst="rect">
            <a:avLst/>
          </a:prstGeom>
        </p:spPr>
        <p:txBody>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What is Azure?</a:t>
            </a:r>
          </a:p>
        </p:txBody>
      </p:sp>
      <p:pic>
        <p:nvPicPr>
          <p:cNvPr id="204" name="グラフィックス 3">
            <a:extLst>
              <a:ext uri="{FF2B5EF4-FFF2-40B4-BE49-F238E27FC236}">
                <a16:creationId xmlns:a16="http://schemas.microsoft.com/office/drawing/2014/main" id="{A253F3A2-701D-47C1-B6AC-9366DAF240D2}"/>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0457" y="5376652"/>
            <a:ext cx="240000" cy="240000"/>
          </a:xfrm>
          <a:prstGeom prst="rect">
            <a:avLst/>
          </a:prstGeom>
        </p:spPr>
      </p:pic>
    </p:spTree>
    <p:extLst>
      <p:ext uri="{BB962C8B-B14F-4D97-AF65-F5344CB8AC3E}">
        <p14:creationId xmlns:p14="http://schemas.microsoft.com/office/powerpoint/2010/main" val="407317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par>
                                <p:cTn id="74" presetID="10" presetClass="entr" presetSubtype="0" fill="hold"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par>
                                <p:cTn id="77" presetID="10" presetClass="entr" presetSubtype="0" fill="hold" nodeType="with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10" presetClass="entr" presetSubtype="0" fill="hold" nodeType="with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fade">
                                      <p:cBhvr>
                                        <p:cTn id="85" dur="5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fade">
                                      <p:cBhvr>
                                        <p:cTn id="100" dur="500"/>
                                        <p:tgtEl>
                                          <p:spTgt spid="97"/>
                                        </p:tgtEl>
                                      </p:cBhvr>
                                    </p:animEffect>
                                  </p:childTnLst>
                                </p:cTn>
                              </p:par>
                              <p:par>
                                <p:cTn id="101" presetID="10" presetClass="entr" presetSubtype="0"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Effect transition="in" filter="fade">
                                      <p:cBhvr>
                                        <p:cTn id="103" dur="500"/>
                                        <p:tgtEl>
                                          <p:spTgt spid="98"/>
                                        </p:tgtEl>
                                      </p:cBhvr>
                                    </p:animEffect>
                                  </p:childTnLst>
                                </p:cTn>
                              </p:par>
                              <p:par>
                                <p:cTn id="104" presetID="10" presetClass="entr" presetSubtype="0" fill="hold"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500"/>
                                        <p:tgtEl>
                                          <p:spTgt spid="9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0"/>
                                        </p:tgtEl>
                                        <p:attrNameLst>
                                          <p:attrName>style.visibility</p:attrName>
                                        </p:attrNameLst>
                                      </p:cBhvr>
                                      <p:to>
                                        <p:strVal val="visible"/>
                                      </p:to>
                                    </p:set>
                                    <p:animEffect transition="in" filter="fade">
                                      <p:cBhvr>
                                        <p:cTn id="109" dur="500"/>
                                        <p:tgtEl>
                                          <p:spTgt spid="10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1"/>
                                        </p:tgtEl>
                                        <p:attrNameLst>
                                          <p:attrName>style.visibility</p:attrName>
                                        </p:attrNameLst>
                                      </p:cBhvr>
                                      <p:to>
                                        <p:strVal val="visible"/>
                                      </p:to>
                                    </p:set>
                                    <p:animEffect transition="in" filter="fade">
                                      <p:cBhvr>
                                        <p:cTn id="112" dur="500"/>
                                        <p:tgtEl>
                                          <p:spTgt spid="10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02"/>
                                        </p:tgtEl>
                                        <p:attrNameLst>
                                          <p:attrName>style.visibility</p:attrName>
                                        </p:attrNameLst>
                                      </p:cBhvr>
                                      <p:to>
                                        <p:strVal val="visible"/>
                                      </p:to>
                                    </p:set>
                                    <p:animEffect transition="in" filter="fade">
                                      <p:cBhvr>
                                        <p:cTn id="115" dur="500"/>
                                        <p:tgtEl>
                                          <p:spTgt spid="10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3"/>
                                        </p:tgtEl>
                                        <p:attrNameLst>
                                          <p:attrName>style.visibility</p:attrName>
                                        </p:attrNameLst>
                                      </p:cBhvr>
                                      <p:to>
                                        <p:strVal val="visible"/>
                                      </p:to>
                                    </p:set>
                                    <p:animEffect transition="in" filter="fade">
                                      <p:cBhvr>
                                        <p:cTn id="118" dur="500"/>
                                        <p:tgtEl>
                                          <p:spTgt spid="10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500"/>
                                        <p:tgtEl>
                                          <p:spTgt spid="10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fade">
                                      <p:cBhvr>
                                        <p:cTn id="124" dur="500"/>
                                        <p:tgtEl>
                                          <p:spTgt spid="106"/>
                                        </p:tgtEl>
                                      </p:cBhvr>
                                    </p:animEffect>
                                  </p:childTnLst>
                                </p:cTn>
                              </p:par>
                              <p:par>
                                <p:cTn id="125" presetID="10" presetClass="entr" presetSubtype="0" fill="hold" nodeType="with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fade">
                                      <p:cBhvr>
                                        <p:cTn id="130" dur="500"/>
                                        <p:tgtEl>
                                          <p:spTgt spid="108"/>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par>
                                <p:cTn id="134" presetID="10" presetClass="entr" presetSubtype="0" fill="hold" nodeType="withEffect">
                                  <p:stCondLst>
                                    <p:cond delay="0"/>
                                  </p:stCondLst>
                                  <p:childTnLst>
                                    <p:set>
                                      <p:cBhvr>
                                        <p:cTn id="135" dur="1" fill="hold">
                                          <p:stCondLst>
                                            <p:cond delay="0"/>
                                          </p:stCondLst>
                                        </p:cTn>
                                        <p:tgtEl>
                                          <p:spTgt spid="110"/>
                                        </p:tgtEl>
                                        <p:attrNameLst>
                                          <p:attrName>style.visibility</p:attrName>
                                        </p:attrNameLst>
                                      </p:cBhvr>
                                      <p:to>
                                        <p:strVal val="visible"/>
                                      </p:to>
                                    </p:set>
                                    <p:animEffect transition="in" filter="fade">
                                      <p:cBhvr>
                                        <p:cTn id="136" dur="500"/>
                                        <p:tgtEl>
                                          <p:spTgt spid="11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11"/>
                                        </p:tgtEl>
                                        <p:attrNameLst>
                                          <p:attrName>style.visibility</p:attrName>
                                        </p:attrNameLst>
                                      </p:cBhvr>
                                      <p:to>
                                        <p:strVal val="visible"/>
                                      </p:to>
                                    </p:set>
                                    <p:animEffect transition="in" filter="fade">
                                      <p:cBhvr>
                                        <p:cTn id="139" dur="500"/>
                                        <p:tgtEl>
                                          <p:spTgt spid="111"/>
                                        </p:tgtEl>
                                      </p:cBhvr>
                                    </p:animEffect>
                                  </p:childTnLst>
                                </p:cTn>
                              </p:par>
                              <p:par>
                                <p:cTn id="140" presetID="10" presetClass="entr" presetSubtype="0" fill="hold" nodeType="withEffect">
                                  <p:stCondLst>
                                    <p:cond delay="0"/>
                                  </p:stCondLst>
                                  <p:childTnLst>
                                    <p:set>
                                      <p:cBhvr>
                                        <p:cTn id="141" dur="1" fill="hold">
                                          <p:stCondLst>
                                            <p:cond delay="0"/>
                                          </p:stCondLst>
                                        </p:cTn>
                                        <p:tgtEl>
                                          <p:spTgt spid="112"/>
                                        </p:tgtEl>
                                        <p:attrNameLst>
                                          <p:attrName>style.visibility</p:attrName>
                                        </p:attrNameLst>
                                      </p:cBhvr>
                                      <p:to>
                                        <p:strVal val="visible"/>
                                      </p:to>
                                    </p:set>
                                    <p:animEffect transition="in" filter="fade">
                                      <p:cBhvr>
                                        <p:cTn id="142" dur="500"/>
                                        <p:tgtEl>
                                          <p:spTgt spid="112"/>
                                        </p:tgtEl>
                                      </p:cBhvr>
                                    </p:animEffect>
                                  </p:childTnLst>
                                </p:cTn>
                              </p:par>
                              <p:par>
                                <p:cTn id="143" presetID="10" presetClass="entr" presetSubtype="0" fill="hold" nodeType="withEffect">
                                  <p:stCondLst>
                                    <p:cond delay="0"/>
                                  </p:stCondLst>
                                  <p:childTnLst>
                                    <p:set>
                                      <p:cBhvr>
                                        <p:cTn id="144" dur="1" fill="hold">
                                          <p:stCondLst>
                                            <p:cond delay="0"/>
                                          </p:stCondLst>
                                        </p:cTn>
                                        <p:tgtEl>
                                          <p:spTgt spid="113"/>
                                        </p:tgtEl>
                                        <p:attrNameLst>
                                          <p:attrName>style.visibility</p:attrName>
                                        </p:attrNameLst>
                                      </p:cBhvr>
                                      <p:to>
                                        <p:strVal val="visible"/>
                                      </p:to>
                                    </p:set>
                                    <p:animEffect transition="in" filter="fade">
                                      <p:cBhvr>
                                        <p:cTn id="145" dur="500"/>
                                        <p:tgtEl>
                                          <p:spTgt spid="113"/>
                                        </p:tgtEl>
                                      </p:cBhvr>
                                    </p:animEffect>
                                  </p:childTnLst>
                                </p:cTn>
                              </p:par>
                              <p:par>
                                <p:cTn id="146" presetID="10" presetClass="entr" presetSubtype="0" fill="hold" nodeType="withEffect">
                                  <p:stCondLst>
                                    <p:cond delay="0"/>
                                  </p:stCondLst>
                                  <p:childTnLst>
                                    <p:set>
                                      <p:cBhvr>
                                        <p:cTn id="147" dur="1" fill="hold">
                                          <p:stCondLst>
                                            <p:cond delay="0"/>
                                          </p:stCondLst>
                                        </p:cTn>
                                        <p:tgtEl>
                                          <p:spTgt spid="114"/>
                                        </p:tgtEl>
                                        <p:attrNameLst>
                                          <p:attrName>style.visibility</p:attrName>
                                        </p:attrNameLst>
                                      </p:cBhvr>
                                      <p:to>
                                        <p:strVal val="visible"/>
                                      </p:to>
                                    </p:set>
                                    <p:animEffect transition="in" filter="fade">
                                      <p:cBhvr>
                                        <p:cTn id="148" dur="500"/>
                                        <p:tgtEl>
                                          <p:spTgt spid="11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15"/>
                                        </p:tgtEl>
                                        <p:attrNameLst>
                                          <p:attrName>style.visibility</p:attrName>
                                        </p:attrNameLst>
                                      </p:cBhvr>
                                      <p:to>
                                        <p:strVal val="visible"/>
                                      </p:to>
                                    </p:set>
                                    <p:animEffect transition="in" filter="fade">
                                      <p:cBhvr>
                                        <p:cTn id="151" dur="500"/>
                                        <p:tgtEl>
                                          <p:spTgt spid="115"/>
                                        </p:tgtEl>
                                      </p:cBhvr>
                                    </p:animEffect>
                                  </p:childTnLst>
                                </p:cTn>
                              </p:par>
                              <p:par>
                                <p:cTn id="152" presetID="10" presetClass="entr" presetSubtype="0" fill="hold" nodeType="withEffect">
                                  <p:stCondLst>
                                    <p:cond delay="0"/>
                                  </p:stCondLst>
                                  <p:childTnLst>
                                    <p:set>
                                      <p:cBhvr>
                                        <p:cTn id="153" dur="1" fill="hold">
                                          <p:stCondLst>
                                            <p:cond delay="0"/>
                                          </p:stCondLst>
                                        </p:cTn>
                                        <p:tgtEl>
                                          <p:spTgt spid="116"/>
                                        </p:tgtEl>
                                        <p:attrNameLst>
                                          <p:attrName>style.visibility</p:attrName>
                                        </p:attrNameLst>
                                      </p:cBhvr>
                                      <p:to>
                                        <p:strVal val="visible"/>
                                      </p:to>
                                    </p:set>
                                    <p:animEffect transition="in" filter="fade">
                                      <p:cBhvr>
                                        <p:cTn id="154" dur="500"/>
                                        <p:tgtEl>
                                          <p:spTgt spid="116"/>
                                        </p:tgtEl>
                                      </p:cBhvr>
                                    </p:animEffect>
                                  </p:childTnLst>
                                </p:cTn>
                              </p:par>
                              <p:par>
                                <p:cTn id="155" presetID="10" presetClass="entr" presetSubtype="0" fill="hold"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fade">
                                      <p:cBhvr>
                                        <p:cTn id="157" dur="500"/>
                                        <p:tgtEl>
                                          <p:spTgt spid="1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8"/>
                                        </p:tgtEl>
                                        <p:attrNameLst>
                                          <p:attrName>style.visibility</p:attrName>
                                        </p:attrNameLst>
                                      </p:cBhvr>
                                      <p:to>
                                        <p:strVal val="visible"/>
                                      </p:to>
                                    </p:set>
                                    <p:animEffect transition="in" filter="fade">
                                      <p:cBhvr>
                                        <p:cTn id="160" dur="500"/>
                                        <p:tgtEl>
                                          <p:spTgt spid="118"/>
                                        </p:tgtEl>
                                      </p:cBhvr>
                                    </p:animEffect>
                                  </p:childTnLst>
                                </p:cTn>
                              </p:par>
                              <p:par>
                                <p:cTn id="161" presetID="10" presetClass="entr" presetSubtype="0" fill="hold" nodeType="withEffect">
                                  <p:stCondLst>
                                    <p:cond delay="0"/>
                                  </p:stCondLst>
                                  <p:childTnLst>
                                    <p:set>
                                      <p:cBhvr>
                                        <p:cTn id="162" dur="1" fill="hold">
                                          <p:stCondLst>
                                            <p:cond delay="0"/>
                                          </p:stCondLst>
                                        </p:cTn>
                                        <p:tgtEl>
                                          <p:spTgt spid="119"/>
                                        </p:tgtEl>
                                        <p:attrNameLst>
                                          <p:attrName>style.visibility</p:attrName>
                                        </p:attrNameLst>
                                      </p:cBhvr>
                                      <p:to>
                                        <p:strVal val="visible"/>
                                      </p:to>
                                    </p:set>
                                    <p:animEffect transition="in" filter="fade">
                                      <p:cBhvr>
                                        <p:cTn id="163" dur="500"/>
                                        <p:tgtEl>
                                          <p:spTgt spid="11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20"/>
                                        </p:tgtEl>
                                        <p:attrNameLst>
                                          <p:attrName>style.visibility</p:attrName>
                                        </p:attrNameLst>
                                      </p:cBhvr>
                                      <p:to>
                                        <p:strVal val="visible"/>
                                      </p:to>
                                    </p:set>
                                    <p:animEffect transition="in" filter="fade">
                                      <p:cBhvr>
                                        <p:cTn id="166" dur="500"/>
                                        <p:tgtEl>
                                          <p:spTgt spid="120"/>
                                        </p:tgtEl>
                                      </p:cBhvr>
                                    </p:animEffect>
                                  </p:childTnLst>
                                </p:cTn>
                              </p:par>
                              <p:par>
                                <p:cTn id="167" presetID="10" presetClass="entr" presetSubtype="0" fill="hold" nodeType="withEffect">
                                  <p:stCondLst>
                                    <p:cond delay="0"/>
                                  </p:stCondLst>
                                  <p:childTnLst>
                                    <p:set>
                                      <p:cBhvr>
                                        <p:cTn id="168" dur="1" fill="hold">
                                          <p:stCondLst>
                                            <p:cond delay="0"/>
                                          </p:stCondLst>
                                        </p:cTn>
                                        <p:tgtEl>
                                          <p:spTgt spid="121"/>
                                        </p:tgtEl>
                                        <p:attrNameLst>
                                          <p:attrName>style.visibility</p:attrName>
                                        </p:attrNameLst>
                                      </p:cBhvr>
                                      <p:to>
                                        <p:strVal val="visible"/>
                                      </p:to>
                                    </p:set>
                                    <p:animEffect transition="in" filter="fade">
                                      <p:cBhvr>
                                        <p:cTn id="169" dur="500"/>
                                        <p:tgtEl>
                                          <p:spTgt spid="12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22"/>
                                        </p:tgtEl>
                                        <p:attrNameLst>
                                          <p:attrName>style.visibility</p:attrName>
                                        </p:attrNameLst>
                                      </p:cBhvr>
                                      <p:to>
                                        <p:strVal val="visible"/>
                                      </p:to>
                                    </p:set>
                                    <p:animEffect transition="in" filter="fade">
                                      <p:cBhvr>
                                        <p:cTn id="172" dur="500"/>
                                        <p:tgtEl>
                                          <p:spTgt spid="122"/>
                                        </p:tgtEl>
                                      </p:cBhvr>
                                    </p:animEffect>
                                  </p:childTnLst>
                                </p:cTn>
                              </p:par>
                              <p:par>
                                <p:cTn id="173" presetID="10" presetClass="entr" presetSubtype="0" fill="hold" nodeType="withEffect">
                                  <p:stCondLst>
                                    <p:cond delay="0"/>
                                  </p:stCondLst>
                                  <p:childTnLst>
                                    <p:set>
                                      <p:cBhvr>
                                        <p:cTn id="174" dur="1" fill="hold">
                                          <p:stCondLst>
                                            <p:cond delay="0"/>
                                          </p:stCondLst>
                                        </p:cTn>
                                        <p:tgtEl>
                                          <p:spTgt spid="123"/>
                                        </p:tgtEl>
                                        <p:attrNameLst>
                                          <p:attrName>style.visibility</p:attrName>
                                        </p:attrNameLst>
                                      </p:cBhvr>
                                      <p:to>
                                        <p:strVal val="visible"/>
                                      </p:to>
                                    </p:set>
                                    <p:animEffect transition="in" filter="fade">
                                      <p:cBhvr>
                                        <p:cTn id="175" dur="500"/>
                                        <p:tgtEl>
                                          <p:spTgt spid="12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24"/>
                                        </p:tgtEl>
                                        <p:attrNameLst>
                                          <p:attrName>style.visibility</p:attrName>
                                        </p:attrNameLst>
                                      </p:cBhvr>
                                      <p:to>
                                        <p:strVal val="visible"/>
                                      </p:to>
                                    </p:set>
                                    <p:animEffect transition="in" filter="fade">
                                      <p:cBhvr>
                                        <p:cTn id="178" dur="500"/>
                                        <p:tgtEl>
                                          <p:spTgt spid="12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25"/>
                                        </p:tgtEl>
                                        <p:attrNameLst>
                                          <p:attrName>style.visibility</p:attrName>
                                        </p:attrNameLst>
                                      </p:cBhvr>
                                      <p:to>
                                        <p:strVal val="visible"/>
                                      </p:to>
                                    </p:set>
                                    <p:animEffect transition="in" filter="fade">
                                      <p:cBhvr>
                                        <p:cTn id="181" dur="500"/>
                                        <p:tgtEl>
                                          <p:spTgt spid="125"/>
                                        </p:tgtEl>
                                      </p:cBhvr>
                                    </p:animEffect>
                                  </p:childTnLst>
                                </p:cTn>
                              </p:par>
                              <p:par>
                                <p:cTn id="182" presetID="10" presetClass="entr" presetSubtype="0" fill="hold" nodeType="withEffect">
                                  <p:stCondLst>
                                    <p:cond delay="0"/>
                                  </p:stCondLst>
                                  <p:childTnLst>
                                    <p:set>
                                      <p:cBhvr>
                                        <p:cTn id="183" dur="1" fill="hold">
                                          <p:stCondLst>
                                            <p:cond delay="0"/>
                                          </p:stCondLst>
                                        </p:cTn>
                                        <p:tgtEl>
                                          <p:spTgt spid="126"/>
                                        </p:tgtEl>
                                        <p:attrNameLst>
                                          <p:attrName>style.visibility</p:attrName>
                                        </p:attrNameLst>
                                      </p:cBhvr>
                                      <p:to>
                                        <p:strVal val="visible"/>
                                      </p:to>
                                    </p:set>
                                    <p:animEffect transition="in" filter="fade">
                                      <p:cBhvr>
                                        <p:cTn id="184" dur="500"/>
                                        <p:tgtEl>
                                          <p:spTgt spid="126"/>
                                        </p:tgtEl>
                                      </p:cBhvr>
                                    </p:animEffect>
                                  </p:childTnLst>
                                </p:cTn>
                              </p:par>
                              <p:par>
                                <p:cTn id="185" presetID="10" presetClass="entr" presetSubtype="0" fill="hold" nodeType="withEffect">
                                  <p:stCondLst>
                                    <p:cond delay="0"/>
                                  </p:stCondLst>
                                  <p:childTnLst>
                                    <p:set>
                                      <p:cBhvr>
                                        <p:cTn id="186" dur="1" fill="hold">
                                          <p:stCondLst>
                                            <p:cond delay="0"/>
                                          </p:stCondLst>
                                        </p:cTn>
                                        <p:tgtEl>
                                          <p:spTgt spid="127"/>
                                        </p:tgtEl>
                                        <p:attrNameLst>
                                          <p:attrName>style.visibility</p:attrName>
                                        </p:attrNameLst>
                                      </p:cBhvr>
                                      <p:to>
                                        <p:strVal val="visible"/>
                                      </p:to>
                                    </p:set>
                                    <p:animEffect transition="in" filter="fade">
                                      <p:cBhvr>
                                        <p:cTn id="187" dur="500"/>
                                        <p:tgtEl>
                                          <p:spTgt spid="12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28"/>
                                        </p:tgtEl>
                                        <p:attrNameLst>
                                          <p:attrName>style.visibility</p:attrName>
                                        </p:attrNameLst>
                                      </p:cBhvr>
                                      <p:to>
                                        <p:strVal val="visible"/>
                                      </p:to>
                                    </p:set>
                                    <p:animEffect transition="in" filter="fade">
                                      <p:cBhvr>
                                        <p:cTn id="190" dur="500"/>
                                        <p:tgtEl>
                                          <p:spTgt spid="128"/>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29"/>
                                        </p:tgtEl>
                                        <p:attrNameLst>
                                          <p:attrName>style.visibility</p:attrName>
                                        </p:attrNameLst>
                                      </p:cBhvr>
                                      <p:to>
                                        <p:strVal val="visible"/>
                                      </p:to>
                                    </p:set>
                                    <p:animEffect transition="in" filter="fade">
                                      <p:cBhvr>
                                        <p:cTn id="193" dur="500"/>
                                        <p:tgtEl>
                                          <p:spTgt spid="12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30"/>
                                        </p:tgtEl>
                                        <p:attrNameLst>
                                          <p:attrName>style.visibility</p:attrName>
                                        </p:attrNameLst>
                                      </p:cBhvr>
                                      <p:to>
                                        <p:strVal val="visible"/>
                                      </p:to>
                                    </p:set>
                                    <p:animEffect transition="in" filter="fade">
                                      <p:cBhvr>
                                        <p:cTn id="196" dur="500"/>
                                        <p:tgtEl>
                                          <p:spTgt spid="130"/>
                                        </p:tgtEl>
                                      </p:cBhvr>
                                    </p:animEffect>
                                  </p:childTnLst>
                                </p:cTn>
                              </p:par>
                              <p:par>
                                <p:cTn id="197" presetID="10" presetClass="entr" presetSubtype="0" fill="hold" nodeType="withEffect">
                                  <p:stCondLst>
                                    <p:cond delay="0"/>
                                  </p:stCondLst>
                                  <p:childTnLst>
                                    <p:set>
                                      <p:cBhvr>
                                        <p:cTn id="198" dur="1" fill="hold">
                                          <p:stCondLst>
                                            <p:cond delay="0"/>
                                          </p:stCondLst>
                                        </p:cTn>
                                        <p:tgtEl>
                                          <p:spTgt spid="131"/>
                                        </p:tgtEl>
                                        <p:attrNameLst>
                                          <p:attrName>style.visibility</p:attrName>
                                        </p:attrNameLst>
                                      </p:cBhvr>
                                      <p:to>
                                        <p:strVal val="visible"/>
                                      </p:to>
                                    </p:set>
                                    <p:animEffect transition="in" filter="fade">
                                      <p:cBhvr>
                                        <p:cTn id="199" dur="500"/>
                                        <p:tgtEl>
                                          <p:spTgt spid="13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32"/>
                                        </p:tgtEl>
                                        <p:attrNameLst>
                                          <p:attrName>style.visibility</p:attrName>
                                        </p:attrNameLst>
                                      </p:cBhvr>
                                      <p:to>
                                        <p:strVal val="visible"/>
                                      </p:to>
                                    </p:set>
                                    <p:animEffect transition="in" filter="fade">
                                      <p:cBhvr>
                                        <p:cTn id="202" dur="500"/>
                                        <p:tgtEl>
                                          <p:spTgt spid="13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33"/>
                                        </p:tgtEl>
                                        <p:attrNameLst>
                                          <p:attrName>style.visibility</p:attrName>
                                        </p:attrNameLst>
                                      </p:cBhvr>
                                      <p:to>
                                        <p:strVal val="visible"/>
                                      </p:to>
                                    </p:set>
                                    <p:animEffect transition="in" filter="fade">
                                      <p:cBhvr>
                                        <p:cTn id="205" dur="500"/>
                                        <p:tgtEl>
                                          <p:spTgt spid="13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34"/>
                                        </p:tgtEl>
                                        <p:attrNameLst>
                                          <p:attrName>style.visibility</p:attrName>
                                        </p:attrNameLst>
                                      </p:cBhvr>
                                      <p:to>
                                        <p:strVal val="visible"/>
                                      </p:to>
                                    </p:set>
                                    <p:animEffect transition="in" filter="fade">
                                      <p:cBhvr>
                                        <p:cTn id="208" dur="500"/>
                                        <p:tgtEl>
                                          <p:spTgt spid="134"/>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35"/>
                                        </p:tgtEl>
                                        <p:attrNameLst>
                                          <p:attrName>style.visibility</p:attrName>
                                        </p:attrNameLst>
                                      </p:cBhvr>
                                      <p:to>
                                        <p:strVal val="visible"/>
                                      </p:to>
                                    </p:set>
                                    <p:animEffect transition="in" filter="fade">
                                      <p:cBhvr>
                                        <p:cTn id="211" dur="500"/>
                                        <p:tgtEl>
                                          <p:spTgt spid="135"/>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36"/>
                                        </p:tgtEl>
                                        <p:attrNameLst>
                                          <p:attrName>style.visibility</p:attrName>
                                        </p:attrNameLst>
                                      </p:cBhvr>
                                      <p:to>
                                        <p:strVal val="visible"/>
                                      </p:to>
                                    </p:set>
                                    <p:animEffect transition="in" filter="fade">
                                      <p:cBhvr>
                                        <p:cTn id="214" dur="500"/>
                                        <p:tgtEl>
                                          <p:spTgt spid="13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37"/>
                                        </p:tgtEl>
                                        <p:attrNameLst>
                                          <p:attrName>style.visibility</p:attrName>
                                        </p:attrNameLst>
                                      </p:cBhvr>
                                      <p:to>
                                        <p:strVal val="visible"/>
                                      </p:to>
                                    </p:set>
                                    <p:animEffect transition="in" filter="fade">
                                      <p:cBhvr>
                                        <p:cTn id="217" dur="500"/>
                                        <p:tgtEl>
                                          <p:spTgt spid="137"/>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38"/>
                                        </p:tgtEl>
                                        <p:attrNameLst>
                                          <p:attrName>style.visibility</p:attrName>
                                        </p:attrNameLst>
                                      </p:cBhvr>
                                      <p:to>
                                        <p:strVal val="visible"/>
                                      </p:to>
                                    </p:set>
                                    <p:animEffect transition="in" filter="fade">
                                      <p:cBhvr>
                                        <p:cTn id="220" dur="500"/>
                                        <p:tgtEl>
                                          <p:spTgt spid="138"/>
                                        </p:tgtEl>
                                      </p:cBhvr>
                                    </p:animEffect>
                                  </p:childTnLst>
                                </p:cTn>
                              </p:par>
                              <p:par>
                                <p:cTn id="221" presetID="10" presetClass="entr" presetSubtype="0" fill="hold" nodeType="withEffect">
                                  <p:stCondLst>
                                    <p:cond delay="0"/>
                                  </p:stCondLst>
                                  <p:childTnLst>
                                    <p:set>
                                      <p:cBhvr>
                                        <p:cTn id="222" dur="1" fill="hold">
                                          <p:stCondLst>
                                            <p:cond delay="0"/>
                                          </p:stCondLst>
                                        </p:cTn>
                                        <p:tgtEl>
                                          <p:spTgt spid="139"/>
                                        </p:tgtEl>
                                        <p:attrNameLst>
                                          <p:attrName>style.visibility</p:attrName>
                                        </p:attrNameLst>
                                      </p:cBhvr>
                                      <p:to>
                                        <p:strVal val="visible"/>
                                      </p:to>
                                    </p:set>
                                    <p:animEffect transition="in" filter="fade">
                                      <p:cBhvr>
                                        <p:cTn id="223" dur="500"/>
                                        <p:tgtEl>
                                          <p:spTgt spid="139"/>
                                        </p:tgtEl>
                                      </p:cBhvr>
                                    </p:animEffect>
                                  </p:childTnLst>
                                </p:cTn>
                              </p:par>
                              <p:par>
                                <p:cTn id="224" presetID="10" presetClass="entr" presetSubtype="0" fill="hold" nodeType="withEffect">
                                  <p:stCondLst>
                                    <p:cond delay="0"/>
                                  </p:stCondLst>
                                  <p:childTnLst>
                                    <p:set>
                                      <p:cBhvr>
                                        <p:cTn id="225" dur="1" fill="hold">
                                          <p:stCondLst>
                                            <p:cond delay="0"/>
                                          </p:stCondLst>
                                        </p:cTn>
                                        <p:tgtEl>
                                          <p:spTgt spid="140"/>
                                        </p:tgtEl>
                                        <p:attrNameLst>
                                          <p:attrName>style.visibility</p:attrName>
                                        </p:attrNameLst>
                                      </p:cBhvr>
                                      <p:to>
                                        <p:strVal val="visible"/>
                                      </p:to>
                                    </p:set>
                                    <p:animEffect transition="in" filter="fade">
                                      <p:cBhvr>
                                        <p:cTn id="226" dur="500"/>
                                        <p:tgtEl>
                                          <p:spTgt spid="140"/>
                                        </p:tgtEl>
                                      </p:cBhvr>
                                    </p:animEffect>
                                  </p:childTnLst>
                                </p:cTn>
                              </p:par>
                              <p:par>
                                <p:cTn id="227" presetID="10" presetClass="entr" presetSubtype="0" fill="hold" nodeType="withEffect">
                                  <p:stCondLst>
                                    <p:cond delay="0"/>
                                  </p:stCondLst>
                                  <p:childTnLst>
                                    <p:set>
                                      <p:cBhvr>
                                        <p:cTn id="228" dur="1" fill="hold">
                                          <p:stCondLst>
                                            <p:cond delay="0"/>
                                          </p:stCondLst>
                                        </p:cTn>
                                        <p:tgtEl>
                                          <p:spTgt spid="141"/>
                                        </p:tgtEl>
                                        <p:attrNameLst>
                                          <p:attrName>style.visibility</p:attrName>
                                        </p:attrNameLst>
                                      </p:cBhvr>
                                      <p:to>
                                        <p:strVal val="visible"/>
                                      </p:to>
                                    </p:set>
                                    <p:animEffect transition="in" filter="fade">
                                      <p:cBhvr>
                                        <p:cTn id="229" dur="500"/>
                                        <p:tgtEl>
                                          <p:spTgt spid="141"/>
                                        </p:tgtEl>
                                      </p:cBhvr>
                                    </p:animEffect>
                                  </p:childTnLst>
                                </p:cTn>
                              </p:par>
                              <p:par>
                                <p:cTn id="230" presetID="10" presetClass="entr" presetSubtype="0" fill="hold" nodeType="withEffect">
                                  <p:stCondLst>
                                    <p:cond delay="0"/>
                                  </p:stCondLst>
                                  <p:childTnLst>
                                    <p:set>
                                      <p:cBhvr>
                                        <p:cTn id="231" dur="1" fill="hold">
                                          <p:stCondLst>
                                            <p:cond delay="0"/>
                                          </p:stCondLst>
                                        </p:cTn>
                                        <p:tgtEl>
                                          <p:spTgt spid="142"/>
                                        </p:tgtEl>
                                        <p:attrNameLst>
                                          <p:attrName>style.visibility</p:attrName>
                                        </p:attrNameLst>
                                      </p:cBhvr>
                                      <p:to>
                                        <p:strVal val="visible"/>
                                      </p:to>
                                    </p:set>
                                    <p:animEffect transition="in" filter="fade">
                                      <p:cBhvr>
                                        <p:cTn id="232" dur="500"/>
                                        <p:tgtEl>
                                          <p:spTgt spid="142"/>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43"/>
                                        </p:tgtEl>
                                        <p:attrNameLst>
                                          <p:attrName>style.visibility</p:attrName>
                                        </p:attrNameLst>
                                      </p:cBhvr>
                                      <p:to>
                                        <p:strVal val="visible"/>
                                      </p:to>
                                    </p:set>
                                    <p:animEffect transition="in" filter="fade">
                                      <p:cBhvr>
                                        <p:cTn id="235" dur="500"/>
                                        <p:tgtEl>
                                          <p:spTgt spid="143"/>
                                        </p:tgtEl>
                                      </p:cBhvr>
                                    </p:animEffect>
                                  </p:childTnLst>
                                </p:cTn>
                              </p:par>
                              <p:par>
                                <p:cTn id="236" presetID="10" presetClass="entr" presetSubtype="0" fill="hold" nodeType="withEffect">
                                  <p:stCondLst>
                                    <p:cond delay="0"/>
                                  </p:stCondLst>
                                  <p:childTnLst>
                                    <p:set>
                                      <p:cBhvr>
                                        <p:cTn id="237" dur="1" fill="hold">
                                          <p:stCondLst>
                                            <p:cond delay="0"/>
                                          </p:stCondLst>
                                        </p:cTn>
                                        <p:tgtEl>
                                          <p:spTgt spid="144"/>
                                        </p:tgtEl>
                                        <p:attrNameLst>
                                          <p:attrName>style.visibility</p:attrName>
                                        </p:attrNameLst>
                                      </p:cBhvr>
                                      <p:to>
                                        <p:strVal val="visible"/>
                                      </p:to>
                                    </p:set>
                                    <p:animEffect transition="in" filter="fade">
                                      <p:cBhvr>
                                        <p:cTn id="238" dur="500"/>
                                        <p:tgtEl>
                                          <p:spTgt spid="144"/>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45"/>
                                        </p:tgtEl>
                                        <p:attrNameLst>
                                          <p:attrName>style.visibility</p:attrName>
                                        </p:attrNameLst>
                                      </p:cBhvr>
                                      <p:to>
                                        <p:strVal val="visible"/>
                                      </p:to>
                                    </p:set>
                                    <p:animEffect transition="in" filter="fade">
                                      <p:cBhvr>
                                        <p:cTn id="241" dur="500"/>
                                        <p:tgtEl>
                                          <p:spTgt spid="145"/>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46"/>
                                        </p:tgtEl>
                                        <p:attrNameLst>
                                          <p:attrName>style.visibility</p:attrName>
                                        </p:attrNameLst>
                                      </p:cBhvr>
                                      <p:to>
                                        <p:strVal val="visible"/>
                                      </p:to>
                                    </p:set>
                                    <p:animEffect transition="in" filter="fade">
                                      <p:cBhvr>
                                        <p:cTn id="244" dur="500"/>
                                        <p:tgtEl>
                                          <p:spTgt spid="146"/>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47"/>
                                        </p:tgtEl>
                                        <p:attrNameLst>
                                          <p:attrName>style.visibility</p:attrName>
                                        </p:attrNameLst>
                                      </p:cBhvr>
                                      <p:to>
                                        <p:strVal val="visible"/>
                                      </p:to>
                                    </p:set>
                                    <p:animEffect transition="in" filter="fade">
                                      <p:cBhvr>
                                        <p:cTn id="247" dur="500"/>
                                        <p:tgtEl>
                                          <p:spTgt spid="147"/>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148"/>
                                        </p:tgtEl>
                                        <p:attrNameLst>
                                          <p:attrName>style.visibility</p:attrName>
                                        </p:attrNameLst>
                                      </p:cBhvr>
                                      <p:to>
                                        <p:strVal val="visible"/>
                                      </p:to>
                                    </p:set>
                                    <p:animEffect transition="in" filter="fade">
                                      <p:cBhvr>
                                        <p:cTn id="250" dur="500"/>
                                        <p:tgtEl>
                                          <p:spTgt spid="148"/>
                                        </p:tgtEl>
                                      </p:cBhvr>
                                    </p:animEffect>
                                  </p:childTnLst>
                                </p:cTn>
                              </p:par>
                              <p:par>
                                <p:cTn id="251" presetID="10" presetClass="entr" presetSubtype="0" fill="hold" nodeType="withEffect">
                                  <p:stCondLst>
                                    <p:cond delay="0"/>
                                  </p:stCondLst>
                                  <p:childTnLst>
                                    <p:set>
                                      <p:cBhvr>
                                        <p:cTn id="252" dur="1" fill="hold">
                                          <p:stCondLst>
                                            <p:cond delay="0"/>
                                          </p:stCondLst>
                                        </p:cTn>
                                        <p:tgtEl>
                                          <p:spTgt spid="149"/>
                                        </p:tgtEl>
                                        <p:attrNameLst>
                                          <p:attrName>style.visibility</p:attrName>
                                        </p:attrNameLst>
                                      </p:cBhvr>
                                      <p:to>
                                        <p:strVal val="visible"/>
                                      </p:to>
                                    </p:set>
                                    <p:animEffect transition="in" filter="fade">
                                      <p:cBhvr>
                                        <p:cTn id="253" dur="500"/>
                                        <p:tgtEl>
                                          <p:spTgt spid="149"/>
                                        </p:tgtEl>
                                      </p:cBhvr>
                                    </p:animEffect>
                                  </p:childTnLst>
                                </p:cTn>
                              </p:par>
                              <p:par>
                                <p:cTn id="254" presetID="10" presetClass="entr" presetSubtype="0" fill="hold" nodeType="withEffect">
                                  <p:stCondLst>
                                    <p:cond delay="0"/>
                                  </p:stCondLst>
                                  <p:childTnLst>
                                    <p:set>
                                      <p:cBhvr>
                                        <p:cTn id="255" dur="1" fill="hold">
                                          <p:stCondLst>
                                            <p:cond delay="0"/>
                                          </p:stCondLst>
                                        </p:cTn>
                                        <p:tgtEl>
                                          <p:spTgt spid="150"/>
                                        </p:tgtEl>
                                        <p:attrNameLst>
                                          <p:attrName>style.visibility</p:attrName>
                                        </p:attrNameLst>
                                      </p:cBhvr>
                                      <p:to>
                                        <p:strVal val="visible"/>
                                      </p:to>
                                    </p:set>
                                    <p:animEffect transition="in" filter="fade">
                                      <p:cBhvr>
                                        <p:cTn id="256" dur="500"/>
                                        <p:tgtEl>
                                          <p:spTgt spid="150"/>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151"/>
                                        </p:tgtEl>
                                        <p:attrNameLst>
                                          <p:attrName>style.visibility</p:attrName>
                                        </p:attrNameLst>
                                      </p:cBhvr>
                                      <p:to>
                                        <p:strVal val="visible"/>
                                      </p:to>
                                    </p:set>
                                    <p:animEffect transition="in" filter="fade">
                                      <p:cBhvr>
                                        <p:cTn id="259" dur="500"/>
                                        <p:tgtEl>
                                          <p:spTgt spid="151"/>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152"/>
                                        </p:tgtEl>
                                        <p:attrNameLst>
                                          <p:attrName>style.visibility</p:attrName>
                                        </p:attrNameLst>
                                      </p:cBhvr>
                                      <p:to>
                                        <p:strVal val="visible"/>
                                      </p:to>
                                    </p:set>
                                    <p:animEffect transition="in" filter="fade">
                                      <p:cBhvr>
                                        <p:cTn id="262" dur="500"/>
                                        <p:tgtEl>
                                          <p:spTgt spid="152"/>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153"/>
                                        </p:tgtEl>
                                        <p:attrNameLst>
                                          <p:attrName>style.visibility</p:attrName>
                                        </p:attrNameLst>
                                      </p:cBhvr>
                                      <p:to>
                                        <p:strVal val="visible"/>
                                      </p:to>
                                    </p:set>
                                    <p:animEffect transition="in" filter="fade">
                                      <p:cBhvr>
                                        <p:cTn id="265" dur="500"/>
                                        <p:tgtEl>
                                          <p:spTgt spid="153"/>
                                        </p:tgtEl>
                                      </p:cBhvr>
                                    </p:animEffect>
                                  </p:childTnLst>
                                </p:cTn>
                              </p:par>
                              <p:par>
                                <p:cTn id="266" presetID="10" presetClass="entr" presetSubtype="0" fill="hold" nodeType="withEffect">
                                  <p:stCondLst>
                                    <p:cond delay="0"/>
                                  </p:stCondLst>
                                  <p:childTnLst>
                                    <p:set>
                                      <p:cBhvr>
                                        <p:cTn id="267" dur="1" fill="hold">
                                          <p:stCondLst>
                                            <p:cond delay="0"/>
                                          </p:stCondLst>
                                        </p:cTn>
                                        <p:tgtEl>
                                          <p:spTgt spid="154"/>
                                        </p:tgtEl>
                                        <p:attrNameLst>
                                          <p:attrName>style.visibility</p:attrName>
                                        </p:attrNameLst>
                                      </p:cBhvr>
                                      <p:to>
                                        <p:strVal val="visible"/>
                                      </p:to>
                                    </p:set>
                                    <p:animEffect transition="in" filter="fade">
                                      <p:cBhvr>
                                        <p:cTn id="268" dur="500"/>
                                        <p:tgtEl>
                                          <p:spTgt spid="154"/>
                                        </p:tgtEl>
                                      </p:cBhvr>
                                    </p:animEffect>
                                  </p:childTnLst>
                                </p:cTn>
                              </p:par>
                              <p:par>
                                <p:cTn id="269" presetID="10" presetClass="entr" presetSubtype="0" fill="hold" nodeType="withEffect">
                                  <p:stCondLst>
                                    <p:cond delay="0"/>
                                  </p:stCondLst>
                                  <p:childTnLst>
                                    <p:set>
                                      <p:cBhvr>
                                        <p:cTn id="270" dur="1" fill="hold">
                                          <p:stCondLst>
                                            <p:cond delay="0"/>
                                          </p:stCondLst>
                                        </p:cTn>
                                        <p:tgtEl>
                                          <p:spTgt spid="155"/>
                                        </p:tgtEl>
                                        <p:attrNameLst>
                                          <p:attrName>style.visibility</p:attrName>
                                        </p:attrNameLst>
                                      </p:cBhvr>
                                      <p:to>
                                        <p:strVal val="visible"/>
                                      </p:to>
                                    </p:set>
                                    <p:animEffect transition="in" filter="fade">
                                      <p:cBhvr>
                                        <p:cTn id="271" dur="500"/>
                                        <p:tgtEl>
                                          <p:spTgt spid="155"/>
                                        </p:tgtEl>
                                      </p:cBhvr>
                                    </p:animEffect>
                                  </p:childTnLst>
                                </p:cTn>
                              </p:par>
                              <p:par>
                                <p:cTn id="272" presetID="10" presetClass="entr" presetSubtype="0" fill="hold" nodeType="withEffect">
                                  <p:stCondLst>
                                    <p:cond delay="0"/>
                                  </p:stCondLst>
                                  <p:childTnLst>
                                    <p:set>
                                      <p:cBhvr>
                                        <p:cTn id="273" dur="1" fill="hold">
                                          <p:stCondLst>
                                            <p:cond delay="0"/>
                                          </p:stCondLst>
                                        </p:cTn>
                                        <p:tgtEl>
                                          <p:spTgt spid="156"/>
                                        </p:tgtEl>
                                        <p:attrNameLst>
                                          <p:attrName>style.visibility</p:attrName>
                                        </p:attrNameLst>
                                      </p:cBhvr>
                                      <p:to>
                                        <p:strVal val="visible"/>
                                      </p:to>
                                    </p:set>
                                    <p:animEffect transition="in" filter="fade">
                                      <p:cBhvr>
                                        <p:cTn id="274" dur="500"/>
                                        <p:tgtEl>
                                          <p:spTgt spid="156"/>
                                        </p:tgtEl>
                                      </p:cBhvr>
                                    </p:animEffect>
                                  </p:childTnLst>
                                </p:cTn>
                              </p:par>
                              <p:par>
                                <p:cTn id="275" presetID="10" presetClass="entr" presetSubtype="0" fill="hold" nodeType="withEffect">
                                  <p:stCondLst>
                                    <p:cond delay="0"/>
                                  </p:stCondLst>
                                  <p:childTnLst>
                                    <p:set>
                                      <p:cBhvr>
                                        <p:cTn id="276" dur="1" fill="hold">
                                          <p:stCondLst>
                                            <p:cond delay="0"/>
                                          </p:stCondLst>
                                        </p:cTn>
                                        <p:tgtEl>
                                          <p:spTgt spid="157"/>
                                        </p:tgtEl>
                                        <p:attrNameLst>
                                          <p:attrName>style.visibility</p:attrName>
                                        </p:attrNameLst>
                                      </p:cBhvr>
                                      <p:to>
                                        <p:strVal val="visible"/>
                                      </p:to>
                                    </p:set>
                                    <p:animEffect transition="in" filter="fade">
                                      <p:cBhvr>
                                        <p:cTn id="277" dur="500"/>
                                        <p:tgtEl>
                                          <p:spTgt spid="157"/>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158"/>
                                        </p:tgtEl>
                                        <p:attrNameLst>
                                          <p:attrName>style.visibility</p:attrName>
                                        </p:attrNameLst>
                                      </p:cBhvr>
                                      <p:to>
                                        <p:strVal val="visible"/>
                                      </p:to>
                                    </p:set>
                                    <p:animEffect transition="in" filter="fade">
                                      <p:cBhvr>
                                        <p:cTn id="280" dur="500"/>
                                        <p:tgtEl>
                                          <p:spTgt spid="158"/>
                                        </p:tgtEl>
                                      </p:cBhvr>
                                    </p:animEffect>
                                  </p:childTnLst>
                                </p:cTn>
                              </p:par>
                              <p:par>
                                <p:cTn id="281" presetID="10" presetClass="entr" presetSubtype="0" fill="hold" nodeType="withEffect">
                                  <p:stCondLst>
                                    <p:cond delay="0"/>
                                  </p:stCondLst>
                                  <p:childTnLst>
                                    <p:set>
                                      <p:cBhvr>
                                        <p:cTn id="282" dur="1" fill="hold">
                                          <p:stCondLst>
                                            <p:cond delay="0"/>
                                          </p:stCondLst>
                                        </p:cTn>
                                        <p:tgtEl>
                                          <p:spTgt spid="159"/>
                                        </p:tgtEl>
                                        <p:attrNameLst>
                                          <p:attrName>style.visibility</p:attrName>
                                        </p:attrNameLst>
                                      </p:cBhvr>
                                      <p:to>
                                        <p:strVal val="visible"/>
                                      </p:to>
                                    </p:set>
                                    <p:animEffect transition="in" filter="fade">
                                      <p:cBhvr>
                                        <p:cTn id="283" dur="500"/>
                                        <p:tgtEl>
                                          <p:spTgt spid="159"/>
                                        </p:tgtEl>
                                      </p:cBhvr>
                                    </p:animEffect>
                                  </p:childTnLst>
                                </p:cTn>
                              </p:par>
                              <p:par>
                                <p:cTn id="284" presetID="10" presetClass="entr" presetSubtype="0" fill="hold" nodeType="withEffect">
                                  <p:stCondLst>
                                    <p:cond delay="0"/>
                                  </p:stCondLst>
                                  <p:childTnLst>
                                    <p:set>
                                      <p:cBhvr>
                                        <p:cTn id="285" dur="1" fill="hold">
                                          <p:stCondLst>
                                            <p:cond delay="0"/>
                                          </p:stCondLst>
                                        </p:cTn>
                                        <p:tgtEl>
                                          <p:spTgt spid="160"/>
                                        </p:tgtEl>
                                        <p:attrNameLst>
                                          <p:attrName>style.visibility</p:attrName>
                                        </p:attrNameLst>
                                      </p:cBhvr>
                                      <p:to>
                                        <p:strVal val="visible"/>
                                      </p:to>
                                    </p:set>
                                    <p:animEffect transition="in" filter="fade">
                                      <p:cBhvr>
                                        <p:cTn id="286" dur="500"/>
                                        <p:tgtEl>
                                          <p:spTgt spid="160"/>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161"/>
                                        </p:tgtEl>
                                        <p:attrNameLst>
                                          <p:attrName>style.visibility</p:attrName>
                                        </p:attrNameLst>
                                      </p:cBhvr>
                                      <p:to>
                                        <p:strVal val="visible"/>
                                      </p:to>
                                    </p:set>
                                    <p:animEffect transition="in" filter="fade">
                                      <p:cBhvr>
                                        <p:cTn id="289" dur="500"/>
                                        <p:tgtEl>
                                          <p:spTgt spid="161"/>
                                        </p:tgtEl>
                                      </p:cBhvr>
                                    </p:animEffect>
                                  </p:childTnLst>
                                </p:cTn>
                              </p:par>
                              <p:par>
                                <p:cTn id="290" presetID="10" presetClass="entr" presetSubtype="0" fill="hold" nodeType="withEffect">
                                  <p:stCondLst>
                                    <p:cond delay="0"/>
                                  </p:stCondLst>
                                  <p:childTnLst>
                                    <p:set>
                                      <p:cBhvr>
                                        <p:cTn id="291" dur="1" fill="hold">
                                          <p:stCondLst>
                                            <p:cond delay="0"/>
                                          </p:stCondLst>
                                        </p:cTn>
                                        <p:tgtEl>
                                          <p:spTgt spid="162"/>
                                        </p:tgtEl>
                                        <p:attrNameLst>
                                          <p:attrName>style.visibility</p:attrName>
                                        </p:attrNameLst>
                                      </p:cBhvr>
                                      <p:to>
                                        <p:strVal val="visible"/>
                                      </p:to>
                                    </p:set>
                                    <p:animEffect transition="in" filter="fade">
                                      <p:cBhvr>
                                        <p:cTn id="292" dur="500"/>
                                        <p:tgtEl>
                                          <p:spTgt spid="162"/>
                                        </p:tgtEl>
                                      </p:cBhvr>
                                    </p:animEffect>
                                  </p:childTnLst>
                                </p:cTn>
                              </p:par>
                              <p:par>
                                <p:cTn id="293" presetID="10" presetClass="entr" presetSubtype="0" fill="hold" grpId="0" nodeType="withEffect">
                                  <p:stCondLst>
                                    <p:cond delay="0"/>
                                  </p:stCondLst>
                                  <p:childTnLst>
                                    <p:set>
                                      <p:cBhvr>
                                        <p:cTn id="294" dur="1" fill="hold">
                                          <p:stCondLst>
                                            <p:cond delay="0"/>
                                          </p:stCondLst>
                                        </p:cTn>
                                        <p:tgtEl>
                                          <p:spTgt spid="163"/>
                                        </p:tgtEl>
                                        <p:attrNameLst>
                                          <p:attrName>style.visibility</p:attrName>
                                        </p:attrNameLst>
                                      </p:cBhvr>
                                      <p:to>
                                        <p:strVal val="visible"/>
                                      </p:to>
                                    </p:set>
                                    <p:animEffect transition="in" filter="fade">
                                      <p:cBhvr>
                                        <p:cTn id="295" dur="500"/>
                                        <p:tgtEl>
                                          <p:spTgt spid="163"/>
                                        </p:tgtEl>
                                      </p:cBhvr>
                                    </p:animEffect>
                                  </p:childTnLst>
                                </p:cTn>
                              </p:par>
                              <p:par>
                                <p:cTn id="296" presetID="10" presetClass="entr" presetSubtype="0" fill="hold" nodeType="withEffect">
                                  <p:stCondLst>
                                    <p:cond delay="0"/>
                                  </p:stCondLst>
                                  <p:childTnLst>
                                    <p:set>
                                      <p:cBhvr>
                                        <p:cTn id="297" dur="1" fill="hold">
                                          <p:stCondLst>
                                            <p:cond delay="0"/>
                                          </p:stCondLst>
                                        </p:cTn>
                                        <p:tgtEl>
                                          <p:spTgt spid="164"/>
                                        </p:tgtEl>
                                        <p:attrNameLst>
                                          <p:attrName>style.visibility</p:attrName>
                                        </p:attrNameLst>
                                      </p:cBhvr>
                                      <p:to>
                                        <p:strVal val="visible"/>
                                      </p:to>
                                    </p:set>
                                    <p:animEffect transition="in" filter="fade">
                                      <p:cBhvr>
                                        <p:cTn id="298" dur="500"/>
                                        <p:tgtEl>
                                          <p:spTgt spid="164"/>
                                        </p:tgtEl>
                                      </p:cBhvr>
                                    </p:animEffect>
                                  </p:childTnLst>
                                </p:cTn>
                              </p:par>
                              <p:par>
                                <p:cTn id="299" presetID="10" presetClass="entr" presetSubtype="0" fill="hold" grpId="0" nodeType="withEffect">
                                  <p:stCondLst>
                                    <p:cond delay="0"/>
                                  </p:stCondLst>
                                  <p:childTnLst>
                                    <p:set>
                                      <p:cBhvr>
                                        <p:cTn id="300" dur="1" fill="hold">
                                          <p:stCondLst>
                                            <p:cond delay="0"/>
                                          </p:stCondLst>
                                        </p:cTn>
                                        <p:tgtEl>
                                          <p:spTgt spid="165"/>
                                        </p:tgtEl>
                                        <p:attrNameLst>
                                          <p:attrName>style.visibility</p:attrName>
                                        </p:attrNameLst>
                                      </p:cBhvr>
                                      <p:to>
                                        <p:strVal val="visible"/>
                                      </p:to>
                                    </p:set>
                                    <p:animEffect transition="in" filter="fade">
                                      <p:cBhvr>
                                        <p:cTn id="301" dur="500"/>
                                        <p:tgtEl>
                                          <p:spTgt spid="165"/>
                                        </p:tgtEl>
                                      </p:cBhvr>
                                    </p:animEffect>
                                  </p:childTnLst>
                                </p:cTn>
                              </p:par>
                              <p:par>
                                <p:cTn id="302" presetID="10" presetClass="entr" presetSubtype="0" fill="hold" grpId="0" nodeType="withEffect">
                                  <p:stCondLst>
                                    <p:cond delay="0"/>
                                  </p:stCondLst>
                                  <p:childTnLst>
                                    <p:set>
                                      <p:cBhvr>
                                        <p:cTn id="303" dur="1" fill="hold">
                                          <p:stCondLst>
                                            <p:cond delay="0"/>
                                          </p:stCondLst>
                                        </p:cTn>
                                        <p:tgtEl>
                                          <p:spTgt spid="166"/>
                                        </p:tgtEl>
                                        <p:attrNameLst>
                                          <p:attrName>style.visibility</p:attrName>
                                        </p:attrNameLst>
                                      </p:cBhvr>
                                      <p:to>
                                        <p:strVal val="visible"/>
                                      </p:to>
                                    </p:set>
                                    <p:animEffect transition="in" filter="fade">
                                      <p:cBhvr>
                                        <p:cTn id="304" dur="500"/>
                                        <p:tgtEl>
                                          <p:spTgt spid="166"/>
                                        </p:tgtEl>
                                      </p:cBhvr>
                                    </p:animEffect>
                                  </p:childTnLst>
                                </p:cTn>
                              </p:par>
                              <p:par>
                                <p:cTn id="305" presetID="10" presetClass="entr" presetSubtype="0" fill="hold" nodeType="withEffect">
                                  <p:stCondLst>
                                    <p:cond delay="0"/>
                                  </p:stCondLst>
                                  <p:childTnLst>
                                    <p:set>
                                      <p:cBhvr>
                                        <p:cTn id="306" dur="1" fill="hold">
                                          <p:stCondLst>
                                            <p:cond delay="0"/>
                                          </p:stCondLst>
                                        </p:cTn>
                                        <p:tgtEl>
                                          <p:spTgt spid="186"/>
                                        </p:tgtEl>
                                        <p:attrNameLst>
                                          <p:attrName>style.visibility</p:attrName>
                                        </p:attrNameLst>
                                      </p:cBhvr>
                                      <p:to>
                                        <p:strVal val="visible"/>
                                      </p:to>
                                    </p:set>
                                    <p:animEffect transition="in" filter="fade">
                                      <p:cBhvr>
                                        <p:cTn id="307" dur="500"/>
                                        <p:tgtEl>
                                          <p:spTgt spid="186"/>
                                        </p:tgtEl>
                                      </p:cBhvr>
                                    </p:animEffect>
                                  </p:childTnLst>
                                </p:cTn>
                              </p:par>
                              <p:par>
                                <p:cTn id="308" presetID="10" presetClass="entr" presetSubtype="0" fill="hold" grpId="0" nodeType="withEffect">
                                  <p:stCondLst>
                                    <p:cond delay="0"/>
                                  </p:stCondLst>
                                  <p:childTnLst>
                                    <p:set>
                                      <p:cBhvr>
                                        <p:cTn id="309" dur="1" fill="hold">
                                          <p:stCondLst>
                                            <p:cond delay="0"/>
                                          </p:stCondLst>
                                        </p:cTn>
                                        <p:tgtEl>
                                          <p:spTgt spid="187"/>
                                        </p:tgtEl>
                                        <p:attrNameLst>
                                          <p:attrName>style.visibility</p:attrName>
                                        </p:attrNameLst>
                                      </p:cBhvr>
                                      <p:to>
                                        <p:strVal val="visible"/>
                                      </p:to>
                                    </p:set>
                                    <p:animEffect transition="in" filter="fade">
                                      <p:cBhvr>
                                        <p:cTn id="310" dur="500"/>
                                        <p:tgtEl>
                                          <p:spTgt spid="187"/>
                                        </p:tgtEl>
                                      </p:cBhvr>
                                    </p:animEffect>
                                  </p:childTnLst>
                                </p:cTn>
                              </p:par>
                              <p:par>
                                <p:cTn id="311" presetID="10" presetClass="entr" presetSubtype="0" fill="hold" nodeType="withEffect">
                                  <p:stCondLst>
                                    <p:cond delay="0"/>
                                  </p:stCondLst>
                                  <p:childTnLst>
                                    <p:set>
                                      <p:cBhvr>
                                        <p:cTn id="312" dur="1" fill="hold">
                                          <p:stCondLst>
                                            <p:cond delay="0"/>
                                          </p:stCondLst>
                                        </p:cTn>
                                        <p:tgtEl>
                                          <p:spTgt spid="188"/>
                                        </p:tgtEl>
                                        <p:attrNameLst>
                                          <p:attrName>style.visibility</p:attrName>
                                        </p:attrNameLst>
                                      </p:cBhvr>
                                      <p:to>
                                        <p:strVal val="visible"/>
                                      </p:to>
                                    </p:set>
                                    <p:animEffect transition="in" filter="fade">
                                      <p:cBhvr>
                                        <p:cTn id="313" dur="500"/>
                                        <p:tgtEl>
                                          <p:spTgt spid="188"/>
                                        </p:tgtEl>
                                      </p:cBhvr>
                                    </p:animEffect>
                                  </p:childTnLst>
                                </p:cTn>
                              </p:par>
                              <p:par>
                                <p:cTn id="314" presetID="10" presetClass="entr" presetSubtype="0" fill="hold" grpId="0" nodeType="withEffect">
                                  <p:stCondLst>
                                    <p:cond delay="0"/>
                                  </p:stCondLst>
                                  <p:childTnLst>
                                    <p:set>
                                      <p:cBhvr>
                                        <p:cTn id="315" dur="1" fill="hold">
                                          <p:stCondLst>
                                            <p:cond delay="0"/>
                                          </p:stCondLst>
                                        </p:cTn>
                                        <p:tgtEl>
                                          <p:spTgt spid="189"/>
                                        </p:tgtEl>
                                        <p:attrNameLst>
                                          <p:attrName>style.visibility</p:attrName>
                                        </p:attrNameLst>
                                      </p:cBhvr>
                                      <p:to>
                                        <p:strVal val="visible"/>
                                      </p:to>
                                    </p:set>
                                    <p:animEffect transition="in" filter="fade">
                                      <p:cBhvr>
                                        <p:cTn id="316" dur="500"/>
                                        <p:tgtEl>
                                          <p:spTgt spid="189"/>
                                        </p:tgtEl>
                                      </p:cBhvr>
                                    </p:animEffect>
                                  </p:childTnLst>
                                </p:cTn>
                              </p:par>
                              <p:par>
                                <p:cTn id="317" presetID="10" presetClass="entr" presetSubtype="0" fill="hold" grpId="0" nodeType="withEffect">
                                  <p:stCondLst>
                                    <p:cond delay="0"/>
                                  </p:stCondLst>
                                  <p:childTnLst>
                                    <p:set>
                                      <p:cBhvr>
                                        <p:cTn id="318" dur="1" fill="hold">
                                          <p:stCondLst>
                                            <p:cond delay="0"/>
                                          </p:stCondLst>
                                        </p:cTn>
                                        <p:tgtEl>
                                          <p:spTgt spid="193"/>
                                        </p:tgtEl>
                                        <p:attrNameLst>
                                          <p:attrName>style.visibility</p:attrName>
                                        </p:attrNameLst>
                                      </p:cBhvr>
                                      <p:to>
                                        <p:strVal val="visible"/>
                                      </p:to>
                                    </p:set>
                                    <p:animEffect transition="in" filter="fade">
                                      <p:cBhvr>
                                        <p:cTn id="319" dur="500"/>
                                        <p:tgtEl>
                                          <p:spTgt spid="193"/>
                                        </p:tgtEl>
                                      </p:cBhvr>
                                    </p:animEffect>
                                  </p:childTnLst>
                                </p:cTn>
                              </p:par>
                              <p:par>
                                <p:cTn id="320" presetID="10" presetClass="entr" presetSubtype="0" fill="hold" nodeType="withEffect">
                                  <p:stCondLst>
                                    <p:cond delay="0"/>
                                  </p:stCondLst>
                                  <p:childTnLst>
                                    <p:set>
                                      <p:cBhvr>
                                        <p:cTn id="321" dur="1" fill="hold">
                                          <p:stCondLst>
                                            <p:cond delay="0"/>
                                          </p:stCondLst>
                                        </p:cTn>
                                        <p:tgtEl>
                                          <p:spTgt spid="194"/>
                                        </p:tgtEl>
                                        <p:attrNameLst>
                                          <p:attrName>style.visibility</p:attrName>
                                        </p:attrNameLst>
                                      </p:cBhvr>
                                      <p:to>
                                        <p:strVal val="visible"/>
                                      </p:to>
                                    </p:set>
                                    <p:animEffect transition="in" filter="fade">
                                      <p:cBhvr>
                                        <p:cTn id="322" dur="500"/>
                                        <p:tgtEl>
                                          <p:spTgt spid="194"/>
                                        </p:tgtEl>
                                      </p:cBhvr>
                                    </p:animEffect>
                                  </p:childTnLst>
                                </p:cTn>
                              </p:par>
                              <p:par>
                                <p:cTn id="323" presetID="10" presetClass="entr" presetSubtype="0" fill="hold" grpId="0" nodeType="withEffect">
                                  <p:stCondLst>
                                    <p:cond delay="0"/>
                                  </p:stCondLst>
                                  <p:childTnLst>
                                    <p:set>
                                      <p:cBhvr>
                                        <p:cTn id="324" dur="1" fill="hold">
                                          <p:stCondLst>
                                            <p:cond delay="0"/>
                                          </p:stCondLst>
                                        </p:cTn>
                                        <p:tgtEl>
                                          <p:spTgt spid="195"/>
                                        </p:tgtEl>
                                        <p:attrNameLst>
                                          <p:attrName>style.visibility</p:attrName>
                                        </p:attrNameLst>
                                      </p:cBhvr>
                                      <p:to>
                                        <p:strVal val="visible"/>
                                      </p:to>
                                    </p:set>
                                    <p:animEffect transition="in" filter="fade">
                                      <p:cBhvr>
                                        <p:cTn id="325" dur="500"/>
                                        <p:tgtEl>
                                          <p:spTgt spid="195"/>
                                        </p:tgtEl>
                                      </p:cBhvr>
                                    </p:animEffect>
                                  </p:childTnLst>
                                </p:cTn>
                              </p:par>
                              <p:par>
                                <p:cTn id="326" presetID="10" presetClass="entr" presetSubtype="0" fill="hold" nodeType="withEffect">
                                  <p:stCondLst>
                                    <p:cond delay="0"/>
                                  </p:stCondLst>
                                  <p:childTnLst>
                                    <p:set>
                                      <p:cBhvr>
                                        <p:cTn id="327" dur="1" fill="hold">
                                          <p:stCondLst>
                                            <p:cond delay="0"/>
                                          </p:stCondLst>
                                        </p:cTn>
                                        <p:tgtEl>
                                          <p:spTgt spid="196"/>
                                        </p:tgtEl>
                                        <p:attrNameLst>
                                          <p:attrName>style.visibility</p:attrName>
                                        </p:attrNameLst>
                                      </p:cBhvr>
                                      <p:to>
                                        <p:strVal val="visible"/>
                                      </p:to>
                                    </p:set>
                                    <p:animEffect transition="in" filter="fade">
                                      <p:cBhvr>
                                        <p:cTn id="328" dur="500"/>
                                        <p:tgtEl>
                                          <p:spTgt spid="196"/>
                                        </p:tgtEl>
                                      </p:cBhvr>
                                    </p:animEffect>
                                  </p:childTnLst>
                                </p:cTn>
                              </p:par>
                              <p:par>
                                <p:cTn id="329" presetID="10" presetClass="entr" presetSubtype="0" fill="hold" nodeType="withEffect">
                                  <p:stCondLst>
                                    <p:cond delay="0"/>
                                  </p:stCondLst>
                                  <p:childTnLst>
                                    <p:set>
                                      <p:cBhvr>
                                        <p:cTn id="330" dur="1" fill="hold">
                                          <p:stCondLst>
                                            <p:cond delay="0"/>
                                          </p:stCondLst>
                                        </p:cTn>
                                        <p:tgtEl>
                                          <p:spTgt spid="197"/>
                                        </p:tgtEl>
                                        <p:attrNameLst>
                                          <p:attrName>style.visibility</p:attrName>
                                        </p:attrNameLst>
                                      </p:cBhvr>
                                      <p:to>
                                        <p:strVal val="visible"/>
                                      </p:to>
                                    </p:set>
                                    <p:animEffect transition="in" filter="fade">
                                      <p:cBhvr>
                                        <p:cTn id="331" dur="500"/>
                                        <p:tgtEl>
                                          <p:spTgt spid="197"/>
                                        </p:tgtEl>
                                      </p:cBhvr>
                                    </p:animEffect>
                                  </p:childTnLst>
                                </p:cTn>
                              </p:par>
                              <p:par>
                                <p:cTn id="332" presetID="10" presetClass="entr" presetSubtype="0" fill="hold" nodeType="withEffect">
                                  <p:stCondLst>
                                    <p:cond delay="0"/>
                                  </p:stCondLst>
                                  <p:childTnLst>
                                    <p:set>
                                      <p:cBhvr>
                                        <p:cTn id="333" dur="1" fill="hold">
                                          <p:stCondLst>
                                            <p:cond delay="0"/>
                                          </p:stCondLst>
                                        </p:cTn>
                                        <p:tgtEl>
                                          <p:spTgt spid="198"/>
                                        </p:tgtEl>
                                        <p:attrNameLst>
                                          <p:attrName>style.visibility</p:attrName>
                                        </p:attrNameLst>
                                      </p:cBhvr>
                                      <p:to>
                                        <p:strVal val="visible"/>
                                      </p:to>
                                    </p:set>
                                    <p:animEffect transition="in" filter="fade">
                                      <p:cBhvr>
                                        <p:cTn id="334" dur="500"/>
                                        <p:tgtEl>
                                          <p:spTgt spid="198"/>
                                        </p:tgtEl>
                                      </p:cBhvr>
                                    </p:animEffect>
                                  </p:childTnLst>
                                </p:cTn>
                              </p:par>
                              <p:par>
                                <p:cTn id="335" presetID="10" presetClass="entr" presetSubtype="0" fill="hold" nodeType="withEffect">
                                  <p:stCondLst>
                                    <p:cond delay="0"/>
                                  </p:stCondLst>
                                  <p:childTnLst>
                                    <p:set>
                                      <p:cBhvr>
                                        <p:cTn id="336" dur="1" fill="hold">
                                          <p:stCondLst>
                                            <p:cond delay="0"/>
                                          </p:stCondLst>
                                        </p:cTn>
                                        <p:tgtEl>
                                          <p:spTgt spid="199"/>
                                        </p:tgtEl>
                                        <p:attrNameLst>
                                          <p:attrName>style.visibility</p:attrName>
                                        </p:attrNameLst>
                                      </p:cBhvr>
                                      <p:to>
                                        <p:strVal val="visible"/>
                                      </p:to>
                                    </p:set>
                                    <p:animEffect transition="in" filter="fade">
                                      <p:cBhvr>
                                        <p:cTn id="337" dur="500"/>
                                        <p:tgtEl>
                                          <p:spTgt spid="199"/>
                                        </p:tgtEl>
                                      </p:cBhvr>
                                    </p:animEffect>
                                  </p:childTnLst>
                                </p:cTn>
                              </p:par>
                              <p:par>
                                <p:cTn id="338" presetID="10" presetClass="entr" presetSubtype="0" fill="hold" grpId="0" nodeType="withEffect">
                                  <p:stCondLst>
                                    <p:cond delay="0"/>
                                  </p:stCondLst>
                                  <p:childTnLst>
                                    <p:set>
                                      <p:cBhvr>
                                        <p:cTn id="339" dur="1" fill="hold">
                                          <p:stCondLst>
                                            <p:cond delay="0"/>
                                          </p:stCondLst>
                                        </p:cTn>
                                        <p:tgtEl>
                                          <p:spTgt spid="200"/>
                                        </p:tgtEl>
                                        <p:attrNameLst>
                                          <p:attrName>style.visibility</p:attrName>
                                        </p:attrNameLst>
                                      </p:cBhvr>
                                      <p:to>
                                        <p:strVal val="visible"/>
                                      </p:to>
                                    </p:set>
                                    <p:animEffect transition="in" filter="fade">
                                      <p:cBhvr>
                                        <p:cTn id="340" dur="500"/>
                                        <p:tgtEl>
                                          <p:spTgt spid="200"/>
                                        </p:tgtEl>
                                      </p:cBhvr>
                                    </p:animEffect>
                                  </p:childTnLst>
                                </p:cTn>
                              </p:par>
                              <p:par>
                                <p:cTn id="341" presetID="10" presetClass="entr" presetSubtype="0" fill="hold" nodeType="withEffect">
                                  <p:stCondLst>
                                    <p:cond delay="0"/>
                                  </p:stCondLst>
                                  <p:childTnLst>
                                    <p:set>
                                      <p:cBhvr>
                                        <p:cTn id="342" dur="1" fill="hold">
                                          <p:stCondLst>
                                            <p:cond delay="0"/>
                                          </p:stCondLst>
                                        </p:cTn>
                                        <p:tgtEl>
                                          <p:spTgt spid="201"/>
                                        </p:tgtEl>
                                        <p:attrNameLst>
                                          <p:attrName>style.visibility</p:attrName>
                                        </p:attrNameLst>
                                      </p:cBhvr>
                                      <p:to>
                                        <p:strVal val="visible"/>
                                      </p:to>
                                    </p:set>
                                    <p:animEffect transition="in" filter="fade">
                                      <p:cBhvr>
                                        <p:cTn id="343" dur="500"/>
                                        <p:tgtEl>
                                          <p:spTgt spid="201"/>
                                        </p:tgtEl>
                                      </p:cBhvr>
                                    </p:animEffect>
                                  </p:childTnLst>
                                </p:cTn>
                              </p:par>
                              <p:par>
                                <p:cTn id="344" presetID="10" presetClass="entr" presetSubtype="0" fill="hold" grpId="0" nodeType="withEffect">
                                  <p:stCondLst>
                                    <p:cond delay="0"/>
                                  </p:stCondLst>
                                  <p:childTnLst>
                                    <p:set>
                                      <p:cBhvr>
                                        <p:cTn id="345" dur="1" fill="hold">
                                          <p:stCondLst>
                                            <p:cond delay="0"/>
                                          </p:stCondLst>
                                        </p:cTn>
                                        <p:tgtEl>
                                          <p:spTgt spid="202"/>
                                        </p:tgtEl>
                                        <p:attrNameLst>
                                          <p:attrName>style.visibility</p:attrName>
                                        </p:attrNameLst>
                                      </p:cBhvr>
                                      <p:to>
                                        <p:strVal val="visible"/>
                                      </p:to>
                                    </p:set>
                                    <p:animEffect transition="in" filter="fade">
                                      <p:cBhvr>
                                        <p:cTn id="346" dur="500"/>
                                        <p:tgtEl>
                                          <p:spTgt spid="202"/>
                                        </p:tgtEl>
                                      </p:cBhvr>
                                    </p:animEffect>
                                  </p:childTnLst>
                                </p:cTn>
                              </p:par>
                            </p:childTnLst>
                          </p:cTn>
                        </p:par>
                      </p:childTnLst>
                    </p:cTn>
                  </p:par>
                  <p:par>
                    <p:cTn id="347" fill="hold">
                      <p:stCondLst>
                        <p:cond delay="indefinite"/>
                      </p:stCondLst>
                      <p:childTnLst>
                        <p:par>
                          <p:cTn id="348" fill="hold">
                            <p:stCondLst>
                              <p:cond delay="0"/>
                            </p:stCondLst>
                            <p:childTnLst>
                              <p:par>
                                <p:cTn id="349" presetID="10" presetClass="entr" presetSubtype="0" fill="hold" nodeType="clickEffect">
                                  <p:stCondLst>
                                    <p:cond delay="0"/>
                                  </p:stCondLst>
                                  <p:childTnLst>
                                    <p:set>
                                      <p:cBhvr>
                                        <p:cTn id="350" dur="1" fill="hold">
                                          <p:stCondLst>
                                            <p:cond delay="0"/>
                                          </p:stCondLst>
                                        </p:cTn>
                                        <p:tgtEl>
                                          <p:spTgt spid="2"/>
                                        </p:tgtEl>
                                        <p:attrNameLst>
                                          <p:attrName>style.visibility</p:attrName>
                                        </p:attrNameLst>
                                      </p:cBhvr>
                                      <p:to>
                                        <p:strVal val="visible"/>
                                      </p:to>
                                    </p:set>
                                    <p:animEffect transition="in" filter="fade">
                                      <p:cBhvr>
                                        <p:cTn id="351" dur="500"/>
                                        <p:tgtEl>
                                          <p:spTgt spid="2"/>
                                        </p:tgtEl>
                                      </p:cBhvr>
                                    </p:animEffect>
                                  </p:childTnLst>
                                </p:cTn>
                              </p:par>
                              <p:par>
                                <p:cTn id="352" presetID="10" presetClass="entr" presetSubtype="0" fill="hold" grpId="0" nodeType="withEffect">
                                  <p:stCondLst>
                                    <p:cond delay="0"/>
                                  </p:stCondLst>
                                  <p:childTnLst>
                                    <p:set>
                                      <p:cBhvr>
                                        <p:cTn id="353" dur="1" fill="hold">
                                          <p:stCondLst>
                                            <p:cond delay="0"/>
                                          </p:stCondLst>
                                        </p:cTn>
                                        <p:tgtEl>
                                          <p:spTgt spid="32"/>
                                        </p:tgtEl>
                                        <p:attrNameLst>
                                          <p:attrName>style.visibility</p:attrName>
                                        </p:attrNameLst>
                                      </p:cBhvr>
                                      <p:to>
                                        <p:strVal val="visible"/>
                                      </p:to>
                                    </p:set>
                                    <p:animEffect transition="in" filter="fade">
                                      <p:cBhvr>
                                        <p:cTn id="354" dur="500"/>
                                        <p:tgtEl>
                                          <p:spTgt spid="32"/>
                                        </p:tgtEl>
                                      </p:cBhvr>
                                    </p:animEffect>
                                  </p:childTnLst>
                                </p:cTn>
                              </p:par>
                              <p:par>
                                <p:cTn id="355" presetID="10" presetClass="entr" presetSubtype="0" fill="hold" grpId="0" nodeType="withEffect">
                                  <p:stCondLst>
                                    <p:cond delay="0"/>
                                  </p:stCondLst>
                                  <p:childTnLst>
                                    <p:set>
                                      <p:cBhvr>
                                        <p:cTn id="356" dur="1" fill="hold">
                                          <p:stCondLst>
                                            <p:cond delay="0"/>
                                          </p:stCondLst>
                                        </p:cTn>
                                        <p:tgtEl>
                                          <p:spTgt spid="33"/>
                                        </p:tgtEl>
                                        <p:attrNameLst>
                                          <p:attrName>style.visibility</p:attrName>
                                        </p:attrNameLst>
                                      </p:cBhvr>
                                      <p:to>
                                        <p:strVal val="visible"/>
                                      </p:to>
                                    </p:set>
                                    <p:animEffect transition="in" filter="fade">
                                      <p:cBhvr>
                                        <p:cTn id="357" dur="500"/>
                                        <p:tgtEl>
                                          <p:spTgt spid="33"/>
                                        </p:tgtEl>
                                      </p:cBhvr>
                                    </p:animEffect>
                                  </p:childTnLst>
                                </p:cTn>
                              </p:par>
                              <p:par>
                                <p:cTn id="358" presetID="10" presetClass="entr" presetSubtype="0" fill="hold" grpId="0" nodeType="withEffect">
                                  <p:stCondLst>
                                    <p:cond delay="0"/>
                                  </p:stCondLst>
                                  <p:childTnLst>
                                    <p:set>
                                      <p:cBhvr>
                                        <p:cTn id="359" dur="1" fill="hold">
                                          <p:stCondLst>
                                            <p:cond delay="0"/>
                                          </p:stCondLst>
                                        </p:cTn>
                                        <p:tgtEl>
                                          <p:spTgt spid="34"/>
                                        </p:tgtEl>
                                        <p:attrNameLst>
                                          <p:attrName>style.visibility</p:attrName>
                                        </p:attrNameLst>
                                      </p:cBhvr>
                                      <p:to>
                                        <p:strVal val="visible"/>
                                      </p:to>
                                    </p:set>
                                    <p:animEffect transition="in" filter="fade">
                                      <p:cBhvr>
                                        <p:cTn id="360" dur="500"/>
                                        <p:tgtEl>
                                          <p:spTgt spid="34"/>
                                        </p:tgtEl>
                                      </p:cBhvr>
                                    </p:animEffect>
                                  </p:childTnLst>
                                </p:cTn>
                              </p:par>
                              <p:par>
                                <p:cTn id="361" presetID="10" presetClass="entr" presetSubtype="0" fill="hold" nodeType="withEffect">
                                  <p:stCondLst>
                                    <p:cond delay="0"/>
                                  </p:stCondLst>
                                  <p:childTnLst>
                                    <p:set>
                                      <p:cBhvr>
                                        <p:cTn id="362" dur="1" fill="hold">
                                          <p:stCondLst>
                                            <p:cond delay="0"/>
                                          </p:stCondLst>
                                        </p:cTn>
                                        <p:tgtEl>
                                          <p:spTgt spid="35"/>
                                        </p:tgtEl>
                                        <p:attrNameLst>
                                          <p:attrName>style.visibility</p:attrName>
                                        </p:attrNameLst>
                                      </p:cBhvr>
                                      <p:to>
                                        <p:strVal val="visible"/>
                                      </p:to>
                                    </p:set>
                                    <p:animEffect transition="in" filter="fade">
                                      <p:cBhvr>
                                        <p:cTn id="363" dur="500"/>
                                        <p:tgtEl>
                                          <p:spTgt spid="35"/>
                                        </p:tgtEl>
                                      </p:cBhvr>
                                    </p:animEffect>
                                  </p:childTnLst>
                                </p:cTn>
                              </p:par>
                              <p:par>
                                <p:cTn id="364" presetID="10" presetClass="entr" presetSubtype="0" fill="hold" nodeType="withEffect">
                                  <p:stCondLst>
                                    <p:cond delay="0"/>
                                  </p:stCondLst>
                                  <p:childTnLst>
                                    <p:set>
                                      <p:cBhvr>
                                        <p:cTn id="365" dur="1" fill="hold">
                                          <p:stCondLst>
                                            <p:cond delay="0"/>
                                          </p:stCondLst>
                                        </p:cTn>
                                        <p:tgtEl>
                                          <p:spTgt spid="36"/>
                                        </p:tgtEl>
                                        <p:attrNameLst>
                                          <p:attrName>style.visibility</p:attrName>
                                        </p:attrNameLst>
                                      </p:cBhvr>
                                      <p:to>
                                        <p:strVal val="visible"/>
                                      </p:to>
                                    </p:set>
                                    <p:animEffect transition="in" filter="fade">
                                      <p:cBhvr>
                                        <p:cTn id="366" dur="500"/>
                                        <p:tgtEl>
                                          <p:spTgt spid="36"/>
                                        </p:tgtEl>
                                      </p:cBhvr>
                                    </p:animEffect>
                                  </p:childTnLst>
                                </p:cTn>
                              </p:par>
                              <p:par>
                                <p:cTn id="367" presetID="10" presetClass="entr" presetSubtype="0" fill="hold" grpId="0" nodeType="withEffect">
                                  <p:stCondLst>
                                    <p:cond delay="0"/>
                                  </p:stCondLst>
                                  <p:childTnLst>
                                    <p:set>
                                      <p:cBhvr>
                                        <p:cTn id="368" dur="1" fill="hold">
                                          <p:stCondLst>
                                            <p:cond delay="0"/>
                                          </p:stCondLst>
                                        </p:cTn>
                                        <p:tgtEl>
                                          <p:spTgt spid="37"/>
                                        </p:tgtEl>
                                        <p:attrNameLst>
                                          <p:attrName>style.visibility</p:attrName>
                                        </p:attrNameLst>
                                      </p:cBhvr>
                                      <p:to>
                                        <p:strVal val="visible"/>
                                      </p:to>
                                    </p:set>
                                    <p:animEffect transition="in" filter="fade">
                                      <p:cBhvr>
                                        <p:cTn id="369" dur="500"/>
                                        <p:tgtEl>
                                          <p:spTgt spid="37"/>
                                        </p:tgtEl>
                                      </p:cBhvr>
                                    </p:animEffect>
                                  </p:childTnLst>
                                </p:cTn>
                              </p:par>
                              <p:par>
                                <p:cTn id="370" presetID="10" presetClass="entr" presetSubtype="0" fill="hold" nodeType="withEffect">
                                  <p:stCondLst>
                                    <p:cond delay="0"/>
                                  </p:stCondLst>
                                  <p:childTnLst>
                                    <p:set>
                                      <p:cBhvr>
                                        <p:cTn id="371" dur="1" fill="hold">
                                          <p:stCondLst>
                                            <p:cond delay="0"/>
                                          </p:stCondLst>
                                        </p:cTn>
                                        <p:tgtEl>
                                          <p:spTgt spid="38"/>
                                        </p:tgtEl>
                                        <p:attrNameLst>
                                          <p:attrName>style.visibility</p:attrName>
                                        </p:attrNameLst>
                                      </p:cBhvr>
                                      <p:to>
                                        <p:strVal val="visible"/>
                                      </p:to>
                                    </p:set>
                                    <p:animEffect transition="in" filter="fade">
                                      <p:cBhvr>
                                        <p:cTn id="372" dur="500"/>
                                        <p:tgtEl>
                                          <p:spTgt spid="38"/>
                                        </p:tgtEl>
                                      </p:cBhvr>
                                    </p:animEffect>
                                  </p:childTnLst>
                                </p:cTn>
                              </p:par>
                              <p:par>
                                <p:cTn id="373" presetID="10" presetClass="entr" presetSubtype="0" fill="hold" grpId="0" nodeType="withEffect">
                                  <p:stCondLst>
                                    <p:cond delay="0"/>
                                  </p:stCondLst>
                                  <p:childTnLst>
                                    <p:set>
                                      <p:cBhvr>
                                        <p:cTn id="374" dur="1" fill="hold">
                                          <p:stCondLst>
                                            <p:cond delay="0"/>
                                          </p:stCondLst>
                                        </p:cTn>
                                        <p:tgtEl>
                                          <p:spTgt spid="39"/>
                                        </p:tgtEl>
                                        <p:attrNameLst>
                                          <p:attrName>style.visibility</p:attrName>
                                        </p:attrNameLst>
                                      </p:cBhvr>
                                      <p:to>
                                        <p:strVal val="visible"/>
                                      </p:to>
                                    </p:set>
                                    <p:animEffect transition="in" filter="fade">
                                      <p:cBhvr>
                                        <p:cTn id="375" dur="500"/>
                                        <p:tgtEl>
                                          <p:spTgt spid="39"/>
                                        </p:tgtEl>
                                      </p:cBhvr>
                                    </p:animEffect>
                                  </p:childTnLst>
                                </p:cTn>
                              </p:par>
                              <p:par>
                                <p:cTn id="376" presetID="10" presetClass="entr" presetSubtype="0" fill="hold" nodeType="withEffect">
                                  <p:stCondLst>
                                    <p:cond delay="0"/>
                                  </p:stCondLst>
                                  <p:childTnLst>
                                    <p:set>
                                      <p:cBhvr>
                                        <p:cTn id="377" dur="1" fill="hold">
                                          <p:stCondLst>
                                            <p:cond delay="0"/>
                                          </p:stCondLst>
                                        </p:cTn>
                                        <p:tgtEl>
                                          <p:spTgt spid="40"/>
                                        </p:tgtEl>
                                        <p:attrNameLst>
                                          <p:attrName>style.visibility</p:attrName>
                                        </p:attrNameLst>
                                      </p:cBhvr>
                                      <p:to>
                                        <p:strVal val="visible"/>
                                      </p:to>
                                    </p:set>
                                    <p:animEffect transition="in" filter="fade">
                                      <p:cBhvr>
                                        <p:cTn id="378" dur="500"/>
                                        <p:tgtEl>
                                          <p:spTgt spid="40"/>
                                        </p:tgtEl>
                                      </p:cBhvr>
                                    </p:animEffect>
                                  </p:childTnLst>
                                </p:cTn>
                              </p:par>
                              <p:par>
                                <p:cTn id="379" presetID="10" presetClass="entr" presetSubtype="0" fill="hold" grpId="0" nodeType="withEffect">
                                  <p:stCondLst>
                                    <p:cond delay="0"/>
                                  </p:stCondLst>
                                  <p:childTnLst>
                                    <p:set>
                                      <p:cBhvr>
                                        <p:cTn id="380" dur="1" fill="hold">
                                          <p:stCondLst>
                                            <p:cond delay="0"/>
                                          </p:stCondLst>
                                        </p:cTn>
                                        <p:tgtEl>
                                          <p:spTgt spid="41"/>
                                        </p:tgtEl>
                                        <p:attrNameLst>
                                          <p:attrName>style.visibility</p:attrName>
                                        </p:attrNameLst>
                                      </p:cBhvr>
                                      <p:to>
                                        <p:strVal val="visible"/>
                                      </p:to>
                                    </p:set>
                                    <p:animEffect transition="in" filter="fade">
                                      <p:cBhvr>
                                        <p:cTn id="381" dur="500"/>
                                        <p:tgtEl>
                                          <p:spTgt spid="41"/>
                                        </p:tgtEl>
                                      </p:cBhvr>
                                    </p:animEffect>
                                  </p:childTnLst>
                                </p:cTn>
                              </p:par>
                              <p:par>
                                <p:cTn id="382" presetID="10" presetClass="entr" presetSubtype="0" fill="hold" nodeType="withEffect">
                                  <p:stCondLst>
                                    <p:cond delay="0"/>
                                  </p:stCondLst>
                                  <p:childTnLst>
                                    <p:set>
                                      <p:cBhvr>
                                        <p:cTn id="383" dur="1" fill="hold">
                                          <p:stCondLst>
                                            <p:cond delay="0"/>
                                          </p:stCondLst>
                                        </p:cTn>
                                        <p:tgtEl>
                                          <p:spTgt spid="42"/>
                                        </p:tgtEl>
                                        <p:attrNameLst>
                                          <p:attrName>style.visibility</p:attrName>
                                        </p:attrNameLst>
                                      </p:cBhvr>
                                      <p:to>
                                        <p:strVal val="visible"/>
                                      </p:to>
                                    </p:set>
                                    <p:animEffect transition="in" filter="fade">
                                      <p:cBhvr>
                                        <p:cTn id="384" dur="500"/>
                                        <p:tgtEl>
                                          <p:spTgt spid="42"/>
                                        </p:tgtEl>
                                      </p:cBhvr>
                                    </p:animEffect>
                                  </p:childTnLst>
                                </p:cTn>
                              </p:par>
                              <p:par>
                                <p:cTn id="385" presetID="10" presetClass="entr" presetSubtype="0" fill="hold" nodeType="withEffect">
                                  <p:stCondLst>
                                    <p:cond delay="0"/>
                                  </p:stCondLst>
                                  <p:childTnLst>
                                    <p:set>
                                      <p:cBhvr>
                                        <p:cTn id="386" dur="1" fill="hold">
                                          <p:stCondLst>
                                            <p:cond delay="0"/>
                                          </p:stCondLst>
                                        </p:cTn>
                                        <p:tgtEl>
                                          <p:spTgt spid="43"/>
                                        </p:tgtEl>
                                        <p:attrNameLst>
                                          <p:attrName>style.visibility</p:attrName>
                                        </p:attrNameLst>
                                      </p:cBhvr>
                                      <p:to>
                                        <p:strVal val="visible"/>
                                      </p:to>
                                    </p:set>
                                    <p:animEffect transition="in" filter="fade">
                                      <p:cBhvr>
                                        <p:cTn id="387" dur="500"/>
                                        <p:tgtEl>
                                          <p:spTgt spid="43"/>
                                        </p:tgtEl>
                                      </p:cBhvr>
                                    </p:animEffect>
                                  </p:childTnLst>
                                </p:cTn>
                              </p:par>
                              <p:par>
                                <p:cTn id="388" presetID="10" presetClass="entr" presetSubtype="0" fill="hold" nodeType="withEffect">
                                  <p:stCondLst>
                                    <p:cond delay="0"/>
                                  </p:stCondLst>
                                  <p:childTnLst>
                                    <p:set>
                                      <p:cBhvr>
                                        <p:cTn id="389" dur="1" fill="hold">
                                          <p:stCondLst>
                                            <p:cond delay="0"/>
                                          </p:stCondLst>
                                        </p:cTn>
                                        <p:tgtEl>
                                          <p:spTgt spid="44"/>
                                        </p:tgtEl>
                                        <p:attrNameLst>
                                          <p:attrName>style.visibility</p:attrName>
                                        </p:attrNameLst>
                                      </p:cBhvr>
                                      <p:to>
                                        <p:strVal val="visible"/>
                                      </p:to>
                                    </p:set>
                                    <p:animEffect transition="in" filter="fade">
                                      <p:cBhvr>
                                        <p:cTn id="390" dur="500"/>
                                        <p:tgtEl>
                                          <p:spTgt spid="44"/>
                                        </p:tgtEl>
                                      </p:cBhvr>
                                    </p:animEffect>
                                  </p:childTnLst>
                                </p:cTn>
                              </p:par>
                              <p:par>
                                <p:cTn id="391" presetID="10" presetClass="entr" presetSubtype="0" fill="hold" grpId="0" nodeType="withEffect">
                                  <p:stCondLst>
                                    <p:cond delay="0"/>
                                  </p:stCondLst>
                                  <p:childTnLst>
                                    <p:set>
                                      <p:cBhvr>
                                        <p:cTn id="392" dur="1" fill="hold">
                                          <p:stCondLst>
                                            <p:cond delay="0"/>
                                          </p:stCondLst>
                                        </p:cTn>
                                        <p:tgtEl>
                                          <p:spTgt spid="45"/>
                                        </p:tgtEl>
                                        <p:attrNameLst>
                                          <p:attrName>style.visibility</p:attrName>
                                        </p:attrNameLst>
                                      </p:cBhvr>
                                      <p:to>
                                        <p:strVal val="visible"/>
                                      </p:to>
                                    </p:set>
                                    <p:animEffect transition="in" filter="fade">
                                      <p:cBhvr>
                                        <p:cTn id="393" dur="500"/>
                                        <p:tgtEl>
                                          <p:spTgt spid="45"/>
                                        </p:tgtEl>
                                      </p:cBhvr>
                                    </p:animEffect>
                                  </p:childTnLst>
                                </p:cTn>
                              </p:par>
                              <p:par>
                                <p:cTn id="394" presetID="10" presetClass="entr" presetSubtype="0" fill="hold" grpId="0" nodeType="withEffect">
                                  <p:stCondLst>
                                    <p:cond delay="0"/>
                                  </p:stCondLst>
                                  <p:childTnLst>
                                    <p:set>
                                      <p:cBhvr>
                                        <p:cTn id="395" dur="1" fill="hold">
                                          <p:stCondLst>
                                            <p:cond delay="0"/>
                                          </p:stCondLst>
                                        </p:cTn>
                                        <p:tgtEl>
                                          <p:spTgt spid="46"/>
                                        </p:tgtEl>
                                        <p:attrNameLst>
                                          <p:attrName>style.visibility</p:attrName>
                                        </p:attrNameLst>
                                      </p:cBhvr>
                                      <p:to>
                                        <p:strVal val="visible"/>
                                      </p:to>
                                    </p:set>
                                    <p:animEffect transition="in" filter="fade">
                                      <p:cBhvr>
                                        <p:cTn id="396" dur="500"/>
                                        <p:tgtEl>
                                          <p:spTgt spid="46"/>
                                        </p:tgtEl>
                                      </p:cBhvr>
                                    </p:animEffect>
                                  </p:childTnLst>
                                </p:cTn>
                              </p:par>
                              <p:par>
                                <p:cTn id="397" presetID="10" presetClass="entr" presetSubtype="0" fill="hold" grpId="0" nodeType="withEffect">
                                  <p:stCondLst>
                                    <p:cond delay="0"/>
                                  </p:stCondLst>
                                  <p:childTnLst>
                                    <p:set>
                                      <p:cBhvr>
                                        <p:cTn id="398" dur="1" fill="hold">
                                          <p:stCondLst>
                                            <p:cond delay="0"/>
                                          </p:stCondLst>
                                        </p:cTn>
                                        <p:tgtEl>
                                          <p:spTgt spid="73"/>
                                        </p:tgtEl>
                                        <p:attrNameLst>
                                          <p:attrName>style.visibility</p:attrName>
                                        </p:attrNameLst>
                                      </p:cBhvr>
                                      <p:to>
                                        <p:strVal val="visible"/>
                                      </p:to>
                                    </p:set>
                                    <p:animEffect transition="in" filter="fade">
                                      <p:cBhvr>
                                        <p:cTn id="399" dur="500"/>
                                        <p:tgtEl>
                                          <p:spTgt spid="73"/>
                                        </p:tgtEl>
                                      </p:cBhvr>
                                    </p:animEffect>
                                  </p:childTnLst>
                                </p:cTn>
                              </p:par>
                              <p:par>
                                <p:cTn id="400" presetID="10" presetClass="entr" presetSubtype="0" fill="hold" nodeType="withEffect">
                                  <p:stCondLst>
                                    <p:cond delay="0"/>
                                  </p:stCondLst>
                                  <p:childTnLst>
                                    <p:set>
                                      <p:cBhvr>
                                        <p:cTn id="401" dur="1" fill="hold">
                                          <p:stCondLst>
                                            <p:cond delay="0"/>
                                          </p:stCondLst>
                                        </p:cTn>
                                        <p:tgtEl>
                                          <p:spTgt spid="183"/>
                                        </p:tgtEl>
                                        <p:attrNameLst>
                                          <p:attrName>style.visibility</p:attrName>
                                        </p:attrNameLst>
                                      </p:cBhvr>
                                      <p:to>
                                        <p:strVal val="visible"/>
                                      </p:to>
                                    </p:set>
                                    <p:animEffect transition="in" filter="fade">
                                      <p:cBhvr>
                                        <p:cTn id="402" dur="500"/>
                                        <p:tgtEl>
                                          <p:spTgt spid="183"/>
                                        </p:tgtEl>
                                      </p:cBhvr>
                                    </p:animEffect>
                                  </p:childTnLst>
                                </p:cTn>
                              </p:par>
                              <p:par>
                                <p:cTn id="403" presetID="10" presetClass="entr" presetSubtype="0" fill="hold" grpId="0" nodeType="withEffect">
                                  <p:stCondLst>
                                    <p:cond delay="0"/>
                                  </p:stCondLst>
                                  <p:childTnLst>
                                    <p:set>
                                      <p:cBhvr>
                                        <p:cTn id="404" dur="1" fill="hold">
                                          <p:stCondLst>
                                            <p:cond delay="0"/>
                                          </p:stCondLst>
                                        </p:cTn>
                                        <p:tgtEl>
                                          <p:spTgt spid="184"/>
                                        </p:tgtEl>
                                        <p:attrNameLst>
                                          <p:attrName>style.visibility</p:attrName>
                                        </p:attrNameLst>
                                      </p:cBhvr>
                                      <p:to>
                                        <p:strVal val="visible"/>
                                      </p:to>
                                    </p:set>
                                    <p:animEffect transition="in" filter="fade">
                                      <p:cBhvr>
                                        <p:cTn id="405" dur="500"/>
                                        <p:tgtEl>
                                          <p:spTgt spid="184"/>
                                        </p:tgtEl>
                                      </p:cBhvr>
                                    </p:animEffect>
                                  </p:childTnLst>
                                </p:cTn>
                              </p:par>
                              <p:par>
                                <p:cTn id="406" presetID="10" presetClass="entr" presetSubtype="0" fill="hold" grpId="0" nodeType="withEffect">
                                  <p:stCondLst>
                                    <p:cond delay="0"/>
                                  </p:stCondLst>
                                  <p:childTnLst>
                                    <p:set>
                                      <p:cBhvr>
                                        <p:cTn id="407" dur="1" fill="hold">
                                          <p:stCondLst>
                                            <p:cond delay="0"/>
                                          </p:stCondLst>
                                        </p:cTn>
                                        <p:tgtEl>
                                          <p:spTgt spid="191"/>
                                        </p:tgtEl>
                                        <p:attrNameLst>
                                          <p:attrName>style.visibility</p:attrName>
                                        </p:attrNameLst>
                                      </p:cBhvr>
                                      <p:to>
                                        <p:strVal val="visible"/>
                                      </p:to>
                                    </p:set>
                                    <p:animEffect transition="in" filter="fade">
                                      <p:cBhvr>
                                        <p:cTn id="408" dur="500"/>
                                        <p:tgtEl>
                                          <p:spTgt spid="191"/>
                                        </p:tgtEl>
                                      </p:cBhvr>
                                    </p:animEffect>
                                  </p:childTnLst>
                                </p:cTn>
                              </p:par>
                              <p:par>
                                <p:cTn id="409" presetID="10" presetClass="entr" presetSubtype="0" fill="hold" nodeType="withEffect">
                                  <p:stCondLst>
                                    <p:cond delay="0"/>
                                  </p:stCondLst>
                                  <p:childTnLst>
                                    <p:set>
                                      <p:cBhvr>
                                        <p:cTn id="410" dur="1" fill="hold">
                                          <p:stCondLst>
                                            <p:cond delay="0"/>
                                          </p:stCondLst>
                                        </p:cTn>
                                        <p:tgtEl>
                                          <p:spTgt spid="185"/>
                                        </p:tgtEl>
                                        <p:attrNameLst>
                                          <p:attrName>style.visibility</p:attrName>
                                        </p:attrNameLst>
                                      </p:cBhvr>
                                      <p:to>
                                        <p:strVal val="visible"/>
                                      </p:to>
                                    </p:set>
                                    <p:animEffect transition="in" filter="fade">
                                      <p:cBhvr>
                                        <p:cTn id="411" dur="500"/>
                                        <p:tgtEl>
                                          <p:spTgt spid="185"/>
                                        </p:tgtEl>
                                      </p:cBhvr>
                                    </p:animEffect>
                                  </p:childTnLst>
                                </p:cTn>
                              </p:par>
                              <p:par>
                                <p:cTn id="412" presetID="10" presetClass="entr" presetSubtype="0" fill="hold" grpId="0" nodeType="withEffect">
                                  <p:stCondLst>
                                    <p:cond delay="0"/>
                                  </p:stCondLst>
                                  <p:childTnLst>
                                    <p:set>
                                      <p:cBhvr>
                                        <p:cTn id="413" dur="1" fill="hold">
                                          <p:stCondLst>
                                            <p:cond delay="0"/>
                                          </p:stCondLst>
                                        </p:cTn>
                                        <p:tgtEl>
                                          <p:spTgt spid="104"/>
                                        </p:tgtEl>
                                        <p:attrNameLst>
                                          <p:attrName>style.visibility</p:attrName>
                                        </p:attrNameLst>
                                      </p:cBhvr>
                                      <p:to>
                                        <p:strVal val="visible"/>
                                      </p:to>
                                    </p:set>
                                    <p:animEffect transition="in" filter="fade">
                                      <p:cBhvr>
                                        <p:cTn id="414" dur="500"/>
                                        <p:tgtEl>
                                          <p:spTgt spid="104"/>
                                        </p:tgtEl>
                                      </p:cBhvr>
                                    </p:animEffect>
                                  </p:childTnLst>
                                </p:cTn>
                              </p:par>
                              <p:par>
                                <p:cTn id="415" presetID="10" presetClass="entr" presetSubtype="0" fill="hold" grpId="0" nodeType="withEffect">
                                  <p:stCondLst>
                                    <p:cond delay="0"/>
                                  </p:stCondLst>
                                  <p:childTnLst>
                                    <p:set>
                                      <p:cBhvr>
                                        <p:cTn id="416" dur="1" fill="hold">
                                          <p:stCondLst>
                                            <p:cond delay="0"/>
                                          </p:stCondLst>
                                        </p:cTn>
                                        <p:tgtEl>
                                          <p:spTgt spid="178"/>
                                        </p:tgtEl>
                                        <p:attrNameLst>
                                          <p:attrName>style.visibility</p:attrName>
                                        </p:attrNameLst>
                                      </p:cBhvr>
                                      <p:to>
                                        <p:strVal val="visible"/>
                                      </p:to>
                                    </p:set>
                                    <p:animEffect transition="in" filter="fade">
                                      <p:cBhvr>
                                        <p:cTn id="417" dur="500"/>
                                        <p:tgtEl>
                                          <p:spTgt spid="178"/>
                                        </p:tgtEl>
                                      </p:cBhvr>
                                    </p:animEffect>
                                  </p:childTnLst>
                                </p:cTn>
                              </p:par>
                              <p:par>
                                <p:cTn id="418" presetID="10" presetClass="entr" presetSubtype="0" fill="hold" nodeType="withEffect">
                                  <p:stCondLst>
                                    <p:cond delay="0"/>
                                  </p:stCondLst>
                                  <p:childTnLst>
                                    <p:set>
                                      <p:cBhvr>
                                        <p:cTn id="419" dur="1" fill="hold">
                                          <p:stCondLst>
                                            <p:cond delay="0"/>
                                          </p:stCondLst>
                                        </p:cTn>
                                        <p:tgtEl>
                                          <p:spTgt spid="177"/>
                                        </p:tgtEl>
                                        <p:attrNameLst>
                                          <p:attrName>style.visibility</p:attrName>
                                        </p:attrNameLst>
                                      </p:cBhvr>
                                      <p:to>
                                        <p:strVal val="visible"/>
                                      </p:to>
                                    </p:set>
                                    <p:animEffect transition="in" filter="fade">
                                      <p:cBhvr>
                                        <p:cTn id="420" dur="500"/>
                                        <p:tgtEl>
                                          <p:spTgt spid="177"/>
                                        </p:tgtEl>
                                      </p:cBhvr>
                                    </p:animEffect>
                                  </p:childTnLst>
                                </p:cTn>
                              </p:par>
                              <p:par>
                                <p:cTn id="421" presetID="10" presetClass="entr" presetSubtype="0" fill="hold" nodeType="withEffect">
                                  <p:stCondLst>
                                    <p:cond delay="0"/>
                                  </p:stCondLst>
                                  <p:childTnLst>
                                    <p:set>
                                      <p:cBhvr>
                                        <p:cTn id="422" dur="1" fill="hold">
                                          <p:stCondLst>
                                            <p:cond delay="0"/>
                                          </p:stCondLst>
                                        </p:cTn>
                                        <p:tgtEl>
                                          <p:spTgt spid="175"/>
                                        </p:tgtEl>
                                        <p:attrNameLst>
                                          <p:attrName>style.visibility</p:attrName>
                                        </p:attrNameLst>
                                      </p:cBhvr>
                                      <p:to>
                                        <p:strVal val="visible"/>
                                      </p:to>
                                    </p:set>
                                    <p:animEffect transition="in" filter="fade">
                                      <p:cBhvr>
                                        <p:cTn id="423" dur="500"/>
                                        <p:tgtEl>
                                          <p:spTgt spid="175"/>
                                        </p:tgtEl>
                                      </p:cBhvr>
                                    </p:animEffect>
                                  </p:childTnLst>
                                </p:cTn>
                              </p:par>
                              <p:par>
                                <p:cTn id="424" presetID="10" presetClass="entr" presetSubtype="0" fill="hold" grpId="0" nodeType="withEffect">
                                  <p:stCondLst>
                                    <p:cond delay="0"/>
                                  </p:stCondLst>
                                  <p:childTnLst>
                                    <p:set>
                                      <p:cBhvr>
                                        <p:cTn id="425" dur="1" fill="hold">
                                          <p:stCondLst>
                                            <p:cond delay="0"/>
                                          </p:stCondLst>
                                        </p:cTn>
                                        <p:tgtEl>
                                          <p:spTgt spid="176"/>
                                        </p:tgtEl>
                                        <p:attrNameLst>
                                          <p:attrName>style.visibility</p:attrName>
                                        </p:attrNameLst>
                                      </p:cBhvr>
                                      <p:to>
                                        <p:strVal val="visible"/>
                                      </p:to>
                                    </p:set>
                                    <p:animEffect transition="in" filter="fade">
                                      <p:cBhvr>
                                        <p:cTn id="426" dur="500"/>
                                        <p:tgtEl>
                                          <p:spTgt spid="176"/>
                                        </p:tgtEl>
                                      </p:cBhvr>
                                    </p:animEffect>
                                  </p:childTnLst>
                                </p:cTn>
                              </p:par>
                              <p:par>
                                <p:cTn id="427" presetID="10" presetClass="entr" presetSubtype="0" fill="hold" grpId="0" nodeType="withEffect">
                                  <p:stCondLst>
                                    <p:cond delay="0"/>
                                  </p:stCondLst>
                                  <p:childTnLst>
                                    <p:set>
                                      <p:cBhvr>
                                        <p:cTn id="428" dur="1" fill="hold">
                                          <p:stCondLst>
                                            <p:cond delay="0"/>
                                          </p:stCondLst>
                                        </p:cTn>
                                        <p:tgtEl>
                                          <p:spTgt spid="168"/>
                                        </p:tgtEl>
                                        <p:attrNameLst>
                                          <p:attrName>style.visibility</p:attrName>
                                        </p:attrNameLst>
                                      </p:cBhvr>
                                      <p:to>
                                        <p:strVal val="visible"/>
                                      </p:to>
                                    </p:set>
                                    <p:animEffect transition="in" filter="fade">
                                      <p:cBhvr>
                                        <p:cTn id="429" dur="500"/>
                                        <p:tgtEl>
                                          <p:spTgt spid="168"/>
                                        </p:tgtEl>
                                      </p:cBhvr>
                                    </p:animEffect>
                                  </p:childTnLst>
                                </p:cTn>
                              </p:par>
                              <p:par>
                                <p:cTn id="430" presetID="10" presetClass="entr" presetSubtype="0" fill="hold" nodeType="withEffect">
                                  <p:stCondLst>
                                    <p:cond delay="0"/>
                                  </p:stCondLst>
                                  <p:childTnLst>
                                    <p:set>
                                      <p:cBhvr>
                                        <p:cTn id="431" dur="1" fill="hold">
                                          <p:stCondLst>
                                            <p:cond delay="0"/>
                                          </p:stCondLst>
                                        </p:cTn>
                                        <p:tgtEl>
                                          <p:spTgt spid="174"/>
                                        </p:tgtEl>
                                        <p:attrNameLst>
                                          <p:attrName>style.visibility</p:attrName>
                                        </p:attrNameLst>
                                      </p:cBhvr>
                                      <p:to>
                                        <p:strVal val="visible"/>
                                      </p:to>
                                    </p:set>
                                    <p:animEffect transition="in" filter="fade">
                                      <p:cBhvr>
                                        <p:cTn id="432" dur="500"/>
                                        <p:tgtEl>
                                          <p:spTgt spid="174"/>
                                        </p:tgtEl>
                                      </p:cBhvr>
                                    </p:animEffect>
                                  </p:childTnLst>
                                </p:cTn>
                              </p:par>
                              <p:par>
                                <p:cTn id="433" presetID="10" presetClass="entr" presetSubtype="0" fill="hold" grpId="0" nodeType="withEffect">
                                  <p:stCondLst>
                                    <p:cond delay="0"/>
                                  </p:stCondLst>
                                  <p:childTnLst>
                                    <p:set>
                                      <p:cBhvr>
                                        <p:cTn id="434" dur="1" fill="hold">
                                          <p:stCondLst>
                                            <p:cond delay="0"/>
                                          </p:stCondLst>
                                        </p:cTn>
                                        <p:tgtEl>
                                          <p:spTgt spid="173"/>
                                        </p:tgtEl>
                                        <p:attrNameLst>
                                          <p:attrName>style.visibility</p:attrName>
                                        </p:attrNameLst>
                                      </p:cBhvr>
                                      <p:to>
                                        <p:strVal val="visible"/>
                                      </p:to>
                                    </p:set>
                                    <p:animEffect transition="in" filter="fade">
                                      <p:cBhvr>
                                        <p:cTn id="435" dur="500"/>
                                        <p:tgtEl>
                                          <p:spTgt spid="173"/>
                                        </p:tgtEl>
                                      </p:cBhvr>
                                    </p:animEffect>
                                  </p:childTnLst>
                                </p:cTn>
                              </p:par>
                              <p:par>
                                <p:cTn id="436" presetID="10" presetClass="entr" presetSubtype="0" fill="hold" nodeType="withEffect">
                                  <p:stCondLst>
                                    <p:cond delay="0"/>
                                  </p:stCondLst>
                                  <p:childTnLst>
                                    <p:set>
                                      <p:cBhvr>
                                        <p:cTn id="437" dur="1" fill="hold">
                                          <p:stCondLst>
                                            <p:cond delay="0"/>
                                          </p:stCondLst>
                                        </p:cTn>
                                        <p:tgtEl>
                                          <p:spTgt spid="172"/>
                                        </p:tgtEl>
                                        <p:attrNameLst>
                                          <p:attrName>style.visibility</p:attrName>
                                        </p:attrNameLst>
                                      </p:cBhvr>
                                      <p:to>
                                        <p:strVal val="visible"/>
                                      </p:to>
                                    </p:set>
                                    <p:animEffect transition="in" filter="fade">
                                      <p:cBhvr>
                                        <p:cTn id="438" dur="500"/>
                                        <p:tgtEl>
                                          <p:spTgt spid="172"/>
                                        </p:tgtEl>
                                      </p:cBhvr>
                                    </p:animEffect>
                                  </p:childTnLst>
                                </p:cTn>
                              </p:par>
                              <p:par>
                                <p:cTn id="439" presetID="10" presetClass="entr" presetSubtype="0" fill="hold" nodeType="withEffect">
                                  <p:stCondLst>
                                    <p:cond delay="0"/>
                                  </p:stCondLst>
                                  <p:childTnLst>
                                    <p:set>
                                      <p:cBhvr>
                                        <p:cTn id="440" dur="1" fill="hold">
                                          <p:stCondLst>
                                            <p:cond delay="0"/>
                                          </p:stCondLst>
                                        </p:cTn>
                                        <p:tgtEl>
                                          <p:spTgt spid="180"/>
                                        </p:tgtEl>
                                        <p:attrNameLst>
                                          <p:attrName>style.visibility</p:attrName>
                                        </p:attrNameLst>
                                      </p:cBhvr>
                                      <p:to>
                                        <p:strVal val="visible"/>
                                      </p:to>
                                    </p:set>
                                    <p:animEffect transition="in" filter="fade">
                                      <p:cBhvr>
                                        <p:cTn id="441" dur="500"/>
                                        <p:tgtEl>
                                          <p:spTgt spid="180"/>
                                        </p:tgtEl>
                                      </p:cBhvr>
                                    </p:animEffect>
                                  </p:childTnLst>
                                </p:cTn>
                              </p:par>
                              <p:par>
                                <p:cTn id="442" presetID="10" presetClass="entr" presetSubtype="0" fill="hold" grpId="0" nodeType="withEffect">
                                  <p:stCondLst>
                                    <p:cond delay="0"/>
                                  </p:stCondLst>
                                  <p:childTnLst>
                                    <p:set>
                                      <p:cBhvr>
                                        <p:cTn id="443" dur="1" fill="hold">
                                          <p:stCondLst>
                                            <p:cond delay="0"/>
                                          </p:stCondLst>
                                        </p:cTn>
                                        <p:tgtEl>
                                          <p:spTgt spid="182"/>
                                        </p:tgtEl>
                                        <p:attrNameLst>
                                          <p:attrName>style.visibility</p:attrName>
                                        </p:attrNameLst>
                                      </p:cBhvr>
                                      <p:to>
                                        <p:strVal val="visible"/>
                                      </p:to>
                                    </p:set>
                                    <p:animEffect transition="in" filter="fade">
                                      <p:cBhvr>
                                        <p:cTn id="444" dur="500"/>
                                        <p:tgtEl>
                                          <p:spTgt spid="182"/>
                                        </p:tgtEl>
                                      </p:cBhvr>
                                    </p:animEffect>
                                  </p:childTnLst>
                                </p:cTn>
                              </p:par>
                              <p:par>
                                <p:cTn id="445" presetID="10" presetClass="entr" presetSubtype="0" fill="hold" grpId="0" nodeType="withEffect">
                                  <p:stCondLst>
                                    <p:cond delay="0"/>
                                  </p:stCondLst>
                                  <p:childTnLst>
                                    <p:set>
                                      <p:cBhvr>
                                        <p:cTn id="446" dur="1" fill="hold">
                                          <p:stCondLst>
                                            <p:cond delay="0"/>
                                          </p:stCondLst>
                                        </p:cTn>
                                        <p:tgtEl>
                                          <p:spTgt spid="181"/>
                                        </p:tgtEl>
                                        <p:attrNameLst>
                                          <p:attrName>style.visibility</p:attrName>
                                        </p:attrNameLst>
                                      </p:cBhvr>
                                      <p:to>
                                        <p:strVal val="visible"/>
                                      </p:to>
                                    </p:set>
                                    <p:animEffect transition="in" filter="fade">
                                      <p:cBhvr>
                                        <p:cTn id="447" dur="500"/>
                                        <p:tgtEl>
                                          <p:spTgt spid="181"/>
                                        </p:tgtEl>
                                      </p:cBhvr>
                                    </p:animEffect>
                                  </p:childTnLst>
                                </p:cTn>
                              </p:par>
                              <p:par>
                                <p:cTn id="448" presetID="10" presetClass="entr" presetSubtype="0" fill="hold" nodeType="withEffect">
                                  <p:stCondLst>
                                    <p:cond delay="0"/>
                                  </p:stCondLst>
                                  <p:childTnLst>
                                    <p:set>
                                      <p:cBhvr>
                                        <p:cTn id="449" dur="1" fill="hold">
                                          <p:stCondLst>
                                            <p:cond delay="0"/>
                                          </p:stCondLst>
                                        </p:cTn>
                                        <p:tgtEl>
                                          <p:spTgt spid="179"/>
                                        </p:tgtEl>
                                        <p:attrNameLst>
                                          <p:attrName>style.visibility</p:attrName>
                                        </p:attrNameLst>
                                      </p:cBhvr>
                                      <p:to>
                                        <p:strVal val="visible"/>
                                      </p:to>
                                    </p:set>
                                    <p:animEffect transition="in" filter="fade">
                                      <p:cBhvr>
                                        <p:cTn id="450" dur="500"/>
                                        <p:tgtEl>
                                          <p:spTgt spid="179"/>
                                        </p:tgtEl>
                                      </p:cBhvr>
                                    </p:animEffect>
                                  </p:childTnLst>
                                </p:cTn>
                              </p:par>
                              <p:par>
                                <p:cTn id="451" presetID="10" presetClass="entr" presetSubtype="0" fill="hold" nodeType="withEffect">
                                  <p:stCondLst>
                                    <p:cond delay="0"/>
                                  </p:stCondLst>
                                  <p:childTnLst>
                                    <p:set>
                                      <p:cBhvr>
                                        <p:cTn id="452" dur="1" fill="hold">
                                          <p:stCondLst>
                                            <p:cond delay="0"/>
                                          </p:stCondLst>
                                        </p:cTn>
                                        <p:tgtEl>
                                          <p:spTgt spid="171"/>
                                        </p:tgtEl>
                                        <p:attrNameLst>
                                          <p:attrName>style.visibility</p:attrName>
                                        </p:attrNameLst>
                                      </p:cBhvr>
                                      <p:to>
                                        <p:strVal val="visible"/>
                                      </p:to>
                                    </p:set>
                                    <p:animEffect transition="in" filter="fade">
                                      <p:cBhvr>
                                        <p:cTn id="453" dur="500"/>
                                        <p:tgtEl>
                                          <p:spTgt spid="171"/>
                                        </p:tgtEl>
                                      </p:cBhvr>
                                    </p:animEffect>
                                  </p:childTnLst>
                                </p:cTn>
                              </p:par>
                              <p:par>
                                <p:cTn id="454" presetID="10" presetClass="entr" presetSubtype="0" fill="hold" grpId="0" nodeType="withEffect">
                                  <p:stCondLst>
                                    <p:cond delay="0"/>
                                  </p:stCondLst>
                                  <p:childTnLst>
                                    <p:set>
                                      <p:cBhvr>
                                        <p:cTn id="455" dur="1" fill="hold">
                                          <p:stCondLst>
                                            <p:cond delay="0"/>
                                          </p:stCondLst>
                                        </p:cTn>
                                        <p:tgtEl>
                                          <p:spTgt spid="167"/>
                                        </p:tgtEl>
                                        <p:attrNameLst>
                                          <p:attrName>style.visibility</p:attrName>
                                        </p:attrNameLst>
                                      </p:cBhvr>
                                      <p:to>
                                        <p:strVal val="visible"/>
                                      </p:to>
                                    </p:set>
                                    <p:animEffect transition="in" filter="fade">
                                      <p:cBhvr>
                                        <p:cTn id="456" dur="500"/>
                                        <p:tgtEl>
                                          <p:spTgt spid="167"/>
                                        </p:tgtEl>
                                      </p:cBhvr>
                                    </p:animEffect>
                                  </p:childTnLst>
                                </p:cTn>
                              </p:par>
                              <p:par>
                                <p:cTn id="457" presetID="10" presetClass="entr" presetSubtype="0" fill="hold" grpId="0" nodeType="withEffect">
                                  <p:stCondLst>
                                    <p:cond delay="0"/>
                                  </p:stCondLst>
                                  <p:childTnLst>
                                    <p:set>
                                      <p:cBhvr>
                                        <p:cTn id="458" dur="1" fill="hold">
                                          <p:stCondLst>
                                            <p:cond delay="0"/>
                                          </p:stCondLst>
                                        </p:cTn>
                                        <p:tgtEl>
                                          <p:spTgt spid="169"/>
                                        </p:tgtEl>
                                        <p:attrNameLst>
                                          <p:attrName>style.visibility</p:attrName>
                                        </p:attrNameLst>
                                      </p:cBhvr>
                                      <p:to>
                                        <p:strVal val="visible"/>
                                      </p:to>
                                    </p:set>
                                    <p:animEffect transition="in" filter="fade">
                                      <p:cBhvr>
                                        <p:cTn id="459" dur="500"/>
                                        <p:tgtEl>
                                          <p:spTgt spid="169"/>
                                        </p:tgtEl>
                                      </p:cBhvr>
                                    </p:animEffect>
                                  </p:childTnLst>
                                </p:cTn>
                              </p:par>
                              <p:par>
                                <p:cTn id="460" presetID="10" presetClass="entr" presetSubtype="0" fill="hold" nodeType="withEffect">
                                  <p:stCondLst>
                                    <p:cond delay="0"/>
                                  </p:stCondLst>
                                  <p:childTnLst>
                                    <p:set>
                                      <p:cBhvr>
                                        <p:cTn id="461" dur="1" fill="hold">
                                          <p:stCondLst>
                                            <p:cond delay="0"/>
                                          </p:stCondLst>
                                        </p:cTn>
                                        <p:tgtEl>
                                          <p:spTgt spid="170"/>
                                        </p:tgtEl>
                                        <p:attrNameLst>
                                          <p:attrName>style.visibility</p:attrName>
                                        </p:attrNameLst>
                                      </p:cBhvr>
                                      <p:to>
                                        <p:strVal val="visible"/>
                                      </p:to>
                                    </p:set>
                                    <p:animEffect transition="in" filter="fade">
                                      <p:cBhvr>
                                        <p:cTn id="462" dur="500"/>
                                        <p:tgtEl>
                                          <p:spTgt spid="170"/>
                                        </p:tgtEl>
                                      </p:cBhvr>
                                    </p:animEffect>
                                  </p:childTnLst>
                                </p:cTn>
                              </p:par>
                              <p:par>
                                <p:cTn id="463" presetID="10" presetClass="entr" presetSubtype="0" fill="hold" grpId="0" nodeType="withEffect">
                                  <p:stCondLst>
                                    <p:cond delay="0"/>
                                  </p:stCondLst>
                                  <p:childTnLst>
                                    <p:set>
                                      <p:cBhvr>
                                        <p:cTn id="464" dur="1" fill="hold">
                                          <p:stCondLst>
                                            <p:cond delay="0"/>
                                          </p:stCondLst>
                                        </p:cTn>
                                        <p:tgtEl>
                                          <p:spTgt spid="75"/>
                                        </p:tgtEl>
                                        <p:attrNameLst>
                                          <p:attrName>style.visibility</p:attrName>
                                        </p:attrNameLst>
                                      </p:cBhvr>
                                      <p:to>
                                        <p:strVal val="visible"/>
                                      </p:to>
                                    </p:set>
                                    <p:animEffect transition="in" filter="fade">
                                      <p:cBhvr>
                                        <p:cTn id="465" dur="500"/>
                                        <p:tgtEl>
                                          <p:spTgt spid="75"/>
                                        </p:tgtEl>
                                      </p:cBhvr>
                                    </p:animEffect>
                                  </p:childTnLst>
                                </p:cTn>
                              </p:par>
                              <p:par>
                                <p:cTn id="466" presetID="10" presetClass="entr" presetSubtype="0" fill="hold" grpId="0" nodeType="withEffect">
                                  <p:stCondLst>
                                    <p:cond delay="0"/>
                                  </p:stCondLst>
                                  <p:childTnLst>
                                    <p:set>
                                      <p:cBhvr>
                                        <p:cTn id="467" dur="1" fill="hold">
                                          <p:stCondLst>
                                            <p:cond delay="0"/>
                                          </p:stCondLst>
                                        </p:cTn>
                                        <p:tgtEl>
                                          <p:spTgt spid="192"/>
                                        </p:tgtEl>
                                        <p:attrNameLst>
                                          <p:attrName>style.visibility</p:attrName>
                                        </p:attrNameLst>
                                      </p:cBhvr>
                                      <p:to>
                                        <p:strVal val="visible"/>
                                      </p:to>
                                    </p:set>
                                    <p:animEffect transition="in" filter="fade">
                                      <p:cBhvr>
                                        <p:cTn id="468"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32" grpId="0"/>
      <p:bldP spid="33" grpId="0"/>
      <p:bldP spid="34" grpId="0"/>
      <p:bldP spid="37" grpId="0"/>
      <p:bldP spid="39" grpId="0"/>
      <p:bldP spid="41" grpId="0"/>
      <p:bldP spid="45" grpId="0"/>
      <p:bldP spid="46" grpId="0"/>
      <p:bldP spid="53" grpId="0"/>
      <p:bldP spid="54" grpId="0"/>
      <p:bldP spid="55" grpId="0"/>
      <p:bldP spid="56" grpId="0"/>
      <p:bldP spid="57" grpId="0"/>
      <p:bldP spid="61" grpId="0"/>
      <p:bldP spid="62" grpId="0"/>
      <p:bldP spid="63" grpId="0"/>
      <p:bldP spid="64" grpId="0"/>
      <p:bldP spid="65" grpId="0"/>
      <p:bldP spid="66" grpId="0"/>
      <p:bldP spid="69" grpId="0"/>
      <p:bldP spid="71" grpId="0"/>
      <p:bldP spid="73" grpId="0"/>
      <p:bldP spid="74" grpId="0"/>
      <p:bldP spid="75" grpId="0"/>
      <p:bldP spid="96" grpId="0"/>
      <p:bldP spid="97" grpId="0"/>
      <p:bldP spid="100" grpId="0"/>
      <p:bldP spid="101" grpId="0"/>
      <p:bldP spid="102" grpId="0"/>
      <p:bldP spid="103" grpId="0"/>
      <p:bldP spid="104" grpId="0"/>
      <p:bldP spid="105" grpId="0"/>
      <p:bldP spid="106" grpId="0"/>
      <p:bldP spid="111" grpId="0"/>
      <p:bldP spid="115" grpId="0"/>
      <p:bldP spid="118" grpId="0"/>
      <p:bldP spid="120" grpId="0"/>
      <p:bldP spid="122" grpId="0"/>
      <p:bldP spid="124" grpId="0"/>
      <p:bldP spid="125" grpId="0"/>
      <p:bldP spid="128" grpId="0"/>
      <p:bldP spid="129" grpId="0"/>
      <p:bldP spid="130" grpId="0"/>
      <p:bldP spid="132" grpId="0"/>
      <p:bldP spid="133" grpId="0"/>
      <p:bldP spid="134" grpId="0"/>
      <p:bldP spid="135" grpId="0"/>
      <p:bldP spid="136" grpId="0"/>
      <p:bldP spid="137" grpId="0"/>
      <p:bldP spid="138" grpId="0"/>
      <p:bldP spid="143" grpId="0"/>
      <p:bldP spid="145" grpId="0"/>
      <p:bldP spid="146" grpId="0"/>
      <p:bldP spid="147" grpId="0"/>
      <p:bldP spid="148" grpId="0"/>
      <p:bldP spid="151" grpId="0"/>
      <p:bldP spid="152" grpId="0"/>
      <p:bldP spid="153" grpId="0"/>
      <p:bldP spid="158" grpId="0"/>
      <p:bldP spid="161" grpId="0"/>
      <p:bldP spid="163" grpId="0"/>
      <p:bldP spid="165" grpId="0"/>
      <p:bldP spid="166" grpId="0"/>
      <p:bldP spid="167" grpId="0"/>
      <p:bldP spid="168" grpId="0"/>
      <p:bldP spid="169" grpId="0"/>
      <p:bldP spid="173" grpId="0"/>
      <p:bldP spid="176" grpId="0"/>
      <p:bldP spid="178" grpId="0"/>
      <p:bldP spid="181" grpId="0"/>
      <p:bldP spid="182" grpId="0"/>
      <p:bldP spid="184" grpId="0"/>
      <p:bldP spid="187" grpId="0"/>
      <p:bldP spid="189" grpId="0"/>
      <p:bldP spid="191" grpId="0" animBg="1"/>
      <p:bldP spid="192" grpId="0" animBg="1"/>
      <p:bldP spid="193" grpId="0" animBg="1"/>
      <p:bldP spid="195" grpId="0"/>
      <p:bldP spid="200" grpId="0"/>
      <p:bldP spid="2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Azure is secure, cost-effective, and ubiquitous</a:t>
            </a:r>
            <a:br>
              <a:rPr lang="en-US"/>
            </a:br>
            <a:endParaRPr lang="en-US"/>
          </a:p>
        </p:txBody>
      </p:sp>
      <p:sp>
        <p:nvSpPr>
          <p:cNvPr id="8" name="Rectangle 7">
            <a:extLst>
              <a:ext uri="{FF2B5EF4-FFF2-40B4-BE49-F238E27FC236}">
                <a16:creationId xmlns:a16="http://schemas.microsoft.com/office/drawing/2014/main" id="{46E3E8D5-C19E-3E4A-AB6F-E657A03BB50B}"/>
              </a:ext>
            </a:extLst>
          </p:cNvPr>
          <p:cNvSpPr/>
          <p:nvPr/>
        </p:nvSpPr>
        <p:spPr bwMode="auto">
          <a:xfrm>
            <a:off x="864" y="1829027"/>
            <a:ext cx="12190271" cy="31999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D1882F0-0F45-EF49-81FD-AD23BC004448}"/>
              </a:ext>
            </a:extLst>
          </p:cNvPr>
          <p:cNvSpPr/>
          <p:nvPr/>
        </p:nvSpPr>
        <p:spPr>
          <a:xfrm>
            <a:off x="3591169" y="3563506"/>
            <a:ext cx="1656249" cy="496674"/>
          </a:xfrm>
          <a:prstGeom prst="rect">
            <a:avLst/>
          </a:prstGeom>
        </p:spPr>
        <p:txBody>
          <a:bodyPr wrap="square">
            <a:spAutoFit/>
          </a:bodyPr>
          <a:lstStyle/>
          <a:p>
            <a:pPr algn="ctr" defTabSz="914225">
              <a:lnSpc>
                <a:spcPct val="150000"/>
              </a:lnSpc>
            </a:pPr>
            <a:r>
              <a:rPr lang="en-US" sz="200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Networking</a:t>
            </a:r>
          </a:p>
        </p:txBody>
      </p:sp>
      <p:sp>
        <p:nvSpPr>
          <p:cNvPr id="10" name="Rectangle 9">
            <a:extLst>
              <a:ext uri="{FF2B5EF4-FFF2-40B4-BE49-F238E27FC236}">
                <a16:creationId xmlns:a16="http://schemas.microsoft.com/office/drawing/2014/main" id="{0A85E5BD-D028-7D40-863E-2305AEAB036A}"/>
              </a:ext>
            </a:extLst>
          </p:cNvPr>
          <p:cNvSpPr/>
          <p:nvPr/>
        </p:nvSpPr>
        <p:spPr>
          <a:xfrm>
            <a:off x="880374" y="3563506"/>
            <a:ext cx="1428548" cy="496674"/>
          </a:xfrm>
          <a:prstGeom prst="rect">
            <a:avLst/>
          </a:prstGeom>
          <a:ln w="3175">
            <a:noFill/>
          </a:ln>
        </p:spPr>
        <p:txBody>
          <a:bodyPr wrap="square">
            <a:spAutoFit/>
          </a:bodyPr>
          <a:lstStyle/>
          <a:p>
            <a:pPr algn="ctr" defTabSz="914225">
              <a:lnSpc>
                <a:spcPct val="150000"/>
              </a:lnSpc>
            </a:pPr>
            <a:r>
              <a:rPr lang="en-US" sz="200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Compute</a:t>
            </a:r>
          </a:p>
        </p:txBody>
      </p:sp>
      <p:sp>
        <p:nvSpPr>
          <p:cNvPr id="11" name="Rectangle 10">
            <a:extLst>
              <a:ext uri="{FF2B5EF4-FFF2-40B4-BE49-F238E27FC236}">
                <a16:creationId xmlns:a16="http://schemas.microsoft.com/office/drawing/2014/main" id="{4CD6640F-EE54-7747-B61D-DF3D7236294D}"/>
              </a:ext>
            </a:extLst>
          </p:cNvPr>
          <p:cNvSpPr/>
          <p:nvPr/>
        </p:nvSpPr>
        <p:spPr>
          <a:xfrm>
            <a:off x="6529668" y="3563506"/>
            <a:ext cx="1185813" cy="496674"/>
          </a:xfrm>
          <a:prstGeom prst="rect">
            <a:avLst/>
          </a:prstGeom>
        </p:spPr>
        <p:txBody>
          <a:bodyPr wrap="square">
            <a:spAutoFit/>
          </a:bodyPr>
          <a:lstStyle/>
          <a:p>
            <a:pPr algn="ctr" defTabSz="914225">
              <a:lnSpc>
                <a:spcPct val="150000"/>
              </a:lnSpc>
            </a:pPr>
            <a:r>
              <a:rPr lang="en-US" sz="200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Storage</a:t>
            </a:r>
          </a:p>
        </p:txBody>
      </p:sp>
      <p:sp>
        <p:nvSpPr>
          <p:cNvPr id="12" name="Org_ECA6" title="Icon of three boxes in a bracket chart">
            <a:extLst>
              <a:ext uri="{FF2B5EF4-FFF2-40B4-BE49-F238E27FC236}">
                <a16:creationId xmlns:a16="http://schemas.microsoft.com/office/drawing/2014/main" id="{CB758A32-B6A0-024D-95BF-434EF701559E}"/>
              </a:ext>
            </a:extLst>
          </p:cNvPr>
          <p:cNvSpPr>
            <a:spLocks noChangeAspect="1" noEditPoints="1"/>
          </p:cNvSpPr>
          <p:nvPr/>
        </p:nvSpPr>
        <p:spPr bwMode="auto">
          <a:xfrm>
            <a:off x="4099455" y="2744177"/>
            <a:ext cx="639678" cy="639989"/>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a:endParaRPr>
          </a:p>
        </p:txBody>
      </p:sp>
      <p:sp>
        <p:nvSpPr>
          <p:cNvPr id="13" name="globe_6" title="Icon of a monitor in front of a sphere made of lines">
            <a:extLst>
              <a:ext uri="{FF2B5EF4-FFF2-40B4-BE49-F238E27FC236}">
                <a16:creationId xmlns:a16="http://schemas.microsoft.com/office/drawing/2014/main" id="{B9B4E8A4-FC5F-5C40-8060-4CB9B743AD8B}"/>
              </a:ext>
            </a:extLst>
          </p:cNvPr>
          <p:cNvSpPr>
            <a:spLocks noChangeAspect="1" noEditPoints="1"/>
          </p:cNvSpPr>
          <p:nvPr/>
        </p:nvSpPr>
        <p:spPr bwMode="auto">
          <a:xfrm>
            <a:off x="1391388" y="2744177"/>
            <a:ext cx="597421" cy="639989"/>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a:solidFill>
                <a:srgbClr val="2F2F2F"/>
              </a:solidFill>
              <a:latin typeface="Segoe UI"/>
            </a:endParaRPr>
          </a:p>
        </p:txBody>
      </p:sp>
      <p:sp>
        <p:nvSpPr>
          <p:cNvPr id="14" name="Database_EFC7" title="Icon of a cylinder">
            <a:extLst>
              <a:ext uri="{FF2B5EF4-FFF2-40B4-BE49-F238E27FC236}">
                <a16:creationId xmlns:a16="http://schemas.microsoft.com/office/drawing/2014/main" id="{576524B5-8535-2641-958C-FB48EE530DC5}"/>
              </a:ext>
            </a:extLst>
          </p:cNvPr>
          <p:cNvSpPr>
            <a:spLocks noChangeAspect="1" noEditPoints="1"/>
          </p:cNvSpPr>
          <p:nvPr/>
        </p:nvSpPr>
        <p:spPr bwMode="auto">
          <a:xfrm>
            <a:off x="6849779" y="2744177"/>
            <a:ext cx="492360" cy="6399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a:solidFill>
                <a:srgbClr val="2F2F2F"/>
              </a:solidFill>
              <a:latin typeface="Segoe UI"/>
            </a:endParaRPr>
          </a:p>
        </p:txBody>
      </p:sp>
      <p:sp>
        <p:nvSpPr>
          <p:cNvPr id="15" name="document_6" title="Icon of a document with a padlock in the lower right corner">
            <a:extLst>
              <a:ext uri="{FF2B5EF4-FFF2-40B4-BE49-F238E27FC236}">
                <a16:creationId xmlns:a16="http://schemas.microsoft.com/office/drawing/2014/main" id="{2B719D8E-BBED-E949-B412-128A27FB4B50}"/>
              </a:ext>
            </a:extLst>
          </p:cNvPr>
          <p:cNvSpPr>
            <a:spLocks noChangeAspect="1" noEditPoints="1"/>
          </p:cNvSpPr>
          <p:nvPr/>
        </p:nvSpPr>
        <p:spPr bwMode="auto">
          <a:xfrm>
            <a:off x="10016436" y="2691029"/>
            <a:ext cx="554509" cy="693137"/>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800">
              <a:solidFill>
                <a:srgbClr val="2F2F2F"/>
              </a:solidFill>
              <a:latin typeface="Segoe UI"/>
            </a:endParaRPr>
          </a:p>
        </p:txBody>
      </p:sp>
      <p:sp>
        <p:nvSpPr>
          <p:cNvPr id="16" name="Rectangle 15">
            <a:extLst>
              <a:ext uri="{FF2B5EF4-FFF2-40B4-BE49-F238E27FC236}">
                <a16:creationId xmlns:a16="http://schemas.microsoft.com/office/drawing/2014/main" id="{C11FC3A1-3E9C-354E-8447-93EAE5FD2E1F}"/>
              </a:ext>
            </a:extLst>
          </p:cNvPr>
          <p:cNvSpPr/>
          <p:nvPr/>
        </p:nvSpPr>
        <p:spPr>
          <a:xfrm>
            <a:off x="9221429" y="3563506"/>
            <a:ext cx="2144527" cy="720095"/>
          </a:xfrm>
          <a:prstGeom prst="rect">
            <a:avLst/>
          </a:prstGeom>
        </p:spPr>
        <p:txBody>
          <a:bodyPr wrap="square">
            <a:spAutoFit/>
          </a:bodyPr>
          <a:lstStyle/>
          <a:p>
            <a:pPr algn="ctr" defTabSz="914225"/>
            <a:r>
              <a:rPr lang="en-US" sz="200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Security and management</a:t>
            </a:r>
          </a:p>
        </p:txBody>
      </p:sp>
      <p:sp>
        <p:nvSpPr>
          <p:cNvPr id="18" name="Rectangle 17">
            <a:extLst>
              <a:ext uri="{FF2B5EF4-FFF2-40B4-BE49-F238E27FC236}">
                <a16:creationId xmlns:a16="http://schemas.microsoft.com/office/drawing/2014/main" id="{20563A12-A297-6341-A421-A1586E40670F}"/>
              </a:ext>
            </a:extLst>
          </p:cNvPr>
          <p:cNvSpPr/>
          <p:nvPr/>
        </p:nvSpPr>
        <p:spPr bwMode="auto">
          <a:xfrm>
            <a:off x="319535" y="2047925"/>
            <a:ext cx="8251358" cy="2672483"/>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51582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compute services</a:t>
            </a:r>
          </a:p>
        </p:txBody>
      </p:sp>
      <p:sp>
        <p:nvSpPr>
          <p:cNvPr id="6" name="Text Placeholder 5"/>
          <p:cNvSpPr>
            <a:spLocks noGrp="1"/>
          </p:cNvSpPr>
          <p:nvPr>
            <p:ph type="body" sz="quarter" idx="10"/>
          </p:nvPr>
        </p:nvSpPr>
        <p:spPr>
          <a:xfrm>
            <a:off x="584200" y="1435497"/>
            <a:ext cx="11018520" cy="2908489"/>
          </a:xfrm>
        </p:spPr>
        <p:txBody>
          <a:bodyPr/>
          <a:lstStyle/>
          <a:p>
            <a:pPr marL="0" indent="0">
              <a:spcBef>
                <a:spcPts val="1800"/>
              </a:spcBef>
              <a:spcAft>
                <a:spcPts val="600"/>
              </a:spcAft>
              <a:buNone/>
            </a:pPr>
            <a:r>
              <a:rPr lang="en-US" sz="2400">
                <a:latin typeface="+mn-lt"/>
              </a:rPr>
              <a:t>Azure Virtual machines</a:t>
            </a:r>
          </a:p>
          <a:p>
            <a:pPr marL="228600" lvl="1" indent="0">
              <a:buNone/>
            </a:pPr>
            <a:r>
              <a:rPr lang="en-US"/>
              <a:t>Windows or Linux VMs</a:t>
            </a:r>
          </a:p>
          <a:p>
            <a:pPr marL="0" indent="0">
              <a:spcBef>
                <a:spcPts val="1800"/>
              </a:spcBef>
              <a:spcAft>
                <a:spcPts val="600"/>
              </a:spcAft>
              <a:buNone/>
            </a:pPr>
            <a:r>
              <a:rPr lang="en-US" sz="2400">
                <a:latin typeface="+mn-lt"/>
              </a:rPr>
              <a:t>Azure Kubernetes service</a:t>
            </a:r>
          </a:p>
          <a:p>
            <a:pPr marL="228600" lvl="1" indent="0">
              <a:buNone/>
            </a:pPr>
            <a:r>
              <a:rPr lang="en-US"/>
              <a:t>Manage clusters of VMs that run containerized services</a:t>
            </a:r>
          </a:p>
          <a:p>
            <a:pPr marL="0" indent="0">
              <a:spcBef>
                <a:spcPts val="1800"/>
              </a:spcBef>
              <a:spcAft>
                <a:spcPts val="600"/>
              </a:spcAft>
              <a:buNone/>
            </a:pPr>
            <a:r>
              <a:rPr lang="en-US" sz="2400">
                <a:latin typeface="+mn-lt"/>
              </a:rPr>
              <a:t>Azure Functions</a:t>
            </a:r>
          </a:p>
          <a:p>
            <a:pPr marL="228600" lvl="1" indent="0">
              <a:buNone/>
            </a:pPr>
            <a:r>
              <a:rPr lang="en-US"/>
              <a:t>Event-driven, serverless computing</a:t>
            </a:r>
          </a:p>
        </p:txBody>
      </p:sp>
      <p:sp>
        <p:nvSpPr>
          <p:cNvPr id="4" name="Rectangle 3">
            <a:extLst>
              <a:ext uri="{FF2B5EF4-FFF2-40B4-BE49-F238E27FC236}">
                <a16:creationId xmlns:a16="http://schemas.microsoft.com/office/drawing/2014/main" id="{454930B7-C7BC-7846-BFC2-CCE8047CE700}"/>
              </a:ext>
            </a:extLst>
          </p:cNvPr>
          <p:cNvSpPr/>
          <p:nvPr/>
        </p:nvSpPr>
        <p:spPr bwMode="auto">
          <a:xfrm>
            <a:off x="9997440" y="973"/>
            <a:ext cx="2194560" cy="63998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8" name="Browser" title="Icon of a browser window">
            <a:extLst>
              <a:ext uri="{FF2B5EF4-FFF2-40B4-BE49-F238E27FC236}">
                <a16:creationId xmlns:a16="http://schemas.microsoft.com/office/drawing/2014/main" id="{E8161EDE-566B-C74C-A0E3-8CC2F22817CC}"/>
              </a:ext>
            </a:extLst>
          </p:cNvPr>
          <p:cNvSpPr>
            <a:spLocks noChangeAspect="1" noEditPoints="1"/>
          </p:cNvSpPr>
          <p:nvPr/>
        </p:nvSpPr>
        <p:spPr bwMode="auto">
          <a:xfrm>
            <a:off x="10891867" y="3145716"/>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network" title="Icon of a device or computer network">
            <a:extLst>
              <a:ext uri="{FF2B5EF4-FFF2-40B4-BE49-F238E27FC236}">
                <a16:creationId xmlns:a16="http://schemas.microsoft.com/office/drawing/2014/main" id="{536413D5-DBC0-4C4A-96D7-B89525F35847}"/>
              </a:ext>
            </a:extLst>
          </p:cNvPr>
          <p:cNvSpPr>
            <a:spLocks noChangeAspect="1" noEditPoints="1"/>
          </p:cNvSpPr>
          <p:nvPr/>
        </p:nvSpPr>
        <p:spPr bwMode="auto">
          <a:xfrm>
            <a:off x="10957515" y="1391188"/>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network_3" title="Icon of a server connected to a network">
            <a:extLst>
              <a:ext uri="{FF2B5EF4-FFF2-40B4-BE49-F238E27FC236}">
                <a16:creationId xmlns:a16="http://schemas.microsoft.com/office/drawing/2014/main" id="{3148ED92-434A-9C4C-B969-2A52AC78260C}"/>
              </a:ext>
            </a:extLst>
          </p:cNvPr>
          <p:cNvSpPr>
            <a:spLocks noChangeAspect="1" noEditPoints="1"/>
          </p:cNvSpPr>
          <p:nvPr/>
        </p:nvSpPr>
        <p:spPr bwMode="auto">
          <a:xfrm>
            <a:off x="10957515" y="2254399"/>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WallOutlet_EB76" title="Icon of a power plug and outlet">
            <a:extLst>
              <a:ext uri="{FF2B5EF4-FFF2-40B4-BE49-F238E27FC236}">
                <a16:creationId xmlns:a16="http://schemas.microsoft.com/office/drawing/2014/main" id="{C5A718FD-5915-C94E-AEEC-C84B84234DD7}"/>
              </a:ext>
            </a:extLst>
          </p:cNvPr>
          <p:cNvSpPr>
            <a:spLocks noChangeAspect="1" noEditPoints="1"/>
          </p:cNvSpPr>
          <p:nvPr/>
        </p:nvSpPr>
        <p:spPr bwMode="auto">
          <a:xfrm>
            <a:off x="11002356" y="4033943"/>
            <a:ext cx="259655" cy="365760"/>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binary" title="Icon of binary code, ones and zeros">
            <a:extLst>
              <a:ext uri="{FF2B5EF4-FFF2-40B4-BE49-F238E27FC236}">
                <a16:creationId xmlns:a16="http://schemas.microsoft.com/office/drawing/2014/main" id="{1BEEECA8-AFCB-3440-A794-8C475B1AE20E}"/>
              </a:ext>
            </a:extLst>
          </p:cNvPr>
          <p:cNvSpPr>
            <a:spLocks noChangeAspect="1" noEditPoints="1"/>
          </p:cNvSpPr>
          <p:nvPr/>
        </p:nvSpPr>
        <p:spPr bwMode="auto">
          <a:xfrm>
            <a:off x="10964839" y="498289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1615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9D6BF6B-9486-D34B-88F7-AEE63DBD3311}"/>
              </a:ext>
            </a:extLst>
          </p:cNvPr>
          <p:cNvSpPr/>
          <p:nvPr/>
        </p:nvSpPr>
        <p:spPr bwMode="auto">
          <a:xfrm>
            <a:off x="9997440" y="1"/>
            <a:ext cx="2194560"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a:t>Azure networking services</a:t>
            </a:r>
          </a:p>
        </p:txBody>
      </p:sp>
      <p:sp>
        <p:nvSpPr>
          <p:cNvPr id="6" name="Text Placeholder 5"/>
          <p:cNvSpPr>
            <a:spLocks noGrp="1"/>
          </p:cNvSpPr>
          <p:nvPr>
            <p:ph type="body" sz="quarter" idx="10"/>
          </p:nvPr>
        </p:nvSpPr>
        <p:spPr>
          <a:xfrm>
            <a:off x="584200" y="1435497"/>
            <a:ext cx="11018520" cy="3425553"/>
          </a:xfrm>
        </p:spPr>
        <p:txBody>
          <a:bodyPr/>
          <a:lstStyle/>
          <a:p>
            <a:pPr marL="0" indent="0">
              <a:spcBef>
                <a:spcPts val="1800"/>
              </a:spcBef>
              <a:spcAft>
                <a:spcPts val="600"/>
              </a:spcAft>
              <a:buNone/>
            </a:pPr>
            <a:r>
              <a:rPr lang="en-US" sz="2400">
                <a:latin typeface="+mn-lt"/>
              </a:rPr>
              <a:t>Azure Virtual Network</a:t>
            </a:r>
          </a:p>
          <a:p>
            <a:pPr marL="228600" lvl="1" indent="0">
              <a:buNone/>
            </a:pPr>
            <a:r>
              <a:rPr lang="en-US"/>
              <a:t>Connects VMs to VPN connections</a:t>
            </a:r>
          </a:p>
          <a:p>
            <a:pPr marL="0" indent="0">
              <a:spcBef>
                <a:spcPts val="1800"/>
              </a:spcBef>
              <a:spcAft>
                <a:spcPts val="600"/>
              </a:spcAft>
              <a:buNone/>
            </a:pPr>
            <a:r>
              <a:rPr lang="en-US" sz="2400">
                <a:latin typeface="+mn-lt"/>
              </a:rPr>
              <a:t>Azure Load Balancer</a:t>
            </a:r>
          </a:p>
          <a:p>
            <a:pPr marL="228600" lvl="1" indent="0">
              <a:buNone/>
            </a:pPr>
            <a:r>
              <a:rPr lang="en-US"/>
              <a:t>Balances inbound and outbound connections</a:t>
            </a:r>
          </a:p>
          <a:p>
            <a:pPr marL="0" indent="0">
              <a:spcBef>
                <a:spcPts val="1800"/>
              </a:spcBef>
              <a:spcAft>
                <a:spcPts val="600"/>
              </a:spcAft>
              <a:buNone/>
            </a:pPr>
            <a:r>
              <a:rPr lang="en-US" sz="2400">
                <a:latin typeface="+mn-lt"/>
              </a:rPr>
              <a:t>Azure Traffic Manager</a:t>
            </a:r>
          </a:p>
          <a:p>
            <a:pPr marL="228600" lvl="1" indent="0">
              <a:buNone/>
            </a:pPr>
            <a:r>
              <a:rPr lang="en-US"/>
              <a:t>Distributes network traffic across Azure regions</a:t>
            </a:r>
          </a:p>
          <a:p>
            <a:endParaRPr lang="en-US"/>
          </a:p>
        </p:txBody>
      </p:sp>
      <p:sp>
        <p:nvSpPr>
          <p:cNvPr id="12" name="Browser" title="Icon of a browser window">
            <a:extLst>
              <a:ext uri="{FF2B5EF4-FFF2-40B4-BE49-F238E27FC236}">
                <a16:creationId xmlns:a16="http://schemas.microsoft.com/office/drawing/2014/main" id="{DB31C6A4-A828-BA48-A41F-3AA27ABF5F0B}"/>
              </a:ext>
            </a:extLst>
          </p:cNvPr>
          <p:cNvSpPr>
            <a:spLocks noChangeAspect="1" noEditPoints="1"/>
          </p:cNvSpPr>
          <p:nvPr/>
        </p:nvSpPr>
        <p:spPr bwMode="auto">
          <a:xfrm>
            <a:off x="10891867" y="3145716"/>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network" title="Icon of a device or computer network">
            <a:extLst>
              <a:ext uri="{FF2B5EF4-FFF2-40B4-BE49-F238E27FC236}">
                <a16:creationId xmlns:a16="http://schemas.microsoft.com/office/drawing/2014/main" id="{390B56EC-F593-8A43-8AA5-30F2D4C2DD9C}"/>
              </a:ext>
            </a:extLst>
          </p:cNvPr>
          <p:cNvSpPr>
            <a:spLocks noChangeAspect="1" noEditPoints="1"/>
          </p:cNvSpPr>
          <p:nvPr/>
        </p:nvSpPr>
        <p:spPr bwMode="auto">
          <a:xfrm>
            <a:off x="10957515" y="1391188"/>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network_3" title="Icon of a server connected to a network">
            <a:extLst>
              <a:ext uri="{FF2B5EF4-FFF2-40B4-BE49-F238E27FC236}">
                <a16:creationId xmlns:a16="http://schemas.microsoft.com/office/drawing/2014/main" id="{B1BBA3E5-7F0A-EE43-A221-09CF9DB93D71}"/>
              </a:ext>
            </a:extLst>
          </p:cNvPr>
          <p:cNvSpPr>
            <a:spLocks noChangeAspect="1" noEditPoints="1"/>
          </p:cNvSpPr>
          <p:nvPr/>
        </p:nvSpPr>
        <p:spPr bwMode="auto">
          <a:xfrm>
            <a:off x="10957515" y="2254399"/>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WallOutlet_EB76" title="Icon of a power plug and outlet">
            <a:extLst>
              <a:ext uri="{FF2B5EF4-FFF2-40B4-BE49-F238E27FC236}">
                <a16:creationId xmlns:a16="http://schemas.microsoft.com/office/drawing/2014/main" id="{B2E13B5F-38A3-F54A-965B-29BBF21CCEE8}"/>
              </a:ext>
            </a:extLst>
          </p:cNvPr>
          <p:cNvSpPr>
            <a:spLocks noChangeAspect="1" noEditPoints="1"/>
          </p:cNvSpPr>
          <p:nvPr/>
        </p:nvSpPr>
        <p:spPr bwMode="auto">
          <a:xfrm>
            <a:off x="11002356" y="4033943"/>
            <a:ext cx="259655" cy="365760"/>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binary" title="Icon of binary code, ones and zeros">
            <a:extLst>
              <a:ext uri="{FF2B5EF4-FFF2-40B4-BE49-F238E27FC236}">
                <a16:creationId xmlns:a16="http://schemas.microsoft.com/office/drawing/2014/main" id="{5947B9D1-BFF9-8F43-BDA0-C27DE8D4A93B}"/>
              </a:ext>
            </a:extLst>
          </p:cNvPr>
          <p:cNvSpPr>
            <a:spLocks noChangeAspect="1" noEditPoints="1"/>
          </p:cNvSpPr>
          <p:nvPr/>
        </p:nvSpPr>
        <p:spPr bwMode="auto">
          <a:xfrm>
            <a:off x="10964839" y="498289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1760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storage services</a:t>
            </a:r>
          </a:p>
        </p:txBody>
      </p:sp>
      <p:sp>
        <p:nvSpPr>
          <p:cNvPr id="6" name="Text Placeholder 5"/>
          <p:cNvSpPr>
            <a:spLocks noGrp="1"/>
          </p:cNvSpPr>
          <p:nvPr>
            <p:ph type="body" sz="quarter" idx="10"/>
          </p:nvPr>
        </p:nvSpPr>
        <p:spPr>
          <a:xfrm>
            <a:off x="584200" y="1435497"/>
            <a:ext cx="11018520" cy="3425553"/>
          </a:xfrm>
        </p:spPr>
        <p:txBody>
          <a:bodyPr/>
          <a:lstStyle/>
          <a:p>
            <a:pPr marL="0" indent="0">
              <a:spcBef>
                <a:spcPts val="1800"/>
              </a:spcBef>
              <a:spcAft>
                <a:spcPts val="600"/>
              </a:spcAft>
              <a:buNone/>
            </a:pPr>
            <a:r>
              <a:rPr lang="en-US" sz="2400" dirty="0">
                <a:latin typeface="+mn-lt"/>
              </a:rPr>
              <a:t>Azure blob storage</a:t>
            </a:r>
          </a:p>
          <a:p>
            <a:pPr marL="228600" lvl="1" indent="0">
              <a:buNone/>
            </a:pPr>
            <a:r>
              <a:rPr lang="en-US" dirty="0"/>
              <a:t>Stores objects like video files, JSON, images, IoT data</a:t>
            </a:r>
          </a:p>
          <a:p>
            <a:pPr marL="0" indent="0">
              <a:spcBef>
                <a:spcPts val="1800"/>
              </a:spcBef>
              <a:spcAft>
                <a:spcPts val="600"/>
              </a:spcAft>
              <a:buNone/>
            </a:pPr>
            <a:r>
              <a:rPr lang="en-US" sz="2400" dirty="0">
                <a:latin typeface="+mn-lt"/>
              </a:rPr>
              <a:t>Azure file storage</a:t>
            </a:r>
          </a:p>
          <a:p>
            <a:pPr marL="228600" lvl="1" indent="0">
              <a:buNone/>
            </a:pPr>
            <a:r>
              <a:rPr lang="en-US" dirty="0"/>
              <a:t>Acts as a file server to share and access files</a:t>
            </a:r>
          </a:p>
          <a:p>
            <a:pPr marL="0" indent="0">
              <a:spcBef>
                <a:spcPts val="1800"/>
              </a:spcBef>
              <a:spcAft>
                <a:spcPts val="600"/>
              </a:spcAft>
              <a:buNone/>
            </a:pPr>
            <a:r>
              <a:rPr lang="en-US" sz="2400" dirty="0">
                <a:latin typeface="+mn-lt"/>
              </a:rPr>
              <a:t>Azure table storage</a:t>
            </a:r>
          </a:p>
          <a:p>
            <a:pPr marL="228600" lvl="1" indent="0">
              <a:buNone/>
            </a:pPr>
            <a:r>
              <a:rPr lang="en-US" dirty="0"/>
              <a:t>NoSQL storage for structured data</a:t>
            </a:r>
          </a:p>
          <a:p>
            <a:pPr marL="0" indent="0">
              <a:buNone/>
            </a:pPr>
            <a:endParaRPr lang="en-US" dirty="0"/>
          </a:p>
        </p:txBody>
      </p:sp>
      <p:sp>
        <p:nvSpPr>
          <p:cNvPr id="11" name="Rectangle 10">
            <a:extLst>
              <a:ext uri="{FF2B5EF4-FFF2-40B4-BE49-F238E27FC236}">
                <a16:creationId xmlns:a16="http://schemas.microsoft.com/office/drawing/2014/main" id="{DF260182-5EE5-2841-AF1E-5F1FDEB86AEF}"/>
              </a:ext>
            </a:extLst>
          </p:cNvPr>
          <p:cNvSpPr/>
          <p:nvPr/>
        </p:nvSpPr>
        <p:spPr bwMode="auto">
          <a:xfrm>
            <a:off x="9997440" y="1"/>
            <a:ext cx="2194560"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12" name="Browser" title="Icon of a browser window">
            <a:extLst>
              <a:ext uri="{FF2B5EF4-FFF2-40B4-BE49-F238E27FC236}">
                <a16:creationId xmlns:a16="http://schemas.microsoft.com/office/drawing/2014/main" id="{9F1923DA-420F-334C-9C98-43B69CF583F6}"/>
              </a:ext>
            </a:extLst>
          </p:cNvPr>
          <p:cNvSpPr>
            <a:spLocks noChangeAspect="1" noEditPoints="1"/>
          </p:cNvSpPr>
          <p:nvPr/>
        </p:nvSpPr>
        <p:spPr bwMode="auto">
          <a:xfrm>
            <a:off x="10891867" y="3145716"/>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network" title="Icon of a device or computer network">
            <a:extLst>
              <a:ext uri="{FF2B5EF4-FFF2-40B4-BE49-F238E27FC236}">
                <a16:creationId xmlns:a16="http://schemas.microsoft.com/office/drawing/2014/main" id="{7089967C-9377-B64A-85F3-98BE5FED2403}"/>
              </a:ext>
            </a:extLst>
          </p:cNvPr>
          <p:cNvSpPr>
            <a:spLocks noChangeAspect="1" noEditPoints="1"/>
          </p:cNvSpPr>
          <p:nvPr/>
        </p:nvSpPr>
        <p:spPr bwMode="auto">
          <a:xfrm>
            <a:off x="10957515" y="1391188"/>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network_3" title="Icon of a server connected to a network">
            <a:extLst>
              <a:ext uri="{FF2B5EF4-FFF2-40B4-BE49-F238E27FC236}">
                <a16:creationId xmlns:a16="http://schemas.microsoft.com/office/drawing/2014/main" id="{F28B0ADA-B4FB-2B45-8B1B-46E939F82F5C}"/>
              </a:ext>
            </a:extLst>
          </p:cNvPr>
          <p:cNvSpPr>
            <a:spLocks noChangeAspect="1" noEditPoints="1"/>
          </p:cNvSpPr>
          <p:nvPr/>
        </p:nvSpPr>
        <p:spPr bwMode="auto">
          <a:xfrm>
            <a:off x="10957515" y="2254399"/>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WallOutlet_EB76" title="Icon of a power plug and outlet">
            <a:extLst>
              <a:ext uri="{FF2B5EF4-FFF2-40B4-BE49-F238E27FC236}">
                <a16:creationId xmlns:a16="http://schemas.microsoft.com/office/drawing/2014/main" id="{427B86E9-B5E7-C64B-801F-542A26DDE108}"/>
              </a:ext>
            </a:extLst>
          </p:cNvPr>
          <p:cNvSpPr>
            <a:spLocks noChangeAspect="1" noEditPoints="1"/>
          </p:cNvSpPr>
          <p:nvPr/>
        </p:nvSpPr>
        <p:spPr bwMode="auto">
          <a:xfrm>
            <a:off x="11002356" y="4033943"/>
            <a:ext cx="259655" cy="365760"/>
          </a:xfrm>
          <a:custGeom>
            <a:avLst/>
            <a:gdLst>
              <a:gd name="T0" fmla="*/ 749 w 2744"/>
              <a:gd name="T1" fmla="*/ 864 h 3865"/>
              <a:gd name="T2" fmla="*/ 749 w 2744"/>
              <a:gd name="T3" fmla="*/ 0 h 3865"/>
              <a:gd name="T4" fmla="*/ 2744 w 2744"/>
              <a:gd name="T5" fmla="*/ 0 h 3865"/>
              <a:gd name="T6" fmla="*/ 2744 w 2744"/>
              <a:gd name="T7" fmla="*/ 2743 h 3865"/>
              <a:gd name="T8" fmla="*/ 1277 w 2744"/>
              <a:gd name="T9" fmla="*/ 2743 h 3865"/>
              <a:gd name="T10" fmla="*/ 998 w 2744"/>
              <a:gd name="T11" fmla="*/ 2244 h 3865"/>
              <a:gd name="T12" fmla="*/ 998 w 2744"/>
              <a:gd name="T13" fmla="*/ 1746 h 3865"/>
              <a:gd name="T14" fmla="*/ 0 w 2744"/>
              <a:gd name="T15" fmla="*/ 1746 h 3865"/>
              <a:gd name="T16" fmla="*/ 0 w 2744"/>
              <a:gd name="T17" fmla="*/ 2244 h 3865"/>
              <a:gd name="T18" fmla="*/ 499 w 2744"/>
              <a:gd name="T19" fmla="*/ 2743 h 3865"/>
              <a:gd name="T20" fmla="*/ 499 w 2744"/>
              <a:gd name="T21" fmla="*/ 2743 h 3865"/>
              <a:gd name="T22" fmla="*/ 998 w 2744"/>
              <a:gd name="T23" fmla="*/ 2244 h 3865"/>
              <a:gd name="T24" fmla="*/ 499 w 2744"/>
              <a:gd name="T25" fmla="*/ 2743 h 3865"/>
              <a:gd name="T26" fmla="*/ 499 w 2744"/>
              <a:gd name="T27" fmla="*/ 3865 h 3865"/>
              <a:gd name="T28" fmla="*/ 250 w 2744"/>
              <a:gd name="T29" fmla="*/ 1122 h 3865"/>
              <a:gd name="T30" fmla="*/ 250 w 2744"/>
              <a:gd name="T31" fmla="*/ 1746 h 3865"/>
              <a:gd name="T32" fmla="*/ 749 w 2744"/>
              <a:gd name="T33" fmla="*/ 1122 h 3865"/>
              <a:gd name="T34" fmla="*/ 749 w 2744"/>
              <a:gd name="T35" fmla="*/ 1746 h 3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4" h="3865">
                <a:moveTo>
                  <a:pt x="749" y="864"/>
                </a:moveTo>
                <a:cubicBezTo>
                  <a:pt x="749" y="0"/>
                  <a:pt x="749" y="0"/>
                  <a:pt x="749" y="0"/>
                </a:cubicBezTo>
                <a:cubicBezTo>
                  <a:pt x="2744" y="0"/>
                  <a:pt x="2744" y="0"/>
                  <a:pt x="2744" y="0"/>
                </a:cubicBezTo>
                <a:cubicBezTo>
                  <a:pt x="2744" y="2743"/>
                  <a:pt x="2744" y="2743"/>
                  <a:pt x="2744" y="2743"/>
                </a:cubicBezTo>
                <a:cubicBezTo>
                  <a:pt x="1277" y="2743"/>
                  <a:pt x="1277" y="2743"/>
                  <a:pt x="1277" y="2743"/>
                </a:cubicBezTo>
                <a:moveTo>
                  <a:pt x="998" y="2244"/>
                </a:moveTo>
                <a:cubicBezTo>
                  <a:pt x="998" y="1746"/>
                  <a:pt x="998" y="1746"/>
                  <a:pt x="998" y="1746"/>
                </a:cubicBezTo>
                <a:cubicBezTo>
                  <a:pt x="0" y="1746"/>
                  <a:pt x="0" y="1746"/>
                  <a:pt x="0" y="1746"/>
                </a:cubicBezTo>
                <a:cubicBezTo>
                  <a:pt x="0" y="2244"/>
                  <a:pt x="0" y="2244"/>
                  <a:pt x="0" y="2244"/>
                </a:cubicBezTo>
                <a:cubicBezTo>
                  <a:pt x="0" y="2520"/>
                  <a:pt x="224" y="2743"/>
                  <a:pt x="499" y="2743"/>
                </a:cubicBezTo>
                <a:cubicBezTo>
                  <a:pt x="499" y="2743"/>
                  <a:pt x="499" y="2743"/>
                  <a:pt x="499" y="2743"/>
                </a:cubicBezTo>
                <a:cubicBezTo>
                  <a:pt x="775" y="2743"/>
                  <a:pt x="998" y="2520"/>
                  <a:pt x="998" y="2244"/>
                </a:cubicBezTo>
                <a:close/>
                <a:moveTo>
                  <a:pt x="499" y="2743"/>
                </a:moveTo>
                <a:cubicBezTo>
                  <a:pt x="499" y="3865"/>
                  <a:pt x="499" y="3865"/>
                  <a:pt x="499" y="3865"/>
                </a:cubicBezTo>
                <a:moveTo>
                  <a:pt x="250" y="1122"/>
                </a:moveTo>
                <a:cubicBezTo>
                  <a:pt x="250" y="1746"/>
                  <a:pt x="250" y="1746"/>
                  <a:pt x="250" y="1746"/>
                </a:cubicBezTo>
                <a:moveTo>
                  <a:pt x="749" y="1122"/>
                </a:moveTo>
                <a:cubicBezTo>
                  <a:pt x="749" y="1746"/>
                  <a:pt x="749" y="1746"/>
                  <a:pt x="749" y="174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binary" title="Icon of binary code, ones and zeros">
            <a:extLst>
              <a:ext uri="{FF2B5EF4-FFF2-40B4-BE49-F238E27FC236}">
                <a16:creationId xmlns:a16="http://schemas.microsoft.com/office/drawing/2014/main" id="{EAA17BAF-A7F1-9E4D-A280-8324C05D0201}"/>
              </a:ext>
            </a:extLst>
          </p:cNvPr>
          <p:cNvSpPr>
            <a:spLocks noChangeAspect="1" noEditPoints="1"/>
          </p:cNvSpPr>
          <p:nvPr/>
        </p:nvSpPr>
        <p:spPr bwMode="auto">
          <a:xfrm>
            <a:off x="10964839" y="498289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4239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DBC9698-DA32-E14F-8F03-2E02DD393CDA}"/>
              </a:ext>
            </a:extLst>
          </p:cNvPr>
          <p:cNvSpPr txBox="1">
            <a:spLocks/>
          </p:cNvSpPr>
          <p:nvPr/>
        </p:nvSpPr>
        <p:spPr>
          <a:xfrm>
            <a:off x="590868" y="1438212"/>
            <a:ext cx="11018520" cy="738664"/>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spcAft>
                <a:spcPts val="600"/>
              </a:spcAft>
              <a:buNone/>
            </a:pPr>
            <a:r>
              <a:rPr lang="en-US" sz="2400" dirty="0">
                <a:cs typeface="Segoe UI"/>
              </a:rPr>
              <a:t>Azure AD is a multi-tenant, cloud-based directory </a:t>
            </a:r>
            <a:br>
              <a:rPr lang="en-US" sz="2400" dirty="0"/>
            </a:br>
            <a:r>
              <a:rPr lang="en-US" sz="2400" dirty="0">
                <a:cs typeface="Segoe UI"/>
              </a:rPr>
              <a:t>and identity management service</a:t>
            </a:r>
          </a:p>
        </p:txBody>
      </p:sp>
      <p:sp>
        <p:nvSpPr>
          <p:cNvPr id="3" name="Title 1">
            <a:extLst>
              <a:ext uri="{FF2B5EF4-FFF2-40B4-BE49-F238E27FC236}">
                <a16:creationId xmlns:a16="http://schemas.microsoft.com/office/drawing/2014/main" id="{AFD0C371-882C-D34D-BEC8-743806387C3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What is Azure Active Directory?</a:t>
            </a:r>
            <a:endParaRPr lang="en-US" sz="2000"/>
          </a:p>
        </p:txBody>
      </p:sp>
      <p:pic>
        <p:nvPicPr>
          <p:cNvPr id="4" name="Picture Placeholder 8" descr="A close up of a sign&#10;&#10;Description generated with high confidence">
            <a:extLst>
              <a:ext uri="{FF2B5EF4-FFF2-40B4-BE49-F238E27FC236}">
                <a16:creationId xmlns:a16="http://schemas.microsoft.com/office/drawing/2014/main" id="{9868CEF2-180C-CB40-A643-7287594A57A5}"/>
              </a:ext>
            </a:extLst>
          </p:cNvPr>
          <p:cNvPicPr>
            <a:picLocks noChangeAspect="1"/>
          </p:cNvPicPr>
          <p:nvPr/>
        </p:nvPicPr>
        <p:blipFill>
          <a:blip r:embed="rId3">
            <a:extLst>
              <a:ext uri="{28A0092B-C50C-407E-A947-70E740481C1C}">
                <a14:useLocalDpi xmlns:a14="http://schemas.microsoft.com/office/drawing/2010/main" val="0"/>
              </a:ext>
            </a:extLst>
          </a:blip>
          <a:srcRect l="23750" r="23750"/>
          <a:stretch>
            <a:fillRect/>
          </a:stretch>
        </p:blipFill>
        <p:spPr>
          <a:xfrm>
            <a:off x="9368909" y="3429000"/>
            <a:ext cx="2237874" cy="2237874"/>
          </a:xfrm>
          <a:prstGeom prst="rect">
            <a:avLst/>
          </a:prstGeom>
        </p:spPr>
      </p:pic>
    </p:spTree>
    <p:extLst>
      <p:ext uri="{BB962C8B-B14F-4D97-AF65-F5344CB8AC3E}">
        <p14:creationId xmlns:p14="http://schemas.microsoft.com/office/powerpoint/2010/main" val="1980561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DBC9698-DA32-E14F-8F03-2E02DD393CDA}"/>
              </a:ext>
            </a:extLst>
          </p:cNvPr>
          <p:cNvSpPr txBox="1">
            <a:spLocks/>
          </p:cNvSpPr>
          <p:nvPr/>
        </p:nvSpPr>
        <p:spPr>
          <a:xfrm>
            <a:off x="590868" y="1438212"/>
            <a:ext cx="11018520"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spcAft>
                <a:spcPts val="600"/>
              </a:spcAft>
              <a:buNone/>
            </a:pPr>
            <a:endParaRPr lang="en-US" sz="2400"/>
          </a:p>
        </p:txBody>
      </p:sp>
      <p:sp>
        <p:nvSpPr>
          <p:cNvPr id="3" name="Title 1">
            <a:extLst>
              <a:ext uri="{FF2B5EF4-FFF2-40B4-BE49-F238E27FC236}">
                <a16:creationId xmlns:a16="http://schemas.microsoft.com/office/drawing/2014/main" id="{AFD0C371-882C-D34D-BEC8-743806387C3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What is Azure Active Directory?</a:t>
            </a:r>
            <a:endParaRPr lang="en-US" sz="2000"/>
          </a:p>
        </p:txBody>
      </p:sp>
      <p:pic>
        <p:nvPicPr>
          <p:cNvPr id="4" name="Picture Placeholder 8" descr="A close up of a sign&#10;&#10;Description generated with high confidence">
            <a:extLst>
              <a:ext uri="{FF2B5EF4-FFF2-40B4-BE49-F238E27FC236}">
                <a16:creationId xmlns:a16="http://schemas.microsoft.com/office/drawing/2014/main" id="{9868CEF2-180C-CB40-A643-7287594A57A5}"/>
              </a:ext>
            </a:extLst>
          </p:cNvPr>
          <p:cNvPicPr>
            <a:picLocks noChangeAspect="1"/>
          </p:cNvPicPr>
          <p:nvPr/>
        </p:nvPicPr>
        <p:blipFill>
          <a:blip r:embed="rId3">
            <a:extLst>
              <a:ext uri="{28A0092B-C50C-407E-A947-70E740481C1C}">
                <a14:useLocalDpi xmlns:a14="http://schemas.microsoft.com/office/drawing/2010/main" val="0"/>
              </a:ext>
            </a:extLst>
          </a:blip>
          <a:srcRect l="23750" r="23750"/>
          <a:stretch>
            <a:fillRect/>
          </a:stretch>
        </p:blipFill>
        <p:spPr>
          <a:xfrm>
            <a:off x="9368909" y="3429000"/>
            <a:ext cx="2237874" cy="2237874"/>
          </a:xfrm>
          <a:prstGeom prst="rect">
            <a:avLst/>
          </a:prstGeom>
        </p:spPr>
      </p:pic>
      <p:sp>
        <p:nvSpPr>
          <p:cNvPr id="8" name="Text Placeholder 2">
            <a:extLst>
              <a:ext uri="{FF2B5EF4-FFF2-40B4-BE49-F238E27FC236}">
                <a16:creationId xmlns:a16="http://schemas.microsoft.com/office/drawing/2014/main" id="{6DF8AF41-34AE-804B-ADA4-FBE30CED754B}"/>
              </a:ext>
            </a:extLst>
          </p:cNvPr>
          <p:cNvSpPr txBox="1">
            <a:spLocks/>
          </p:cNvSpPr>
          <p:nvPr/>
        </p:nvSpPr>
        <p:spPr>
          <a:xfrm>
            <a:off x="590868" y="1438212"/>
            <a:ext cx="11018520"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spcAft>
                <a:spcPts val="600"/>
              </a:spcAft>
              <a:buNone/>
            </a:pPr>
            <a:r>
              <a:rPr lang="en-US" sz="2400"/>
              <a:t>Centralized directory store</a:t>
            </a:r>
          </a:p>
          <a:p>
            <a:pPr marL="0" indent="0">
              <a:spcBef>
                <a:spcPts val="1800"/>
              </a:spcBef>
              <a:spcAft>
                <a:spcPts val="600"/>
              </a:spcAft>
              <a:buNone/>
            </a:pPr>
            <a:r>
              <a:rPr lang="en-US" sz="2400"/>
              <a:t>Used by Azure and Office 365</a:t>
            </a:r>
          </a:p>
          <a:p>
            <a:pPr marL="0" indent="0">
              <a:spcBef>
                <a:spcPts val="1800"/>
              </a:spcBef>
              <a:spcAft>
                <a:spcPts val="600"/>
              </a:spcAft>
              <a:buNone/>
            </a:pPr>
            <a:r>
              <a:rPr lang="en-US" sz="2400"/>
              <a:t>Contains all the identities of users in your organization</a:t>
            </a:r>
          </a:p>
          <a:p>
            <a:pPr marL="0" indent="0">
              <a:spcBef>
                <a:spcPts val="1800"/>
              </a:spcBef>
              <a:spcAft>
                <a:spcPts val="600"/>
              </a:spcAft>
              <a:buNone/>
            </a:pPr>
            <a:endParaRPr lang="en-US" sz="2400"/>
          </a:p>
        </p:txBody>
      </p:sp>
      <p:sp>
        <p:nvSpPr>
          <p:cNvPr id="9" name="Title 1">
            <a:extLst>
              <a:ext uri="{FF2B5EF4-FFF2-40B4-BE49-F238E27FC236}">
                <a16:creationId xmlns:a16="http://schemas.microsoft.com/office/drawing/2014/main" id="{7D304286-E0A9-1245-8758-1728253360E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What is Azure Active Directory?</a:t>
            </a:r>
            <a:endParaRPr lang="en-US" sz="2000"/>
          </a:p>
        </p:txBody>
      </p:sp>
    </p:spTree>
    <p:extLst>
      <p:ext uri="{BB962C8B-B14F-4D97-AF65-F5344CB8AC3E}">
        <p14:creationId xmlns:p14="http://schemas.microsoft.com/office/powerpoint/2010/main" val="8834509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39B0-C478-44FC-A89A-799267A3C96D}"/>
              </a:ext>
            </a:extLst>
          </p:cNvPr>
          <p:cNvSpPr>
            <a:spLocks noGrp="1"/>
          </p:cNvSpPr>
          <p:nvPr>
            <p:ph type="title"/>
          </p:nvPr>
        </p:nvSpPr>
        <p:spPr/>
        <p:txBody>
          <a:bodyPr/>
          <a:lstStyle/>
          <a:p>
            <a:r>
              <a:rPr lang="en-US"/>
              <a:t>/Upcoming Session alert</a:t>
            </a:r>
          </a:p>
        </p:txBody>
      </p:sp>
      <p:grpSp>
        <p:nvGrpSpPr>
          <p:cNvPr id="24" name="Group 23">
            <a:extLst>
              <a:ext uri="{FF2B5EF4-FFF2-40B4-BE49-F238E27FC236}">
                <a16:creationId xmlns:a16="http://schemas.microsoft.com/office/drawing/2014/main" id="{05BB91D5-07CD-4F08-B818-E492D689FFC4}"/>
              </a:ext>
            </a:extLst>
          </p:cNvPr>
          <p:cNvGrpSpPr/>
          <p:nvPr/>
        </p:nvGrpSpPr>
        <p:grpSpPr>
          <a:xfrm>
            <a:off x="674687" y="1686821"/>
            <a:ext cx="10934701" cy="947952"/>
            <a:chOff x="674687" y="4476551"/>
            <a:chExt cx="10934701" cy="947952"/>
          </a:xfrm>
        </p:grpSpPr>
        <p:sp>
          <p:nvSpPr>
            <p:cNvPr id="10" name="Text Placeholder 2">
              <a:extLst>
                <a:ext uri="{FF2B5EF4-FFF2-40B4-BE49-F238E27FC236}">
                  <a16:creationId xmlns:a16="http://schemas.microsoft.com/office/drawing/2014/main" id="{FC85A2F9-77AC-4A09-A5EC-0361BBA09035}"/>
                </a:ext>
              </a:extLst>
            </p:cNvPr>
            <p:cNvSpPr txBox="1">
              <a:spLocks/>
            </p:cNvSpPr>
            <p:nvPr/>
          </p:nvSpPr>
          <p:spPr>
            <a:xfrm>
              <a:off x="1135382" y="4476551"/>
              <a:ext cx="10474006" cy="94795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AFUN90</a:t>
              </a:r>
              <a:r>
                <a:rPr lang="en-US" dirty="0">
                  <a:gradFill>
                    <a:gsLst>
                      <a:gs pos="1250">
                        <a:srgbClr val="1A1A1A"/>
                      </a:gs>
                      <a:gs pos="100000">
                        <a:srgbClr val="1A1A1A"/>
                      </a:gs>
                    </a:gsLst>
                    <a:lin ang="5400000" scaled="0"/>
                  </a:gradFill>
                </a:rPr>
                <a:t>: Azure Identity Fundamentals </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lvl="0" indent="0">
                <a:buNone/>
                <a:defRPr/>
              </a:pPr>
              <a:r>
                <a:rPr lang="en-US" dirty="0">
                  <a:gradFill>
                    <a:gsLst>
                      <a:gs pos="1250">
                        <a:srgbClr val="1A1A1A"/>
                      </a:gs>
                      <a:gs pos="100000">
                        <a:srgbClr val="1A1A1A"/>
                      </a:gs>
                    </a:gsLst>
                    <a:lin ang="5400000" scaled="0"/>
                  </a:gradFill>
                </a:rPr>
                <a:t>Thursday 15:15 – 16:00		Paris South</a:t>
              </a:r>
            </a:p>
          </p:txBody>
        </p:sp>
        <p:sp>
          <p:nvSpPr>
            <p:cNvPr id="15" name="people_15" title="Icon of a person behind a podium">
              <a:extLst>
                <a:ext uri="{FF2B5EF4-FFF2-40B4-BE49-F238E27FC236}">
                  <a16:creationId xmlns:a16="http://schemas.microsoft.com/office/drawing/2014/main" id="{FB2D4B76-10F0-4E74-8966-FE0588DBE27D}"/>
                </a:ext>
              </a:extLst>
            </p:cNvPr>
            <p:cNvSpPr>
              <a:spLocks noChangeAspect="1" noEditPoints="1"/>
            </p:cNvSpPr>
            <p:nvPr/>
          </p:nvSpPr>
          <p:spPr bwMode="auto">
            <a:xfrm>
              <a:off x="674687" y="4509114"/>
              <a:ext cx="300340" cy="365760"/>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645812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Explore the Azure Portal</a:t>
            </a:r>
          </a:p>
        </p:txBody>
      </p:sp>
      <p:sp>
        <p:nvSpPr>
          <p:cNvPr id="4" name="Text Placeholder 3"/>
          <p:cNvSpPr>
            <a:spLocks noGrp="1"/>
          </p:cNvSpPr>
          <p:nvPr>
            <p:ph type="body" sz="quarter" idx="12"/>
          </p:nvPr>
        </p:nvSpPr>
        <p:spPr/>
        <p:txBody>
          <a:bodyPr/>
          <a:lstStyle/>
          <a:p>
            <a:r>
              <a:rPr lang="en-US" err="1"/>
              <a:t>aka.ms</a:t>
            </a:r>
            <a:r>
              <a:rPr lang="en-US"/>
              <a:t>/azure-portal</a:t>
            </a:r>
          </a:p>
        </p:txBody>
      </p:sp>
    </p:spTree>
    <p:extLst>
      <p:ext uri="{BB962C8B-B14F-4D97-AF65-F5344CB8AC3E}">
        <p14:creationId xmlns:p14="http://schemas.microsoft.com/office/powerpoint/2010/main" val="6333681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E0693A-7E7A-4F4C-AB22-9F3D818C9C40}"/>
              </a:ext>
            </a:extLst>
          </p:cNvPr>
          <p:cNvSpPr>
            <a:spLocks noGrp="1"/>
          </p:cNvSpPr>
          <p:nvPr>
            <p:ph type="title"/>
          </p:nvPr>
        </p:nvSpPr>
        <p:spPr>
          <a:xfrm>
            <a:off x="588263" y="2016203"/>
            <a:ext cx="4158362" cy="1107996"/>
          </a:xfrm>
        </p:spPr>
        <p:txBody>
          <a:bodyPr/>
          <a:lstStyle/>
          <a:p>
            <a:r>
              <a:rPr lang="en-US"/>
              <a:t>Azure Resource Manager</a:t>
            </a:r>
          </a:p>
        </p:txBody>
      </p:sp>
      <p:sp>
        <p:nvSpPr>
          <p:cNvPr id="4" name="Text Placeholder 3">
            <a:extLst>
              <a:ext uri="{FF2B5EF4-FFF2-40B4-BE49-F238E27FC236}">
                <a16:creationId xmlns:a16="http://schemas.microsoft.com/office/drawing/2014/main" id="{2F08367F-B496-5044-9592-2C80D50DF2DC}"/>
              </a:ext>
            </a:extLst>
          </p:cNvPr>
          <p:cNvSpPr>
            <a:spLocks noGrp="1"/>
          </p:cNvSpPr>
          <p:nvPr>
            <p:ph type="body" sz="quarter" idx="10"/>
          </p:nvPr>
        </p:nvSpPr>
        <p:spPr>
          <a:xfrm>
            <a:off x="584200" y="3535540"/>
            <a:ext cx="4162425" cy="338554"/>
          </a:xfrm>
        </p:spPr>
        <p:txBody>
          <a:bodyPr/>
          <a:lstStyle/>
          <a:p>
            <a:r>
              <a:rPr lang="en-US"/>
              <a:t>ARM and ARM Templates</a:t>
            </a:r>
          </a:p>
        </p:txBody>
      </p:sp>
      <p:pic>
        <p:nvPicPr>
          <p:cNvPr id="5" name="Picture Placeholder 4">
            <a:extLst>
              <a:ext uri="{FF2B5EF4-FFF2-40B4-BE49-F238E27FC236}">
                <a16:creationId xmlns:a16="http://schemas.microsoft.com/office/drawing/2014/main" id="{3308A8D3-DEED-3744-8708-5F21EEA537C8}"/>
              </a:ext>
            </a:extLst>
          </p:cNvPr>
          <p:cNvPicPr>
            <a:picLocks noGrp="1" noChangeAspect="1"/>
          </p:cNvPicPr>
          <p:nvPr>
            <p:ph type="pic" sz="quarter" idx="11"/>
          </p:nvPr>
        </p:nvPicPr>
        <p:blipFill rotWithShape="1">
          <a:blip r:embed="rId3"/>
          <a:srcRect l="16925" r="16925"/>
          <a:stretch/>
        </p:blipFill>
        <p:spPr>
          <a:prstGeom prst="rect">
            <a:avLst/>
          </a:prstGeom>
        </p:spPr>
      </p:pic>
    </p:spTree>
    <p:extLst>
      <p:ext uri="{BB962C8B-B14F-4D97-AF65-F5344CB8AC3E}">
        <p14:creationId xmlns:p14="http://schemas.microsoft.com/office/powerpoint/2010/main" val="12683403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9831-0DB5-EA4B-BF7C-92953BDC845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a:t>Azure Resource Manager</a:t>
            </a:r>
          </a:p>
        </p:txBody>
      </p:sp>
      <p:sp>
        <p:nvSpPr>
          <p:cNvPr id="6" name="Text Placeholder 2">
            <a:extLst>
              <a:ext uri="{FF2B5EF4-FFF2-40B4-BE49-F238E27FC236}">
                <a16:creationId xmlns:a16="http://schemas.microsoft.com/office/drawing/2014/main" id="{778C899C-6F5E-47ED-B944-96800A2B7A54}"/>
              </a:ext>
            </a:extLst>
          </p:cNvPr>
          <p:cNvSpPr>
            <a:spLocks noGrp="1"/>
          </p:cNvSpPr>
          <p:nvPr>
            <p:ph type="body" sz="quarter" idx="13"/>
          </p:nvPr>
        </p:nvSpPr>
        <p:spPr>
          <a:xfrm>
            <a:off x="8115300" y="2017713"/>
            <a:ext cx="3494088" cy="615553"/>
          </a:xfrm>
        </p:spPr>
        <p:txBody>
          <a:bodyPr/>
          <a:lstStyle/>
          <a:p>
            <a:r>
              <a:rPr lang="en-US"/>
              <a:t>How the Azure Resource Manager Works</a:t>
            </a:r>
          </a:p>
        </p:txBody>
      </p:sp>
      <p:pic>
        <p:nvPicPr>
          <p:cNvPr id="4" name="Picture 3">
            <a:extLst>
              <a:ext uri="{FF2B5EF4-FFF2-40B4-BE49-F238E27FC236}">
                <a16:creationId xmlns:a16="http://schemas.microsoft.com/office/drawing/2014/main" id="{F9783A0A-36F5-8543-8D3F-7DEB00F312CD}"/>
              </a:ext>
            </a:extLst>
          </p:cNvPr>
          <p:cNvPicPr>
            <a:picLocks noChangeAspect="1"/>
          </p:cNvPicPr>
          <p:nvPr/>
        </p:nvPicPr>
        <p:blipFill>
          <a:blip r:embed="rId3"/>
          <a:stretch>
            <a:fillRect/>
          </a:stretch>
        </p:blipFill>
        <p:spPr>
          <a:xfrm>
            <a:off x="582612" y="1939808"/>
            <a:ext cx="7253288" cy="3826109"/>
          </a:xfrm>
          <a:prstGeom prst="rect">
            <a:avLst/>
          </a:prstGeom>
          <a:noFill/>
        </p:spPr>
      </p:pic>
    </p:spTree>
    <p:extLst>
      <p:ext uri="{BB962C8B-B14F-4D97-AF65-F5344CB8AC3E}">
        <p14:creationId xmlns:p14="http://schemas.microsoft.com/office/powerpoint/2010/main" val="30198572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Manager</a:t>
            </a:r>
          </a:p>
        </p:txBody>
      </p:sp>
      <p:sp>
        <p:nvSpPr>
          <p:cNvPr id="6" name="Text Placeholder 5"/>
          <p:cNvSpPr>
            <a:spLocks noGrp="1"/>
          </p:cNvSpPr>
          <p:nvPr>
            <p:ph type="body" sz="quarter" idx="10"/>
          </p:nvPr>
        </p:nvSpPr>
        <p:spPr>
          <a:xfrm>
            <a:off x="584200" y="1435497"/>
            <a:ext cx="11018520" cy="2400657"/>
          </a:xfrm>
        </p:spPr>
        <p:txBody>
          <a:bodyPr/>
          <a:lstStyle/>
          <a:p>
            <a:pPr marL="0" indent="0">
              <a:spcBef>
                <a:spcPts val="1800"/>
              </a:spcBef>
              <a:spcAft>
                <a:spcPts val="600"/>
              </a:spcAft>
              <a:buNone/>
            </a:pPr>
            <a:r>
              <a:rPr lang="en-US" sz="2400">
                <a:latin typeface="+mn-lt"/>
              </a:rPr>
              <a:t>Consistent management layer</a:t>
            </a:r>
          </a:p>
          <a:p>
            <a:pPr marL="0" indent="0">
              <a:spcBef>
                <a:spcPts val="1800"/>
              </a:spcBef>
              <a:spcAft>
                <a:spcPts val="600"/>
              </a:spcAft>
              <a:buNone/>
            </a:pPr>
            <a:r>
              <a:rPr lang="en-US" sz="2400">
                <a:latin typeface="+mn-lt"/>
              </a:rPr>
              <a:t>See components as related and independent parts of your network</a:t>
            </a:r>
          </a:p>
          <a:p>
            <a:pPr marL="0" indent="0">
              <a:spcBef>
                <a:spcPts val="1800"/>
              </a:spcBef>
              <a:spcAft>
                <a:spcPts val="600"/>
              </a:spcAft>
              <a:buNone/>
            </a:pPr>
            <a:r>
              <a:rPr lang="en-US" sz="2400">
                <a:latin typeface="+mn-lt"/>
              </a:rPr>
              <a:t>Deploy, manage, and monitor resources as a group</a:t>
            </a:r>
          </a:p>
          <a:p>
            <a:pPr marL="0" indent="0">
              <a:spcBef>
                <a:spcPts val="1800"/>
              </a:spcBef>
              <a:spcAft>
                <a:spcPts val="600"/>
              </a:spcAft>
              <a:buNone/>
            </a:pPr>
            <a:r>
              <a:rPr lang="en-US" sz="2400">
                <a:latin typeface="+mn-lt"/>
              </a:rPr>
              <a:t>Provides security, auditing, and tagging</a:t>
            </a:r>
          </a:p>
        </p:txBody>
      </p:sp>
    </p:spTree>
    <p:extLst>
      <p:ext uri="{BB962C8B-B14F-4D97-AF65-F5344CB8AC3E}">
        <p14:creationId xmlns:p14="http://schemas.microsoft.com/office/powerpoint/2010/main" val="48395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Manager</a:t>
            </a:r>
          </a:p>
        </p:txBody>
      </p:sp>
      <p:sp>
        <p:nvSpPr>
          <p:cNvPr id="6" name="Text Placeholder 5"/>
          <p:cNvSpPr>
            <a:spLocks noGrp="1"/>
          </p:cNvSpPr>
          <p:nvPr>
            <p:ph type="body" sz="quarter" idx="10"/>
          </p:nvPr>
        </p:nvSpPr>
        <p:spPr>
          <a:xfrm>
            <a:off x="584200" y="1435497"/>
            <a:ext cx="11018520" cy="815608"/>
          </a:xfrm>
        </p:spPr>
        <p:txBody>
          <a:bodyPr vert="horz" wrap="square" lIns="0" tIns="0" rIns="0" bIns="0" rtlCol="0" anchor="t">
            <a:spAutoFit/>
          </a:bodyPr>
          <a:lstStyle/>
          <a:p>
            <a:pPr marL="0" indent="0">
              <a:spcBef>
                <a:spcPts val="1800"/>
              </a:spcBef>
              <a:spcAft>
                <a:spcPts val="600"/>
              </a:spcAft>
              <a:buNone/>
            </a:pPr>
            <a:r>
              <a:rPr lang="en-US" sz="2400">
                <a:latin typeface="+mn-lt"/>
              </a:rPr>
              <a:t>Resource </a:t>
            </a:r>
          </a:p>
          <a:p>
            <a:pPr marL="228600" lvl="1" indent="0">
              <a:spcAft>
                <a:spcPts val="600"/>
              </a:spcAft>
              <a:buNone/>
            </a:pPr>
            <a:r>
              <a:rPr lang="en-US"/>
              <a:t>A manageable item available through Azure. VMs, web apps, databases, etc. </a:t>
            </a:r>
          </a:p>
        </p:txBody>
      </p:sp>
      <p:sp>
        <p:nvSpPr>
          <p:cNvPr id="4" name="Rectangle 3">
            <a:extLst>
              <a:ext uri="{FF2B5EF4-FFF2-40B4-BE49-F238E27FC236}">
                <a16:creationId xmlns:a16="http://schemas.microsoft.com/office/drawing/2014/main" id="{6EF0791B-6B3E-5546-93A4-3BC8BBDCEF89}"/>
              </a:ext>
            </a:extLst>
          </p:cNvPr>
          <p:cNvSpPr/>
          <p:nvPr/>
        </p:nvSpPr>
        <p:spPr bwMode="auto">
          <a:xfrm>
            <a:off x="10056260" y="1"/>
            <a:ext cx="2091656"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165083F4-91B3-BB49-9A57-E864E6355D3F}"/>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D1376ED3-75FE-2C44-9D03-B69DA494CF86}"/>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AB532A94-2ABC-9940-8FF1-4F7823771CB7}"/>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B902B31A-FC0E-3349-BEB2-61B320EB4B0E}"/>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7FDECB68-17C5-344F-ABCB-85D912E3D8BA}"/>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262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Manager</a:t>
            </a:r>
          </a:p>
        </p:txBody>
      </p:sp>
      <p:sp>
        <p:nvSpPr>
          <p:cNvPr id="6" name="Text Placeholder 5"/>
          <p:cNvSpPr>
            <a:spLocks noGrp="1"/>
          </p:cNvSpPr>
          <p:nvPr>
            <p:ph type="body" sz="quarter" idx="10"/>
          </p:nvPr>
        </p:nvSpPr>
        <p:spPr>
          <a:xfrm>
            <a:off x="584200" y="1435497"/>
            <a:ext cx="11018520" cy="2385268"/>
          </a:xfrm>
        </p:spPr>
        <p:txBody>
          <a:bodyPr vert="horz" wrap="square" lIns="0" tIns="0" rIns="0" bIns="0" rtlCol="0" anchor="t">
            <a:spAutoFit/>
          </a:bodyPr>
          <a:lstStyle/>
          <a:p>
            <a:pPr marL="0" indent="0">
              <a:spcBef>
                <a:spcPts val="1800"/>
              </a:spcBef>
              <a:spcAft>
                <a:spcPts val="600"/>
              </a:spcAft>
              <a:buNone/>
            </a:pPr>
            <a:r>
              <a:rPr lang="en-US" sz="2400">
                <a:latin typeface="+mn-lt"/>
              </a:rPr>
              <a:t>Resource </a:t>
            </a:r>
          </a:p>
          <a:p>
            <a:pPr marL="228600" lvl="1" indent="0">
              <a:spcAft>
                <a:spcPts val="600"/>
              </a:spcAft>
              <a:buNone/>
            </a:pPr>
            <a:r>
              <a:rPr lang="en-US"/>
              <a:t>A manageable item available through Azure. VMs, web apps, databases, etc. </a:t>
            </a:r>
          </a:p>
          <a:p>
            <a:pPr marL="0" indent="0">
              <a:spcBef>
                <a:spcPts val="1800"/>
              </a:spcBef>
              <a:spcAft>
                <a:spcPts val="600"/>
              </a:spcAft>
              <a:buNone/>
            </a:pPr>
            <a:r>
              <a:rPr lang="en-US" sz="2400">
                <a:latin typeface="+mn-lt"/>
              </a:rPr>
              <a:t>Resource group</a:t>
            </a:r>
          </a:p>
          <a:p>
            <a:pPr marL="228600" lvl="1" indent="0">
              <a:spcAft>
                <a:spcPts val="600"/>
              </a:spcAft>
              <a:buNone/>
            </a:pPr>
            <a:r>
              <a:rPr lang="en-US"/>
              <a:t>A container that holds related resources</a:t>
            </a:r>
          </a:p>
          <a:p>
            <a:pPr marL="228600" lvl="1" indent="0">
              <a:spcAft>
                <a:spcPts val="600"/>
              </a:spcAft>
              <a:buNone/>
            </a:pPr>
            <a:r>
              <a:rPr lang="en-US"/>
              <a:t>You decide how to allocate resources to groups</a:t>
            </a:r>
          </a:p>
        </p:txBody>
      </p:sp>
      <p:sp>
        <p:nvSpPr>
          <p:cNvPr id="4" name="Rectangle 3">
            <a:extLst>
              <a:ext uri="{FF2B5EF4-FFF2-40B4-BE49-F238E27FC236}">
                <a16:creationId xmlns:a16="http://schemas.microsoft.com/office/drawing/2014/main" id="{6EF0791B-6B3E-5546-93A4-3BC8BBDCEF89}"/>
              </a:ext>
            </a:extLst>
          </p:cNvPr>
          <p:cNvSpPr/>
          <p:nvPr/>
        </p:nvSpPr>
        <p:spPr bwMode="auto">
          <a:xfrm>
            <a:off x="10056260" y="1"/>
            <a:ext cx="2091656"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165083F4-91B3-BB49-9A57-E864E6355D3F}"/>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D1376ED3-75FE-2C44-9D03-B69DA494CF86}"/>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AB532A94-2ABC-9940-8FF1-4F7823771CB7}"/>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B902B31A-FC0E-3349-BEB2-61B320EB4B0E}"/>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7FDECB68-17C5-344F-ABCB-85D912E3D8BA}"/>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742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362A-E6B2-014D-A3CD-CF883180AFB1}"/>
              </a:ext>
            </a:extLst>
          </p:cNvPr>
          <p:cNvSpPr>
            <a:spLocks noGrp="1"/>
          </p:cNvSpPr>
          <p:nvPr>
            <p:ph type="title"/>
          </p:nvPr>
        </p:nvSpPr>
        <p:spPr/>
        <p:txBody>
          <a:bodyPr/>
          <a:lstStyle/>
          <a:p>
            <a:r>
              <a:rPr lang="en-US"/>
              <a:t>Subscriptions, resource groups, and resources</a:t>
            </a:r>
          </a:p>
        </p:txBody>
      </p:sp>
      <p:sp>
        <p:nvSpPr>
          <p:cNvPr id="4" name="Rectangle 3">
            <a:extLst>
              <a:ext uri="{FF2B5EF4-FFF2-40B4-BE49-F238E27FC236}">
                <a16:creationId xmlns:a16="http://schemas.microsoft.com/office/drawing/2014/main" id="{19CFB652-1636-F041-B0EF-14562797B755}"/>
              </a:ext>
            </a:extLst>
          </p:cNvPr>
          <p:cNvSpPr/>
          <p:nvPr/>
        </p:nvSpPr>
        <p:spPr>
          <a:xfrm>
            <a:off x="694898" y="1094332"/>
            <a:ext cx="10802203" cy="5306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AU" sz="2000" b="1">
                <a:gradFill>
                  <a:gsLst>
                    <a:gs pos="2917">
                      <a:schemeClr val="bg1"/>
                    </a:gs>
                    <a:gs pos="30000">
                      <a:schemeClr val="bg1"/>
                    </a:gs>
                  </a:gsLst>
                  <a:lin ang="5400000" scaled="0"/>
                </a:gradFill>
                <a:latin typeface="+mj-lt"/>
              </a:rPr>
              <a:t>Subscription</a:t>
            </a:r>
            <a:endParaRPr lang="en-AU" b="1">
              <a:gradFill>
                <a:gsLst>
                  <a:gs pos="2917">
                    <a:schemeClr val="bg1"/>
                  </a:gs>
                  <a:gs pos="30000">
                    <a:schemeClr val="bg1"/>
                  </a:gs>
                </a:gsLst>
                <a:lin ang="5400000" scaled="0"/>
              </a:gradFill>
              <a:latin typeface="+mj-lt"/>
            </a:endParaRPr>
          </a:p>
        </p:txBody>
      </p:sp>
      <p:sp>
        <p:nvSpPr>
          <p:cNvPr id="5" name="AutoShape 3">
            <a:extLst>
              <a:ext uri="{FF2B5EF4-FFF2-40B4-BE49-F238E27FC236}">
                <a16:creationId xmlns:a16="http://schemas.microsoft.com/office/drawing/2014/main" id="{3BA40389-2BA5-AD40-BED8-282328614E90}"/>
              </a:ext>
            </a:extLst>
          </p:cNvPr>
          <p:cNvSpPr>
            <a:spLocks noChangeAspect="1" noChangeArrowheads="1" noTextEdit="1"/>
          </p:cNvSpPr>
          <p:nvPr/>
        </p:nvSpPr>
        <p:spPr bwMode="auto">
          <a:xfrm>
            <a:off x="6226812" y="1302495"/>
            <a:ext cx="4945950" cy="472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6" name="Freeform 5">
            <a:extLst>
              <a:ext uri="{FF2B5EF4-FFF2-40B4-BE49-F238E27FC236}">
                <a16:creationId xmlns:a16="http://schemas.microsoft.com/office/drawing/2014/main" id="{9439B2CD-28EE-574A-8D1B-9C751F24241C}"/>
              </a:ext>
            </a:extLst>
          </p:cNvPr>
          <p:cNvSpPr>
            <a:spLocks/>
          </p:cNvSpPr>
          <p:nvPr/>
        </p:nvSpPr>
        <p:spPr bwMode="auto">
          <a:xfrm>
            <a:off x="8741023" y="1315193"/>
            <a:ext cx="2409517" cy="4701509"/>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182880" numCol="1" anchor="b" anchorCtr="0" compatLnSpc="1">
            <a:prstTxWarp prst="textNoShape">
              <a:avLst/>
            </a:prstTxWarp>
          </a:bodyPr>
          <a:lstStyle/>
          <a:p>
            <a:pPr algn="ctr" defTabSz="914225"/>
            <a:r>
              <a:rPr lang="en-US" sz="2000" b="1">
                <a:solidFill>
                  <a:srgbClr val="FFFFFF"/>
                </a:solidFill>
                <a:latin typeface="+mj-lt"/>
              </a:rPr>
              <a:t>Resource Group</a:t>
            </a:r>
          </a:p>
        </p:txBody>
      </p:sp>
      <p:sp>
        <p:nvSpPr>
          <p:cNvPr id="7" name="Freeform 6">
            <a:extLst>
              <a:ext uri="{FF2B5EF4-FFF2-40B4-BE49-F238E27FC236}">
                <a16:creationId xmlns:a16="http://schemas.microsoft.com/office/drawing/2014/main" id="{AA48CA6D-49B5-8049-9D34-9D7B14A4929D}"/>
              </a:ext>
            </a:extLst>
          </p:cNvPr>
          <p:cNvSpPr>
            <a:spLocks/>
          </p:cNvSpPr>
          <p:nvPr/>
        </p:nvSpPr>
        <p:spPr bwMode="auto">
          <a:xfrm>
            <a:off x="8726737" y="1304082"/>
            <a:ext cx="2444438" cy="4723731"/>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8" name="Rectangle 7">
            <a:extLst>
              <a:ext uri="{FF2B5EF4-FFF2-40B4-BE49-F238E27FC236}">
                <a16:creationId xmlns:a16="http://schemas.microsoft.com/office/drawing/2014/main" id="{1F8BAF43-38C5-BE48-8AA1-9912E4368943}"/>
              </a:ext>
            </a:extLst>
          </p:cNvPr>
          <p:cNvSpPr>
            <a:spLocks noChangeArrowheads="1"/>
          </p:cNvSpPr>
          <p:nvPr/>
        </p:nvSpPr>
        <p:spPr bwMode="auto">
          <a:xfrm>
            <a:off x="7942657" y="3562775"/>
            <a:ext cx="1253947" cy="2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a:solidFill>
                <a:srgbClr val="FFFFFF"/>
              </a:solidFill>
            </a:endParaRPr>
          </a:p>
        </p:txBody>
      </p:sp>
      <p:sp>
        <p:nvSpPr>
          <p:cNvPr id="9" name="AutoShape 3">
            <a:extLst>
              <a:ext uri="{FF2B5EF4-FFF2-40B4-BE49-F238E27FC236}">
                <a16:creationId xmlns:a16="http://schemas.microsoft.com/office/drawing/2014/main" id="{0710222A-786A-CB49-B07D-02D83AA793D8}"/>
              </a:ext>
            </a:extLst>
          </p:cNvPr>
          <p:cNvSpPr>
            <a:spLocks noChangeAspect="1" noChangeArrowheads="1" noTextEdit="1"/>
          </p:cNvSpPr>
          <p:nvPr/>
        </p:nvSpPr>
        <p:spPr bwMode="auto">
          <a:xfrm>
            <a:off x="3614123" y="1302495"/>
            <a:ext cx="4945950" cy="472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0" name="Freeform 5">
            <a:extLst>
              <a:ext uri="{FF2B5EF4-FFF2-40B4-BE49-F238E27FC236}">
                <a16:creationId xmlns:a16="http://schemas.microsoft.com/office/drawing/2014/main" id="{1ECACF50-630E-CC4B-9246-6167E5FAF324}"/>
              </a:ext>
            </a:extLst>
          </p:cNvPr>
          <p:cNvSpPr>
            <a:spLocks/>
          </p:cNvSpPr>
          <p:nvPr/>
        </p:nvSpPr>
        <p:spPr bwMode="auto">
          <a:xfrm>
            <a:off x="3623647" y="1315193"/>
            <a:ext cx="4923728" cy="4701509"/>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182880" numCol="1" anchor="b" anchorCtr="0" compatLnSpc="1">
            <a:prstTxWarp prst="textNoShape">
              <a:avLst/>
            </a:prstTxWarp>
          </a:bodyPr>
          <a:lstStyle/>
          <a:p>
            <a:pPr algn="ctr" defTabSz="914225"/>
            <a:r>
              <a:rPr lang="en-US" sz="2000">
                <a:solidFill>
                  <a:srgbClr val="FFFFFF"/>
                </a:solidFill>
                <a:latin typeface="+mj-lt"/>
              </a:rPr>
              <a:t>Resource Group</a:t>
            </a:r>
          </a:p>
        </p:txBody>
      </p:sp>
      <p:sp>
        <p:nvSpPr>
          <p:cNvPr id="11" name="Freeform 6">
            <a:extLst>
              <a:ext uri="{FF2B5EF4-FFF2-40B4-BE49-F238E27FC236}">
                <a16:creationId xmlns:a16="http://schemas.microsoft.com/office/drawing/2014/main" id="{60DA482A-AF36-2A43-A823-20F9B1431B64}"/>
              </a:ext>
            </a:extLst>
          </p:cNvPr>
          <p:cNvSpPr>
            <a:spLocks/>
          </p:cNvSpPr>
          <p:nvPr/>
        </p:nvSpPr>
        <p:spPr bwMode="auto">
          <a:xfrm>
            <a:off x="3612536" y="1304082"/>
            <a:ext cx="4945950" cy="4723731"/>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grpSp>
        <p:nvGrpSpPr>
          <p:cNvPr id="12" name="Group 11">
            <a:extLst>
              <a:ext uri="{FF2B5EF4-FFF2-40B4-BE49-F238E27FC236}">
                <a16:creationId xmlns:a16="http://schemas.microsoft.com/office/drawing/2014/main" id="{9279B09D-EBD0-9F48-8966-CEDE4A3B7E7B}"/>
              </a:ext>
            </a:extLst>
          </p:cNvPr>
          <p:cNvGrpSpPr/>
          <p:nvPr/>
        </p:nvGrpSpPr>
        <p:grpSpPr>
          <a:xfrm>
            <a:off x="4171257" y="2027880"/>
            <a:ext cx="3515815" cy="2842809"/>
            <a:chOff x="4199690" y="2341779"/>
            <a:chExt cx="3515815" cy="2842809"/>
          </a:xfrm>
        </p:grpSpPr>
        <p:sp>
          <p:nvSpPr>
            <p:cNvPr id="13" name="Freeform 10">
              <a:extLst>
                <a:ext uri="{FF2B5EF4-FFF2-40B4-BE49-F238E27FC236}">
                  <a16:creationId xmlns:a16="http://schemas.microsoft.com/office/drawing/2014/main" id="{4CCB4AAE-1AA7-A04A-9970-F6CF85922633}"/>
                </a:ext>
              </a:extLst>
            </p:cNvPr>
            <p:cNvSpPr>
              <a:spLocks/>
            </p:cNvSpPr>
            <p:nvPr/>
          </p:nvSpPr>
          <p:spPr bwMode="auto">
            <a:xfrm>
              <a:off x="4199690" y="2341779"/>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4" name="Freeform 11">
              <a:extLst>
                <a:ext uri="{FF2B5EF4-FFF2-40B4-BE49-F238E27FC236}">
                  <a16:creationId xmlns:a16="http://schemas.microsoft.com/office/drawing/2014/main" id="{82D7BF09-0AA3-3E45-B815-62D184A63C58}"/>
                </a:ext>
              </a:extLst>
            </p:cNvPr>
            <p:cNvSpPr>
              <a:spLocks/>
            </p:cNvSpPr>
            <p:nvPr/>
          </p:nvSpPr>
          <p:spPr bwMode="auto">
            <a:xfrm>
              <a:off x="4199690" y="2341779"/>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5" name="Freeform 12">
              <a:extLst>
                <a:ext uri="{FF2B5EF4-FFF2-40B4-BE49-F238E27FC236}">
                  <a16:creationId xmlns:a16="http://schemas.microsoft.com/office/drawing/2014/main" id="{41604235-4E91-5041-9375-6B6523F68E94}"/>
                </a:ext>
              </a:extLst>
            </p:cNvPr>
            <p:cNvSpPr>
              <a:spLocks/>
            </p:cNvSpPr>
            <p:nvPr/>
          </p:nvSpPr>
          <p:spPr bwMode="auto">
            <a:xfrm>
              <a:off x="4358417" y="2514792"/>
              <a:ext cx="157140"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6" name="Freeform 13">
              <a:extLst>
                <a:ext uri="{FF2B5EF4-FFF2-40B4-BE49-F238E27FC236}">
                  <a16:creationId xmlns:a16="http://schemas.microsoft.com/office/drawing/2014/main" id="{F17ED83A-B71C-CF41-9C8C-A5CB238A8BBC}"/>
                </a:ext>
              </a:extLst>
            </p:cNvPr>
            <p:cNvSpPr>
              <a:spLocks/>
            </p:cNvSpPr>
            <p:nvPr/>
          </p:nvSpPr>
          <p:spPr bwMode="auto">
            <a:xfrm>
              <a:off x="4553652" y="2949705"/>
              <a:ext cx="777765" cy="385708"/>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7" name="Freeform 14">
              <a:extLst>
                <a:ext uri="{FF2B5EF4-FFF2-40B4-BE49-F238E27FC236}">
                  <a16:creationId xmlns:a16="http://schemas.microsoft.com/office/drawing/2014/main" id="{98B3D005-8AE9-9C4C-B3D3-26B03976C466}"/>
                </a:ext>
              </a:extLst>
            </p:cNvPr>
            <p:cNvSpPr>
              <a:spLocks/>
            </p:cNvSpPr>
            <p:nvPr/>
          </p:nvSpPr>
          <p:spPr bwMode="auto">
            <a:xfrm>
              <a:off x="4863171" y="2657646"/>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8" name="Freeform 15">
              <a:extLst>
                <a:ext uri="{FF2B5EF4-FFF2-40B4-BE49-F238E27FC236}">
                  <a16:creationId xmlns:a16="http://schemas.microsoft.com/office/drawing/2014/main" id="{1785077D-B09F-C841-AAF7-D6235F1BE20C}"/>
                </a:ext>
              </a:extLst>
            </p:cNvPr>
            <p:cNvSpPr>
              <a:spLocks/>
            </p:cNvSpPr>
            <p:nvPr/>
          </p:nvSpPr>
          <p:spPr bwMode="auto">
            <a:xfrm>
              <a:off x="4598096" y="2367175"/>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9" name="Freeform 16">
              <a:extLst>
                <a:ext uri="{FF2B5EF4-FFF2-40B4-BE49-F238E27FC236}">
                  <a16:creationId xmlns:a16="http://schemas.microsoft.com/office/drawing/2014/main" id="{8920F1A1-DFD1-6246-9BDA-EF95C81A50E9}"/>
                </a:ext>
              </a:extLst>
            </p:cNvPr>
            <p:cNvSpPr>
              <a:spLocks/>
            </p:cNvSpPr>
            <p:nvPr/>
          </p:nvSpPr>
          <p:spPr bwMode="auto">
            <a:xfrm>
              <a:off x="4379052" y="2930658"/>
              <a:ext cx="174600" cy="439675"/>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20" name="Freeform 17">
              <a:extLst>
                <a:ext uri="{FF2B5EF4-FFF2-40B4-BE49-F238E27FC236}">
                  <a16:creationId xmlns:a16="http://schemas.microsoft.com/office/drawing/2014/main" id="{33E77FD8-F8DF-9D41-80AA-7081DF870B1D}"/>
                </a:ext>
              </a:extLst>
            </p:cNvPr>
            <p:cNvSpPr>
              <a:spLocks/>
            </p:cNvSpPr>
            <p:nvPr/>
          </p:nvSpPr>
          <p:spPr bwMode="auto">
            <a:xfrm>
              <a:off x="4458416" y="2597330"/>
              <a:ext cx="404755"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21" name="Freeform 18">
              <a:extLst>
                <a:ext uri="{FF2B5EF4-FFF2-40B4-BE49-F238E27FC236}">
                  <a16:creationId xmlns:a16="http://schemas.microsoft.com/office/drawing/2014/main" id="{DA01DDCA-5645-4940-BE64-B871B5E9D27C}"/>
                </a:ext>
              </a:extLst>
            </p:cNvPr>
            <p:cNvSpPr>
              <a:spLocks/>
            </p:cNvSpPr>
            <p:nvPr/>
          </p:nvSpPr>
          <p:spPr bwMode="auto">
            <a:xfrm>
              <a:off x="4753649" y="2460824"/>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22" name="Freeform 19">
              <a:extLst>
                <a:ext uri="{FF2B5EF4-FFF2-40B4-BE49-F238E27FC236}">
                  <a16:creationId xmlns:a16="http://schemas.microsoft.com/office/drawing/2014/main" id="{E1059A05-76A1-8649-B670-6FF7613D0C35}"/>
                </a:ext>
              </a:extLst>
            </p:cNvPr>
            <p:cNvSpPr>
              <a:spLocks/>
            </p:cNvSpPr>
            <p:nvPr/>
          </p:nvSpPr>
          <p:spPr bwMode="auto">
            <a:xfrm>
              <a:off x="5056819" y="2806850"/>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23" name="Freeform 20">
              <a:extLst>
                <a:ext uri="{FF2B5EF4-FFF2-40B4-BE49-F238E27FC236}">
                  <a16:creationId xmlns:a16="http://schemas.microsoft.com/office/drawing/2014/main" id="{C62FE308-4F98-FB40-AE3C-5F544CF6733B}"/>
                </a:ext>
              </a:extLst>
            </p:cNvPr>
            <p:cNvSpPr>
              <a:spLocks/>
            </p:cNvSpPr>
            <p:nvPr/>
          </p:nvSpPr>
          <p:spPr bwMode="auto">
            <a:xfrm>
              <a:off x="4806029" y="3117956"/>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24" name="Freeform 21">
              <a:extLst>
                <a:ext uri="{FF2B5EF4-FFF2-40B4-BE49-F238E27FC236}">
                  <a16:creationId xmlns:a16="http://schemas.microsoft.com/office/drawing/2014/main" id="{AD11EE4B-8B90-6842-8B0D-10FE89037DB3}"/>
                </a:ext>
              </a:extLst>
            </p:cNvPr>
            <p:cNvSpPr>
              <a:spLocks/>
            </p:cNvSpPr>
            <p:nvPr/>
          </p:nvSpPr>
          <p:spPr bwMode="auto">
            <a:xfrm>
              <a:off x="4340957" y="2732248"/>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25" name="Freeform 22">
              <a:extLst>
                <a:ext uri="{FF2B5EF4-FFF2-40B4-BE49-F238E27FC236}">
                  <a16:creationId xmlns:a16="http://schemas.microsoft.com/office/drawing/2014/main" id="{A6EF7D46-558B-0E44-9692-35EB5457B72B}"/>
                </a:ext>
              </a:extLst>
            </p:cNvPr>
            <p:cNvSpPr>
              <a:spLocks/>
            </p:cNvSpPr>
            <p:nvPr/>
          </p:nvSpPr>
          <p:spPr bwMode="auto">
            <a:xfrm>
              <a:off x="6852027" y="2505268"/>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26" name="Freeform 23">
              <a:extLst>
                <a:ext uri="{FF2B5EF4-FFF2-40B4-BE49-F238E27FC236}">
                  <a16:creationId xmlns:a16="http://schemas.microsoft.com/office/drawing/2014/main" id="{AF6F0363-AE11-334C-9CEE-B194D338706F}"/>
                </a:ext>
              </a:extLst>
            </p:cNvPr>
            <p:cNvSpPr>
              <a:spLocks/>
            </p:cNvSpPr>
            <p:nvPr/>
          </p:nvSpPr>
          <p:spPr bwMode="auto">
            <a:xfrm>
              <a:off x="7279004" y="2505268"/>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27" name="Oval 26">
              <a:extLst>
                <a:ext uri="{FF2B5EF4-FFF2-40B4-BE49-F238E27FC236}">
                  <a16:creationId xmlns:a16="http://schemas.microsoft.com/office/drawing/2014/main" id="{B5D6DB83-BB93-8642-AE7A-A5B6990EE193}"/>
                </a:ext>
              </a:extLst>
            </p:cNvPr>
            <p:cNvSpPr>
              <a:spLocks noChangeArrowheads="1"/>
            </p:cNvSpPr>
            <p:nvPr/>
          </p:nvSpPr>
          <p:spPr bwMode="auto">
            <a:xfrm>
              <a:off x="6852027" y="2349715"/>
              <a:ext cx="863478"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28" name="Oval 27">
              <a:extLst>
                <a:ext uri="{FF2B5EF4-FFF2-40B4-BE49-F238E27FC236}">
                  <a16:creationId xmlns:a16="http://schemas.microsoft.com/office/drawing/2014/main" id="{D68E9311-2640-E547-9426-6DB586AD684B}"/>
                </a:ext>
              </a:extLst>
            </p:cNvPr>
            <p:cNvSpPr>
              <a:spLocks noChangeArrowheads="1"/>
            </p:cNvSpPr>
            <p:nvPr/>
          </p:nvSpPr>
          <p:spPr bwMode="auto">
            <a:xfrm>
              <a:off x="6939327" y="2390984"/>
              <a:ext cx="688877" cy="206346"/>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29" name="Freeform 26">
              <a:extLst>
                <a:ext uri="{FF2B5EF4-FFF2-40B4-BE49-F238E27FC236}">
                  <a16:creationId xmlns:a16="http://schemas.microsoft.com/office/drawing/2014/main" id="{CE5E093A-DDA9-FF4C-BC63-C3DFCF40C3B7}"/>
                </a:ext>
              </a:extLst>
            </p:cNvPr>
            <p:cNvSpPr>
              <a:spLocks/>
            </p:cNvSpPr>
            <p:nvPr/>
          </p:nvSpPr>
          <p:spPr bwMode="auto">
            <a:xfrm>
              <a:off x="6939327" y="2390984"/>
              <a:ext cx="688877"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0" name="Freeform 27">
              <a:extLst>
                <a:ext uri="{FF2B5EF4-FFF2-40B4-BE49-F238E27FC236}">
                  <a16:creationId xmlns:a16="http://schemas.microsoft.com/office/drawing/2014/main" id="{CAA12994-7C17-E241-9D0F-F45A807848E6}"/>
                </a:ext>
              </a:extLst>
            </p:cNvPr>
            <p:cNvSpPr>
              <a:spLocks noEditPoints="1"/>
            </p:cNvSpPr>
            <p:nvPr/>
          </p:nvSpPr>
          <p:spPr bwMode="auto">
            <a:xfrm>
              <a:off x="6969485" y="2854469"/>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1" name="Freeform 28">
              <a:extLst>
                <a:ext uri="{FF2B5EF4-FFF2-40B4-BE49-F238E27FC236}">
                  <a16:creationId xmlns:a16="http://schemas.microsoft.com/office/drawing/2014/main" id="{B609DEFA-BCCD-B94B-8025-A53B33AA43E4}"/>
                </a:ext>
              </a:extLst>
            </p:cNvPr>
            <p:cNvSpPr>
              <a:spLocks/>
            </p:cNvSpPr>
            <p:nvPr/>
          </p:nvSpPr>
          <p:spPr bwMode="auto">
            <a:xfrm>
              <a:off x="7048849" y="2917960"/>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2" name="Freeform 29">
              <a:extLst>
                <a:ext uri="{FF2B5EF4-FFF2-40B4-BE49-F238E27FC236}">
                  <a16:creationId xmlns:a16="http://schemas.microsoft.com/office/drawing/2014/main" id="{CC492003-045B-3C45-911F-B1508873E7C7}"/>
                </a:ext>
              </a:extLst>
            </p:cNvPr>
            <p:cNvSpPr>
              <a:spLocks/>
            </p:cNvSpPr>
            <p:nvPr/>
          </p:nvSpPr>
          <p:spPr bwMode="auto">
            <a:xfrm>
              <a:off x="7412335" y="2911610"/>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3" name="Freeform 30">
              <a:extLst>
                <a:ext uri="{FF2B5EF4-FFF2-40B4-BE49-F238E27FC236}">
                  <a16:creationId xmlns:a16="http://schemas.microsoft.com/office/drawing/2014/main" id="{927B242A-AA88-7043-9368-CF05BAA92CAD}"/>
                </a:ext>
              </a:extLst>
            </p:cNvPr>
            <p:cNvSpPr>
              <a:spLocks/>
            </p:cNvSpPr>
            <p:nvPr/>
          </p:nvSpPr>
          <p:spPr bwMode="auto">
            <a:xfrm>
              <a:off x="7410748" y="3056053"/>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4" name="Freeform 42">
              <a:extLst>
                <a:ext uri="{FF2B5EF4-FFF2-40B4-BE49-F238E27FC236}">
                  <a16:creationId xmlns:a16="http://schemas.microsoft.com/office/drawing/2014/main" id="{2455CB12-2028-D146-A8DE-93BC5F658CFB}"/>
                </a:ext>
              </a:extLst>
            </p:cNvPr>
            <p:cNvSpPr>
              <a:spLocks/>
            </p:cNvSpPr>
            <p:nvPr/>
          </p:nvSpPr>
          <p:spPr bwMode="auto">
            <a:xfrm>
              <a:off x="4296514" y="4403649"/>
              <a:ext cx="1114267" cy="78093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5" name="Freeform 43">
              <a:extLst>
                <a:ext uri="{FF2B5EF4-FFF2-40B4-BE49-F238E27FC236}">
                  <a16:creationId xmlns:a16="http://schemas.microsoft.com/office/drawing/2014/main" id="{F9965583-D4C9-614E-841C-0E2BD8BF9A17}"/>
                </a:ext>
              </a:extLst>
            </p:cNvPr>
            <p:cNvSpPr>
              <a:spLocks/>
            </p:cNvSpPr>
            <p:nvPr/>
          </p:nvSpPr>
          <p:spPr bwMode="auto">
            <a:xfrm>
              <a:off x="4296514" y="4233811"/>
              <a:ext cx="1114267" cy="169838"/>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6" name="Rectangle 35">
              <a:extLst>
                <a:ext uri="{FF2B5EF4-FFF2-40B4-BE49-F238E27FC236}">
                  <a16:creationId xmlns:a16="http://schemas.microsoft.com/office/drawing/2014/main" id="{68D7F7AE-B77D-7B44-9B08-2757932B1598}"/>
                </a:ext>
              </a:extLst>
            </p:cNvPr>
            <p:cNvSpPr>
              <a:spLocks noChangeArrowheads="1"/>
            </p:cNvSpPr>
            <p:nvPr/>
          </p:nvSpPr>
          <p:spPr bwMode="auto">
            <a:xfrm>
              <a:off x="4625080" y="4646502"/>
              <a:ext cx="206346"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7" name="Rectangle 36">
              <a:extLst>
                <a:ext uri="{FF2B5EF4-FFF2-40B4-BE49-F238E27FC236}">
                  <a16:creationId xmlns:a16="http://schemas.microsoft.com/office/drawing/2014/main" id="{54611CF5-A7A4-CB4D-9A14-281102933DCC}"/>
                </a:ext>
              </a:extLst>
            </p:cNvPr>
            <p:cNvSpPr>
              <a:spLocks noChangeArrowheads="1"/>
            </p:cNvSpPr>
            <p:nvPr/>
          </p:nvSpPr>
          <p:spPr bwMode="auto">
            <a:xfrm>
              <a:off x="4625080" y="4646502"/>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8" name="Rectangle 37">
              <a:extLst>
                <a:ext uri="{FF2B5EF4-FFF2-40B4-BE49-F238E27FC236}">
                  <a16:creationId xmlns:a16="http://schemas.microsoft.com/office/drawing/2014/main" id="{3C6945E9-3FF1-BB4C-BDD6-AC1776272A82}"/>
                </a:ext>
              </a:extLst>
            </p:cNvPr>
            <p:cNvSpPr>
              <a:spLocks noChangeArrowheads="1"/>
            </p:cNvSpPr>
            <p:nvPr/>
          </p:nvSpPr>
          <p:spPr bwMode="auto">
            <a:xfrm>
              <a:off x="4625080" y="448142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39" name="Rectangle 38">
              <a:extLst>
                <a:ext uri="{FF2B5EF4-FFF2-40B4-BE49-F238E27FC236}">
                  <a16:creationId xmlns:a16="http://schemas.microsoft.com/office/drawing/2014/main" id="{AC6F3574-C68D-314C-8846-87F79CC36210}"/>
                </a:ext>
              </a:extLst>
            </p:cNvPr>
            <p:cNvSpPr>
              <a:spLocks noChangeArrowheads="1"/>
            </p:cNvSpPr>
            <p:nvPr/>
          </p:nvSpPr>
          <p:spPr bwMode="auto">
            <a:xfrm>
              <a:off x="4625080" y="4481426"/>
              <a:ext cx="206346"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0" name="Rectangle 39">
              <a:extLst>
                <a:ext uri="{FF2B5EF4-FFF2-40B4-BE49-F238E27FC236}">
                  <a16:creationId xmlns:a16="http://schemas.microsoft.com/office/drawing/2014/main" id="{6F69EF90-A670-3B4C-AA18-151386302B28}"/>
                </a:ext>
              </a:extLst>
            </p:cNvPr>
            <p:cNvSpPr>
              <a:spLocks noChangeArrowheads="1"/>
            </p:cNvSpPr>
            <p:nvPr/>
          </p:nvSpPr>
          <p:spPr bwMode="auto">
            <a:xfrm>
              <a:off x="4625080" y="4811579"/>
              <a:ext cx="206346"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1" name="Rectangle 40">
              <a:extLst>
                <a:ext uri="{FF2B5EF4-FFF2-40B4-BE49-F238E27FC236}">
                  <a16:creationId xmlns:a16="http://schemas.microsoft.com/office/drawing/2014/main" id="{7DF52E39-4F6B-8745-A8DC-699A67E4601F}"/>
                </a:ext>
              </a:extLst>
            </p:cNvPr>
            <p:cNvSpPr>
              <a:spLocks noChangeArrowheads="1"/>
            </p:cNvSpPr>
            <p:nvPr/>
          </p:nvSpPr>
          <p:spPr bwMode="auto">
            <a:xfrm>
              <a:off x="4625080" y="4811579"/>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2" name="Rectangle 41">
              <a:extLst>
                <a:ext uri="{FF2B5EF4-FFF2-40B4-BE49-F238E27FC236}">
                  <a16:creationId xmlns:a16="http://schemas.microsoft.com/office/drawing/2014/main" id="{0251012A-53F1-464C-BD17-BCFDCFA06614}"/>
                </a:ext>
              </a:extLst>
            </p:cNvPr>
            <p:cNvSpPr>
              <a:spLocks noChangeArrowheads="1"/>
            </p:cNvSpPr>
            <p:nvPr/>
          </p:nvSpPr>
          <p:spPr bwMode="auto">
            <a:xfrm>
              <a:off x="4872695" y="4811579"/>
              <a:ext cx="206346"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3" name="Rectangle 42">
              <a:extLst>
                <a:ext uri="{FF2B5EF4-FFF2-40B4-BE49-F238E27FC236}">
                  <a16:creationId xmlns:a16="http://schemas.microsoft.com/office/drawing/2014/main" id="{716DFFD3-16C2-8A4E-8C02-6C5CC65A52C6}"/>
                </a:ext>
              </a:extLst>
            </p:cNvPr>
            <p:cNvSpPr>
              <a:spLocks noChangeArrowheads="1"/>
            </p:cNvSpPr>
            <p:nvPr/>
          </p:nvSpPr>
          <p:spPr bwMode="auto">
            <a:xfrm>
              <a:off x="4872695" y="4646502"/>
              <a:ext cx="206346"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4" name="Rectangle 43">
              <a:extLst>
                <a:ext uri="{FF2B5EF4-FFF2-40B4-BE49-F238E27FC236}">
                  <a16:creationId xmlns:a16="http://schemas.microsoft.com/office/drawing/2014/main" id="{D19FDE8E-0D5D-1C48-8E46-A29DA7F6D73F}"/>
                </a:ext>
              </a:extLst>
            </p:cNvPr>
            <p:cNvSpPr>
              <a:spLocks noChangeArrowheads="1"/>
            </p:cNvSpPr>
            <p:nvPr/>
          </p:nvSpPr>
          <p:spPr bwMode="auto">
            <a:xfrm>
              <a:off x="4872695" y="4646502"/>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5" name="Rectangle 44">
              <a:extLst>
                <a:ext uri="{FF2B5EF4-FFF2-40B4-BE49-F238E27FC236}">
                  <a16:creationId xmlns:a16="http://schemas.microsoft.com/office/drawing/2014/main" id="{CFDBDC90-2B48-B148-95A6-EAE41AA4CE06}"/>
                </a:ext>
              </a:extLst>
            </p:cNvPr>
            <p:cNvSpPr>
              <a:spLocks noChangeArrowheads="1"/>
            </p:cNvSpPr>
            <p:nvPr/>
          </p:nvSpPr>
          <p:spPr bwMode="auto">
            <a:xfrm>
              <a:off x="4872695" y="448142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6" name="Rectangle 45">
              <a:extLst>
                <a:ext uri="{FF2B5EF4-FFF2-40B4-BE49-F238E27FC236}">
                  <a16:creationId xmlns:a16="http://schemas.microsoft.com/office/drawing/2014/main" id="{ADA37524-E34E-364A-8E58-62B06A8F164B}"/>
                </a:ext>
              </a:extLst>
            </p:cNvPr>
            <p:cNvSpPr>
              <a:spLocks noChangeArrowheads="1"/>
            </p:cNvSpPr>
            <p:nvPr/>
          </p:nvSpPr>
          <p:spPr bwMode="auto">
            <a:xfrm>
              <a:off x="4872695" y="4481426"/>
              <a:ext cx="206346"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7" name="Rectangle 46">
              <a:extLst>
                <a:ext uri="{FF2B5EF4-FFF2-40B4-BE49-F238E27FC236}">
                  <a16:creationId xmlns:a16="http://schemas.microsoft.com/office/drawing/2014/main" id="{011E2ABA-2395-F846-8522-AEE0B8C68BFB}"/>
                </a:ext>
              </a:extLst>
            </p:cNvPr>
            <p:cNvSpPr>
              <a:spLocks noChangeArrowheads="1"/>
            </p:cNvSpPr>
            <p:nvPr/>
          </p:nvSpPr>
          <p:spPr bwMode="auto">
            <a:xfrm>
              <a:off x="4379052" y="448142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8" name="Rectangle 47">
              <a:extLst>
                <a:ext uri="{FF2B5EF4-FFF2-40B4-BE49-F238E27FC236}">
                  <a16:creationId xmlns:a16="http://schemas.microsoft.com/office/drawing/2014/main" id="{A0D7156E-8136-B540-B9A4-172D0F9CEB0D}"/>
                </a:ext>
              </a:extLst>
            </p:cNvPr>
            <p:cNvSpPr>
              <a:spLocks noChangeArrowheads="1"/>
            </p:cNvSpPr>
            <p:nvPr/>
          </p:nvSpPr>
          <p:spPr bwMode="auto">
            <a:xfrm>
              <a:off x="4379052" y="4481426"/>
              <a:ext cx="206346"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49" name="Rectangle 48">
              <a:extLst>
                <a:ext uri="{FF2B5EF4-FFF2-40B4-BE49-F238E27FC236}">
                  <a16:creationId xmlns:a16="http://schemas.microsoft.com/office/drawing/2014/main" id="{BC975BE2-7F38-584B-B7A0-C39132A32878}"/>
                </a:ext>
              </a:extLst>
            </p:cNvPr>
            <p:cNvSpPr>
              <a:spLocks noChangeArrowheads="1"/>
            </p:cNvSpPr>
            <p:nvPr/>
          </p:nvSpPr>
          <p:spPr bwMode="auto">
            <a:xfrm>
              <a:off x="4379052" y="4646502"/>
              <a:ext cx="206346"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50" name="Rectangle 49">
              <a:extLst>
                <a:ext uri="{FF2B5EF4-FFF2-40B4-BE49-F238E27FC236}">
                  <a16:creationId xmlns:a16="http://schemas.microsoft.com/office/drawing/2014/main" id="{D304F76B-2EE6-0744-89C3-1CA3DFCB2A6E}"/>
                </a:ext>
              </a:extLst>
            </p:cNvPr>
            <p:cNvSpPr>
              <a:spLocks noChangeArrowheads="1"/>
            </p:cNvSpPr>
            <p:nvPr/>
          </p:nvSpPr>
          <p:spPr bwMode="auto">
            <a:xfrm>
              <a:off x="4379052" y="4646502"/>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51" name="Rectangle 50">
              <a:extLst>
                <a:ext uri="{FF2B5EF4-FFF2-40B4-BE49-F238E27FC236}">
                  <a16:creationId xmlns:a16="http://schemas.microsoft.com/office/drawing/2014/main" id="{EE1C8F0B-E966-2B4B-9102-22E52687063A}"/>
                </a:ext>
              </a:extLst>
            </p:cNvPr>
            <p:cNvSpPr>
              <a:spLocks noChangeArrowheads="1"/>
            </p:cNvSpPr>
            <p:nvPr/>
          </p:nvSpPr>
          <p:spPr bwMode="auto">
            <a:xfrm>
              <a:off x="4379052" y="4811579"/>
              <a:ext cx="206346"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52" name="Rectangle 51">
              <a:extLst>
                <a:ext uri="{FF2B5EF4-FFF2-40B4-BE49-F238E27FC236}">
                  <a16:creationId xmlns:a16="http://schemas.microsoft.com/office/drawing/2014/main" id="{D5EFDCB2-C964-E74A-A349-F6E8EBDF16F6}"/>
                </a:ext>
              </a:extLst>
            </p:cNvPr>
            <p:cNvSpPr>
              <a:spLocks noChangeArrowheads="1"/>
            </p:cNvSpPr>
            <p:nvPr/>
          </p:nvSpPr>
          <p:spPr bwMode="auto">
            <a:xfrm>
              <a:off x="4379052" y="4811579"/>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53" name="Rectangle 52">
              <a:extLst>
                <a:ext uri="{FF2B5EF4-FFF2-40B4-BE49-F238E27FC236}">
                  <a16:creationId xmlns:a16="http://schemas.microsoft.com/office/drawing/2014/main" id="{202ADAFC-A0A1-0043-95FF-46426047C65D}"/>
                </a:ext>
              </a:extLst>
            </p:cNvPr>
            <p:cNvSpPr>
              <a:spLocks noChangeArrowheads="1"/>
            </p:cNvSpPr>
            <p:nvPr/>
          </p:nvSpPr>
          <p:spPr bwMode="auto">
            <a:xfrm>
              <a:off x="4379052" y="4978243"/>
              <a:ext cx="206346"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54" name="Rectangle 53">
              <a:extLst>
                <a:ext uri="{FF2B5EF4-FFF2-40B4-BE49-F238E27FC236}">
                  <a16:creationId xmlns:a16="http://schemas.microsoft.com/office/drawing/2014/main" id="{A4BAE54A-7779-F248-897B-9DEB0D65150B}"/>
                </a:ext>
              </a:extLst>
            </p:cNvPr>
            <p:cNvSpPr>
              <a:spLocks noChangeArrowheads="1"/>
            </p:cNvSpPr>
            <p:nvPr/>
          </p:nvSpPr>
          <p:spPr bwMode="auto">
            <a:xfrm>
              <a:off x="4379052" y="4978243"/>
              <a:ext cx="206346"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55" name="Rectangle 54">
              <a:extLst>
                <a:ext uri="{FF2B5EF4-FFF2-40B4-BE49-F238E27FC236}">
                  <a16:creationId xmlns:a16="http://schemas.microsoft.com/office/drawing/2014/main" id="{07E81190-9C19-4845-A26F-B7B53DBDB5DC}"/>
                </a:ext>
              </a:extLst>
            </p:cNvPr>
            <p:cNvSpPr>
              <a:spLocks noChangeArrowheads="1"/>
            </p:cNvSpPr>
            <p:nvPr/>
          </p:nvSpPr>
          <p:spPr bwMode="auto">
            <a:xfrm>
              <a:off x="4625080" y="4978243"/>
              <a:ext cx="206346"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56" name="Rectangle 55">
              <a:extLst>
                <a:ext uri="{FF2B5EF4-FFF2-40B4-BE49-F238E27FC236}">
                  <a16:creationId xmlns:a16="http://schemas.microsoft.com/office/drawing/2014/main" id="{B8E22E99-64AB-DE44-A10D-EA967CA9B017}"/>
                </a:ext>
              </a:extLst>
            </p:cNvPr>
            <p:cNvSpPr>
              <a:spLocks noChangeArrowheads="1"/>
            </p:cNvSpPr>
            <p:nvPr/>
          </p:nvSpPr>
          <p:spPr bwMode="auto">
            <a:xfrm>
              <a:off x="4872695" y="4978243"/>
              <a:ext cx="206346"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57" name="Rectangle 56">
              <a:extLst>
                <a:ext uri="{FF2B5EF4-FFF2-40B4-BE49-F238E27FC236}">
                  <a16:creationId xmlns:a16="http://schemas.microsoft.com/office/drawing/2014/main" id="{2935F16A-3304-564F-8F91-00242517892B}"/>
                </a:ext>
              </a:extLst>
            </p:cNvPr>
            <p:cNvSpPr>
              <a:spLocks noChangeArrowheads="1"/>
            </p:cNvSpPr>
            <p:nvPr/>
          </p:nvSpPr>
          <p:spPr bwMode="auto">
            <a:xfrm>
              <a:off x="5121897" y="4811579"/>
              <a:ext cx="206346"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58" name="Rectangle 57">
              <a:extLst>
                <a:ext uri="{FF2B5EF4-FFF2-40B4-BE49-F238E27FC236}">
                  <a16:creationId xmlns:a16="http://schemas.microsoft.com/office/drawing/2014/main" id="{4F81BC56-FDCE-2449-9627-7215BB9DB2A1}"/>
                </a:ext>
              </a:extLst>
            </p:cNvPr>
            <p:cNvSpPr>
              <a:spLocks noChangeArrowheads="1"/>
            </p:cNvSpPr>
            <p:nvPr/>
          </p:nvSpPr>
          <p:spPr bwMode="auto">
            <a:xfrm>
              <a:off x="5121897" y="4646502"/>
              <a:ext cx="206346"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59" name="Rectangle 58">
              <a:extLst>
                <a:ext uri="{FF2B5EF4-FFF2-40B4-BE49-F238E27FC236}">
                  <a16:creationId xmlns:a16="http://schemas.microsoft.com/office/drawing/2014/main" id="{C9A7039A-2912-BB4C-9D25-74E85E1E44D7}"/>
                </a:ext>
              </a:extLst>
            </p:cNvPr>
            <p:cNvSpPr>
              <a:spLocks noChangeArrowheads="1"/>
            </p:cNvSpPr>
            <p:nvPr/>
          </p:nvSpPr>
          <p:spPr bwMode="auto">
            <a:xfrm>
              <a:off x="5121897" y="448142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60" name="Rectangle 59">
              <a:extLst>
                <a:ext uri="{FF2B5EF4-FFF2-40B4-BE49-F238E27FC236}">
                  <a16:creationId xmlns:a16="http://schemas.microsoft.com/office/drawing/2014/main" id="{588A5663-1843-BB42-9341-681B7781E4DB}"/>
                </a:ext>
              </a:extLst>
            </p:cNvPr>
            <p:cNvSpPr>
              <a:spLocks noChangeArrowheads="1"/>
            </p:cNvSpPr>
            <p:nvPr/>
          </p:nvSpPr>
          <p:spPr bwMode="auto">
            <a:xfrm>
              <a:off x="5121897" y="4978243"/>
              <a:ext cx="206346"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61" name="Freeform 69">
              <a:extLst>
                <a:ext uri="{FF2B5EF4-FFF2-40B4-BE49-F238E27FC236}">
                  <a16:creationId xmlns:a16="http://schemas.microsoft.com/office/drawing/2014/main" id="{F337F132-F2BA-1A4C-9CAF-52173804E583}"/>
                </a:ext>
              </a:extLst>
            </p:cNvPr>
            <p:cNvSpPr>
              <a:spLocks noEditPoints="1"/>
            </p:cNvSpPr>
            <p:nvPr/>
          </p:nvSpPr>
          <p:spPr bwMode="auto">
            <a:xfrm>
              <a:off x="4331434" y="4233811"/>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62" name="Freeform 70">
              <a:extLst>
                <a:ext uri="{FF2B5EF4-FFF2-40B4-BE49-F238E27FC236}">
                  <a16:creationId xmlns:a16="http://schemas.microsoft.com/office/drawing/2014/main" id="{5C57B410-021E-9344-8873-EA25F939CBD1}"/>
                </a:ext>
              </a:extLst>
            </p:cNvPr>
            <p:cNvSpPr>
              <a:spLocks/>
            </p:cNvSpPr>
            <p:nvPr/>
          </p:nvSpPr>
          <p:spPr bwMode="auto">
            <a:xfrm>
              <a:off x="4591747" y="4233811"/>
              <a:ext cx="3650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63" name="Freeform 71">
              <a:extLst>
                <a:ext uri="{FF2B5EF4-FFF2-40B4-BE49-F238E27FC236}">
                  <a16:creationId xmlns:a16="http://schemas.microsoft.com/office/drawing/2014/main" id="{9DCA77F6-1A69-2749-84BB-A497AAC3649F}"/>
                </a:ext>
              </a:extLst>
            </p:cNvPr>
            <p:cNvSpPr>
              <a:spLocks/>
            </p:cNvSpPr>
            <p:nvPr/>
          </p:nvSpPr>
          <p:spPr bwMode="auto">
            <a:xfrm>
              <a:off x="4334608" y="5184588"/>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64" name="Freeform 72">
              <a:extLst>
                <a:ext uri="{FF2B5EF4-FFF2-40B4-BE49-F238E27FC236}">
                  <a16:creationId xmlns:a16="http://schemas.microsoft.com/office/drawing/2014/main" id="{1EE6BC89-A532-0540-9A06-80A1C491D49F}"/>
                </a:ext>
              </a:extLst>
            </p:cNvPr>
            <p:cNvSpPr>
              <a:spLocks noEditPoints="1"/>
            </p:cNvSpPr>
            <p:nvPr/>
          </p:nvSpPr>
          <p:spPr bwMode="auto">
            <a:xfrm>
              <a:off x="4296514" y="4403649"/>
              <a:ext cx="814272" cy="78093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65" name="Freeform 73">
              <a:extLst>
                <a:ext uri="{FF2B5EF4-FFF2-40B4-BE49-F238E27FC236}">
                  <a16:creationId xmlns:a16="http://schemas.microsoft.com/office/drawing/2014/main" id="{2DEE9E80-FDCC-0848-827A-AA48129D2AB8}"/>
                </a:ext>
              </a:extLst>
            </p:cNvPr>
            <p:cNvSpPr>
              <a:spLocks/>
            </p:cNvSpPr>
            <p:nvPr/>
          </p:nvSpPr>
          <p:spPr bwMode="auto">
            <a:xfrm>
              <a:off x="4296514" y="4233811"/>
              <a:ext cx="969825" cy="169838"/>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66" name="Freeform 74">
              <a:extLst>
                <a:ext uri="{FF2B5EF4-FFF2-40B4-BE49-F238E27FC236}">
                  <a16:creationId xmlns:a16="http://schemas.microsoft.com/office/drawing/2014/main" id="{12E1DA56-1376-6E40-9140-5F9D7B7A149C}"/>
                </a:ext>
              </a:extLst>
            </p:cNvPr>
            <p:cNvSpPr>
              <a:spLocks/>
            </p:cNvSpPr>
            <p:nvPr/>
          </p:nvSpPr>
          <p:spPr bwMode="auto">
            <a:xfrm>
              <a:off x="4625080" y="4646502"/>
              <a:ext cx="206346"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67" name="Freeform 75">
              <a:extLst>
                <a:ext uri="{FF2B5EF4-FFF2-40B4-BE49-F238E27FC236}">
                  <a16:creationId xmlns:a16="http://schemas.microsoft.com/office/drawing/2014/main" id="{6E29B233-917F-AA46-B592-DDFF7CF094E3}"/>
                </a:ext>
              </a:extLst>
            </p:cNvPr>
            <p:cNvSpPr>
              <a:spLocks/>
            </p:cNvSpPr>
            <p:nvPr/>
          </p:nvSpPr>
          <p:spPr bwMode="auto">
            <a:xfrm>
              <a:off x="4625080" y="4646502"/>
              <a:ext cx="206346"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68" name="Rectangle 67">
              <a:extLst>
                <a:ext uri="{FF2B5EF4-FFF2-40B4-BE49-F238E27FC236}">
                  <a16:creationId xmlns:a16="http://schemas.microsoft.com/office/drawing/2014/main" id="{C709B976-45B7-B54E-ACCC-1C1A74689CF5}"/>
                </a:ext>
              </a:extLst>
            </p:cNvPr>
            <p:cNvSpPr>
              <a:spLocks noChangeArrowheads="1"/>
            </p:cNvSpPr>
            <p:nvPr/>
          </p:nvSpPr>
          <p:spPr bwMode="auto">
            <a:xfrm>
              <a:off x="4625080" y="448142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69" name="Rectangle 68">
              <a:extLst>
                <a:ext uri="{FF2B5EF4-FFF2-40B4-BE49-F238E27FC236}">
                  <a16:creationId xmlns:a16="http://schemas.microsoft.com/office/drawing/2014/main" id="{14F5418A-BCC8-D344-A072-810B2FA995A0}"/>
                </a:ext>
              </a:extLst>
            </p:cNvPr>
            <p:cNvSpPr>
              <a:spLocks noChangeArrowheads="1"/>
            </p:cNvSpPr>
            <p:nvPr/>
          </p:nvSpPr>
          <p:spPr bwMode="auto">
            <a:xfrm>
              <a:off x="4625080" y="4481426"/>
              <a:ext cx="206346"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70" name="Freeform 78">
              <a:extLst>
                <a:ext uri="{FF2B5EF4-FFF2-40B4-BE49-F238E27FC236}">
                  <a16:creationId xmlns:a16="http://schemas.microsoft.com/office/drawing/2014/main" id="{6B1F8117-6755-D449-BC5C-45F97306D126}"/>
                </a:ext>
              </a:extLst>
            </p:cNvPr>
            <p:cNvSpPr>
              <a:spLocks/>
            </p:cNvSpPr>
            <p:nvPr/>
          </p:nvSpPr>
          <p:spPr bwMode="auto">
            <a:xfrm>
              <a:off x="4625080" y="4811579"/>
              <a:ext cx="107935" cy="11587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71" name="Freeform 79">
              <a:extLst>
                <a:ext uri="{FF2B5EF4-FFF2-40B4-BE49-F238E27FC236}">
                  <a16:creationId xmlns:a16="http://schemas.microsoft.com/office/drawing/2014/main" id="{6E15B8AF-D3A4-0B40-8EF2-A56E77A57CD9}"/>
                </a:ext>
              </a:extLst>
            </p:cNvPr>
            <p:cNvSpPr>
              <a:spLocks/>
            </p:cNvSpPr>
            <p:nvPr/>
          </p:nvSpPr>
          <p:spPr bwMode="auto">
            <a:xfrm>
              <a:off x="4625080" y="4811579"/>
              <a:ext cx="107935" cy="11587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72" name="Freeform 80">
              <a:extLst>
                <a:ext uri="{FF2B5EF4-FFF2-40B4-BE49-F238E27FC236}">
                  <a16:creationId xmlns:a16="http://schemas.microsoft.com/office/drawing/2014/main" id="{CA17A779-C16A-2444-A6F8-2ABB46431740}"/>
                </a:ext>
              </a:extLst>
            </p:cNvPr>
            <p:cNvSpPr>
              <a:spLocks/>
            </p:cNvSpPr>
            <p:nvPr/>
          </p:nvSpPr>
          <p:spPr bwMode="auto">
            <a:xfrm>
              <a:off x="4872695" y="4646502"/>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73" name="Freeform 81">
              <a:extLst>
                <a:ext uri="{FF2B5EF4-FFF2-40B4-BE49-F238E27FC236}">
                  <a16:creationId xmlns:a16="http://schemas.microsoft.com/office/drawing/2014/main" id="{BDEC2E9D-7E7E-BE43-8A08-F4CC395614D2}"/>
                </a:ext>
              </a:extLst>
            </p:cNvPr>
            <p:cNvSpPr>
              <a:spLocks/>
            </p:cNvSpPr>
            <p:nvPr/>
          </p:nvSpPr>
          <p:spPr bwMode="auto">
            <a:xfrm>
              <a:off x="4872695" y="4646502"/>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74" name="Freeform 82">
              <a:extLst>
                <a:ext uri="{FF2B5EF4-FFF2-40B4-BE49-F238E27FC236}">
                  <a16:creationId xmlns:a16="http://schemas.microsoft.com/office/drawing/2014/main" id="{DFF84EDB-46CD-6E46-9D97-7E1A722F6953}"/>
                </a:ext>
              </a:extLst>
            </p:cNvPr>
            <p:cNvSpPr>
              <a:spLocks/>
            </p:cNvSpPr>
            <p:nvPr/>
          </p:nvSpPr>
          <p:spPr bwMode="auto">
            <a:xfrm>
              <a:off x="4872695" y="4481426"/>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75" name="Freeform 83">
              <a:extLst>
                <a:ext uri="{FF2B5EF4-FFF2-40B4-BE49-F238E27FC236}">
                  <a16:creationId xmlns:a16="http://schemas.microsoft.com/office/drawing/2014/main" id="{481BAF64-8AA1-7244-A7E2-80D6CB43F61D}"/>
                </a:ext>
              </a:extLst>
            </p:cNvPr>
            <p:cNvSpPr>
              <a:spLocks/>
            </p:cNvSpPr>
            <p:nvPr/>
          </p:nvSpPr>
          <p:spPr bwMode="auto">
            <a:xfrm>
              <a:off x="4872695" y="4481426"/>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76" name="Rectangle 75">
              <a:extLst>
                <a:ext uri="{FF2B5EF4-FFF2-40B4-BE49-F238E27FC236}">
                  <a16:creationId xmlns:a16="http://schemas.microsoft.com/office/drawing/2014/main" id="{F61A65F0-5C98-3146-93F2-2A44A2645EE4}"/>
                </a:ext>
              </a:extLst>
            </p:cNvPr>
            <p:cNvSpPr>
              <a:spLocks noChangeArrowheads="1"/>
            </p:cNvSpPr>
            <p:nvPr/>
          </p:nvSpPr>
          <p:spPr bwMode="auto">
            <a:xfrm>
              <a:off x="4379052" y="448142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77" name="Rectangle 76">
              <a:extLst>
                <a:ext uri="{FF2B5EF4-FFF2-40B4-BE49-F238E27FC236}">
                  <a16:creationId xmlns:a16="http://schemas.microsoft.com/office/drawing/2014/main" id="{BC76AABC-A362-A043-ADCA-3045524853FE}"/>
                </a:ext>
              </a:extLst>
            </p:cNvPr>
            <p:cNvSpPr>
              <a:spLocks noChangeArrowheads="1"/>
            </p:cNvSpPr>
            <p:nvPr/>
          </p:nvSpPr>
          <p:spPr bwMode="auto">
            <a:xfrm>
              <a:off x="4379052" y="4481426"/>
              <a:ext cx="206346"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78" name="Rectangle 77">
              <a:extLst>
                <a:ext uri="{FF2B5EF4-FFF2-40B4-BE49-F238E27FC236}">
                  <a16:creationId xmlns:a16="http://schemas.microsoft.com/office/drawing/2014/main" id="{467302AC-0F16-C744-8B30-874A22AB032B}"/>
                </a:ext>
              </a:extLst>
            </p:cNvPr>
            <p:cNvSpPr>
              <a:spLocks noChangeArrowheads="1"/>
            </p:cNvSpPr>
            <p:nvPr/>
          </p:nvSpPr>
          <p:spPr bwMode="auto">
            <a:xfrm>
              <a:off x="4379052" y="4646502"/>
              <a:ext cx="206346"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79" name="Rectangle 78">
              <a:extLst>
                <a:ext uri="{FF2B5EF4-FFF2-40B4-BE49-F238E27FC236}">
                  <a16:creationId xmlns:a16="http://schemas.microsoft.com/office/drawing/2014/main" id="{5F7D3242-6ED3-4E4B-8F48-158E1EE2DCC4}"/>
                </a:ext>
              </a:extLst>
            </p:cNvPr>
            <p:cNvSpPr>
              <a:spLocks noChangeArrowheads="1"/>
            </p:cNvSpPr>
            <p:nvPr/>
          </p:nvSpPr>
          <p:spPr bwMode="auto">
            <a:xfrm>
              <a:off x="4379052" y="4646502"/>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80" name="Rectangle 79">
              <a:extLst>
                <a:ext uri="{FF2B5EF4-FFF2-40B4-BE49-F238E27FC236}">
                  <a16:creationId xmlns:a16="http://schemas.microsoft.com/office/drawing/2014/main" id="{5220A6CE-F144-A54A-8CA6-D465C4BD87E2}"/>
                </a:ext>
              </a:extLst>
            </p:cNvPr>
            <p:cNvSpPr>
              <a:spLocks noChangeArrowheads="1"/>
            </p:cNvSpPr>
            <p:nvPr/>
          </p:nvSpPr>
          <p:spPr bwMode="auto">
            <a:xfrm>
              <a:off x="4379052" y="4811579"/>
              <a:ext cx="206346" cy="125395"/>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81" name="Rectangle 80">
              <a:extLst>
                <a:ext uri="{FF2B5EF4-FFF2-40B4-BE49-F238E27FC236}">
                  <a16:creationId xmlns:a16="http://schemas.microsoft.com/office/drawing/2014/main" id="{76AB897C-D919-4546-995D-C48F012FF061}"/>
                </a:ext>
              </a:extLst>
            </p:cNvPr>
            <p:cNvSpPr>
              <a:spLocks noChangeArrowheads="1"/>
            </p:cNvSpPr>
            <p:nvPr/>
          </p:nvSpPr>
          <p:spPr bwMode="auto">
            <a:xfrm>
              <a:off x="4379052" y="4811579"/>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82" name="Freeform 90">
              <a:extLst>
                <a:ext uri="{FF2B5EF4-FFF2-40B4-BE49-F238E27FC236}">
                  <a16:creationId xmlns:a16="http://schemas.microsoft.com/office/drawing/2014/main" id="{1D4480BE-8D8C-154D-A445-C7184C18F661}"/>
                </a:ext>
              </a:extLst>
            </p:cNvPr>
            <p:cNvSpPr>
              <a:spLocks/>
            </p:cNvSpPr>
            <p:nvPr/>
          </p:nvSpPr>
          <p:spPr bwMode="auto">
            <a:xfrm>
              <a:off x="4379052" y="4978243"/>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83" name="Freeform 91">
              <a:extLst>
                <a:ext uri="{FF2B5EF4-FFF2-40B4-BE49-F238E27FC236}">
                  <a16:creationId xmlns:a16="http://schemas.microsoft.com/office/drawing/2014/main" id="{F618A3BD-B855-8D41-8376-E8EEB8D73237}"/>
                </a:ext>
              </a:extLst>
            </p:cNvPr>
            <p:cNvSpPr>
              <a:spLocks/>
            </p:cNvSpPr>
            <p:nvPr/>
          </p:nvSpPr>
          <p:spPr bwMode="auto">
            <a:xfrm>
              <a:off x="4379052" y="4978243"/>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84" name="Rectangle 83">
              <a:extLst>
                <a:ext uri="{FF2B5EF4-FFF2-40B4-BE49-F238E27FC236}">
                  <a16:creationId xmlns:a16="http://schemas.microsoft.com/office/drawing/2014/main" id="{0E9D73CF-2E96-5543-BEC5-FD50C28E40FB}"/>
                </a:ext>
              </a:extLst>
            </p:cNvPr>
            <p:cNvSpPr>
              <a:spLocks noChangeArrowheads="1"/>
            </p:cNvSpPr>
            <p:nvPr/>
          </p:nvSpPr>
          <p:spPr bwMode="auto">
            <a:xfrm>
              <a:off x="5358401" y="3876674"/>
              <a:ext cx="1253947" cy="2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a:solidFill>
                  <a:srgbClr val="FFFFFF"/>
                </a:solidFill>
              </a:endParaRPr>
            </a:p>
          </p:txBody>
        </p:sp>
        <p:sp>
          <p:nvSpPr>
            <p:cNvPr id="85" name="Rectangle 84">
              <a:extLst>
                <a:ext uri="{FF2B5EF4-FFF2-40B4-BE49-F238E27FC236}">
                  <a16:creationId xmlns:a16="http://schemas.microsoft.com/office/drawing/2014/main" id="{909D7AE2-D8A0-D94A-974F-1A8933E01D97}"/>
                </a:ext>
              </a:extLst>
            </p:cNvPr>
            <p:cNvSpPr>
              <a:spLocks noChangeArrowheads="1"/>
            </p:cNvSpPr>
            <p:nvPr/>
          </p:nvSpPr>
          <p:spPr bwMode="auto">
            <a:xfrm>
              <a:off x="6506001" y="3876674"/>
              <a:ext cx="0" cy="2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a:solidFill>
                  <a:srgbClr val="FFFFFF"/>
                </a:solidFill>
              </a:endParaRPr>
            </a:p>
          </p:txBody>
        </p:sp>
      </p:grpSp>
      <p:grpSp>
        <p:nvGrpSpPr>
          <p:cNvPr id="86" name="Group 85">
            <a:extLst>
              <a:ext uri="{FF2B5EF4-FFF2-40B4-BE49-F238E27FC236}">
                <a16:creationId xmlns:a16="http://schemas.microsoft.com/office/drawing/2014/main" id="{2BA83E56-84D2-9C47-9A3A-846948AFB13B}"/>
              </a:ext>
            </a:extLst>
          </p:cNvPr>
          <p:cNvGrpSpPr/>
          <p:nvPr/>
        </p:nvGrpSpPr>
        <p:grpSpPr>
          <a:xfrm>
            <a:off x="9090257" y="2041328"/>
            <a:ext cx="1360295" cy="2889678"/>
            <a:chOff x="9118690" y="2355227"/>
            <a:chExt cx="1360295" cy="2889678"/>
          </a:xfrm>
        </p:grpSpPr>
        <p:grpSp>
          <p:nvGrpSpPr>
            <p:cNvPr id="87" name="Group 86">
              <a:extLst>
                <a:ext uri="{FF2B5EF4-FFF2-40B4-BE49-F238E27FC236}">
                  <a16:creationId xmlns:a16="http://schemas.microsoft.com/office/drawing/2014/main" id="{46F3D254-D01A-7340-9E13-9F15BC355B00}"/>
                </a:ext>
              </a:extLst>
            </p:cNvPr>
            <p:cNvGrpSpPr/>
            <p:nvPr/>
          </p:nvGrpSpPr>
          <p:grpSpPr>
            <a:xfrm>
              <a:off x="9315512" y="4171907"/>
              <a:ext cx="1163473" cy="1072998"/>
              <a:chOff x="9612294" y="4080872"/>
              <a:chExt cx="1163473" cy="1072998"/>
            </a:xfrm>
          </p:grpSpPr>
          <p:sp>
            <p:nvSpPr>
              <p:cNvPr id="101" name="Freeform 100">
                <a:extLst>
                  <a:ext uri="{FF2B5EF4-FFF2-40B4-BE49-F238E27FC236}">
                    <a16:creationId xmlns:a16="http://schemas.microsoft.com/office/drawing/2014/main" id="{6A1A049B-B71B-BE43-9442-328C9116FA61}"/>
                  </a:ext>
                </a:extLst>
              </p:cNvPr>
              <p:cNvSpPr>
                <a:spLocks/>
              </p:cNvSpPr>
              <p:nvPr/>
            </p:nvSpPr>
            <p:spPr bwMode="auto">
              <a:xfrm>
                <a:off x="9812291" y="4931651"/>
                <a:ext cx="760305" cy="222219"/>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02" name="Freeform 101">
                <a:extLst>
                  <a:ext uri="{FF2B5EF4-FFF2-40B4-BE49-F238E27FC236}">
                    <a16:creationId xmlns:a16="http://schemas.microsoft.com/office/drawing/2014/main" id="{CBB2F951-32EB-1F4A-9A2F-BDBDF66A9959}"/>
                  </a:ext>
                </a:extLst>
              </p:cNvPr>
              <p:cNvSpPr>
                <a:spLocks noEditPoints="1"/>
              </p:cNvSpPr>
              <p:nvPr/>
            </p:nvSpPr>
            <p:spPr bwMode="auto">
              <a:xfrm>
                <a:off x="9612294" y="4080872"/>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03" name="Freeform 102">
                <a:extLst>
                  <a:ext uri="{FF2B5EF4-FFF2-40B4-BE49-F238E27FC236}">
                    <a16:creationId xmlns:a16="http://schemas.microsoft.com/office/drawing/2014/main" id="{3F8E683A-3284-3747-A033-752E3B302DAD}"/>
                  </a:ext>
                </a:extLst>
              </p:cNvPr>
              <p:cNvSpPr>
                <a:spLocks/>
              </p:cNvSpPr>
              <p:nvPr/>
            </p:nvSpPr>
            <p:spPr bwMode="auto">
              <a:xfrm>
                <a:off x="9699594" y="4169759"/>
                <a:ext cx="985698"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04" name="Freeform 103">
                <a:extLst>
                  <a:ext uri="{FF2B5EF4-FFF2-40B4-BE49-F238E27FC236}">
                    <a16:creationId xmlns:a16="http://schemas.microsoft.com/office/drawing/2014/main" id="{CFB7DE55-E7E7-304D-B1C1-4529BCB0A2B7}"/>
                  </a:ext>
                </a:extLst>
              </p:cNvPr>
              <p:cNvSpPr>
                <a:spLocks/>
              </p:cNvSpPr>
              <p:nvPr/>
            </p:nvSpPr>
            <p:spPr bwMode="auto">
              <a:xfrm>
                <a:off x="9699594" y="4169759"/>
                <a:ext cx="985698"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05" name="Freeform 104">
                <a:extLst>
                  <a:ext uri="{FF2B5EF4-FFF2-40B4-BE49-F238E27FC236}">
                    <a16:creationId xmlns:a16="http://schemas.microsoft.com/office/drawing/2014/main" id="{96B06D32-D023-FC4E-A95A-C7768D149324}"/>
                  </a:ext>
                </a:extLst>
              </p:cNvPr>
              <p:cNvSpPr>
                <a:spLocks/>
              </p:cNvSpPr>
              <p:nvPr/>
            </p:nvSpPr>
            <p:spPr bwMode="auto">
              <a:xfrm>
                <a:off x="9612294" y="4080872"/>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06" name="Freeform 105">
                <a:extLst>
                  <a:ext uri="{FF2B5EF4-FFF2-40B4-BE49-F238E27FC236}">
                    <a16:creationId xmlns:a16="http://schemas.microsoft.com/office/drawing/2014/main" id="{899919EF-0282-B349-A78C-A051779B39B5}"/>
                  </a:ext>
                </a:extLst>
              </p:cNvPr>
              <p:cNvSpPr>
                <a:spLocks/>
              </p:cNvSpPr>
              <p:nvPr/>
            </p:nvSpPr>
            <p:spPr bwMode="auto">
              <a:xfrm>
                <a:off x="9699594" y="4169759"/>
                <a:ext cx="901572" cy="671417"/>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07" name="Rectangle 106">
                <a:extLst>
                  <a:ext uri="{FF2B5EF4-FFF2-40B4-BE49-F238E27FC236}">
                    <a16:creationId xmlns:a16="http://schemas.microsoft.com/office/drawing/2014/main" id="{D6F5C9D9-C940-684C-A40A-5BCB671DF924}"/>
                  </a:ext>
                </a:extLst>
              </p:cNvPr>
              <p:cNvSpPr>
                <a:spLocks noChangeArrowheads="1"/>
              </p:cNvSpPr>
              <p:nvPr/>
            </p:nvSpPr>
            <p:spPr bwMode="auto">
              <a:xfrm>
                <a:off x="9812291" y="5084030"/>
                <a:ext cx="760305" cy="6984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08" name="Oval 107">
                <a:extLst>
                  <a:ext uri="{FF2B5EF4-FFF2-40B4-BE49-F238E27FC236}">
                    <a16:creationId xmlns:a16="http://schemas.microsoft.com/office/drawing/2014/main" id="{216383DF-C29D-E549-A4A5-E9562319A50A}"/>
                  </a:ext>
                </a:extLst>
              </p:cNvPr>
              <p:cNvSpPr>
                <a:spLocks noChangeArrowheads="1"/>
              </p:cNvSpPr>
              <p:nvPr/>
            </p:nvSpPr>
            <p:spPr bwMode="auto">
              <a:xfrm>
                <a:off x="10172602" y="4112617"/>
                <a:ext cx="31746" cy="33333"/>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09" name="Freeform 108">
                <a:extLst>
                  <a:ext uri="{FF2B5EF4-FFF2-40B4-BE49-F238E27FC236}">
                    <a16:creationId xmlns:a16="http://schemas.microsoft.com/office/drawing/2014/main" id="{FFFC6FE1-5E02-9D4F-95AE-C7F6AB09E9EB}"/>
                  </a:ext>
                </a:extLst>
              </p:cNvPr>
              <p:cNvSpPr>
                <a:spLocks/>
              </p:cNvSpPr>
              <p:nvPr/>
            </p:nvSpPr>
            <p:spPr bwMode="auto">
              <a:xfrm>
                <a:off x="9982129" y="4247536"/>
                <a:ext cx="419041"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10" name="Freeform 109">
                <a:extLst>
                  <a:ext uri="{FF2B5EF4-FFF2-40B4-BE49-F238E27FC236}">
                    <a16:creationId xmlns:a16="http://schemas.microsoft.com/office/drawing/2014/main" id="{96A5EE26-46FB-9C40-91C7-56FF6FA251C8}"/>
                  </a:ext>
                </a:extLst>
              </p:cNvPr>
              <p:cNvSpPr>
                <a:spLocks/>
              </p:cNvSpPr>
              <p:nvPr/>
            </p:nvSpPr>
            <p:spPr bwMode="auto">
              <a:xfrm>
                <a:off x="9953558" y="4414200"/>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11" name="Freeform 110">
                <a:extLst>
                  <a:ext uri="{FF2B5EF4-FFF2-40B4-BE49-F238E27FC236}">
                    <a16:creationId xmlns:a16="http://schemas.microsoft.com/office/drawing/2014/main" id="{45A03C63-BA40-BB47-A161-4B0884313CB7}"/>
                  </a:ext>
                </a:extLst>
              </p:cNvPr>
              <p:cNvSpPr>
                <a:spLocks/>
              </p:cNvSpPr>
              <p:nvPr/>
            </p:nvSpPr>
            <p:spPr bwMode="auto">
              <a:xfrm>
                <a:off x="10215459" y="4415787"/>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grpSp>
        <p:sp>
          <p:nvSpPr>
            <p:cNvPr id="88" name="Rectangle 87">
              <a:extLst>
                <a:ext uri="{FF2B5EF4-FFF2-40B4-BE49-F238E27FC236}">
                  <a16:creationId xmlns:a16="http://schemas.microsoft.com/office/drawing/2014/main" id="{B2CF036C-A1AF-3143-B973-84819A967A81}"/>
                </a:ext>
              </a:extLst>
            </p:cNvPr>
            <p:cNvSpPr>
              <a:spLocks noChangeArrowheads="1"/>
            </p:cNvSpPr>
            <p:nvPr/>
          </p:nvSpPr>
          <p:spPr bwMode="auto">
            <a:xfrm>
              <a:off x="9118690" y="3876674"/>
              <a:ext cx="0" cy="2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a:solidFill>
                  <a:srgbClr val="FFFFFF"/>
                </a:solidFill>
              </a:endParaRPr>
            </a:p>
          </p:txBody>
        </p:sp>
        <p:grpSp>
          <p:nvGrpSpPr>
            <p:cNvPr id="89" name="Group 88">
              <a:extLst>
                <a:ext uri="{FF2B5EF4-FFF2-40B4-BE49-F238E27FC236}">
                  <a16:creationId xmlns:a16="http://schemas.microsoft.com/office/drawing/2014/main" id="{C03FFC3B-6E5D-7148-9524-C9A45FA93E0B}"/>
                </a:ext>
              </a:extLst>
            </p:cNvPr>
            <p:cNvGrpSpPr/>
            <p:nvPr/>
          </p:nvGrpSpPr>
          <p:grpSpPr>
            <a:xfrm>
              <a:off x="9315512" y="2355227"/>
              <a:ext cx="1163473" cy="1072998"/>
              <a:chOff x="9612294" y="4080872"/>
              <a:chExt cx="1163473" cy="1072998"/>
            </a:xfrm>
          </p:grpSpPr>
          <p:sp>
            <p:nvSpPr>
              <p:cNvPr id="90" name="Freeform 31">
                <a:extLst>
                  <a:ext uri="{FF2B5EF4-FFF2-40B4-BE49-F238E27FC236}">
                    <a16:creationId xmlns:a16="http://schemas.microsoft.com/office/drawing/2014/main" id="{C815F774-AE43-9D4F-9324-56DE0EED63AC}"/>
                  </a:ext>
                </a:extLst>
              </p:cNvPr>
              <p:cNvSpPr>
                <a:spLocks/>
              </p:cNvSpPr>
              <p:nvPr/>
            </p:nvSpPr>
            <p:spPr bwMode="auto">
              <a:xfrm>
                <a:off x="9812291" y="4931651"/>
                <a:ext cx="760305" cy="222219"/>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1" name="Freeform 32">
                <a:extLst>
                  <a:ext uri="{FF2B5EF4-FFF2-40B4-BE49-F238E27FC236}">
                    <a16:creationId xmlns:a16="http://schemas.microsoft.com/office/drawing/2014/main" id="{F785DDF8-A92A-3B4E-A9F3-8351C513E50F}"/>
                  </a:ext>
                </a:extLst>
              </p:cNvPr>
              <p:cNvSpPr>
                <a:spLocks noEditPoints="1"/>
              </p:cNvSpPr>
              <p:nvPr/>
            </p:nvSpPr>
            <p:spPr bwMode="auto">
              <a:xfrm>
                <a:off x="9612294" y="4080872"/>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2" name="Freeform 33">
                <a:extLst>
                  <a:ext uri="{FF2B5EF4-FFF2-40B4-BE49-F238E27FC236}">
                    <a16:creationId xmlns:a16="http://schemas.microsoft.com/office/drawing/2014/main" id="{9659C6B9-BEAB-5E4A-8C5A-5BC54D30BD09}"/>
                  </a:ext>
                </a:extLst>
              </p:cNvPr>
              <p:cNvSpPr>
                <a:spLocks/>
              </p:cNvSpPr>
              <p:nvPr/>
            </p:nvSpPr>
            <p:spPr bwMode="auto">
              <a:xfrm>
                <a:off x="9699594" y="4169759"/>
                <a:ext cx="985698"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3" name="Freeform 34">
                <a:extLst>
                  <a:ext uri="{FF2B5EF4-FFF2-40B4-BE49-F238E27FC236}">
                    <a16:creationId xmlns:a16="http://schemas.microsoft.com/office/drawing/2014/main" id="{2BF31263-8DD2-6947-A925-8BD95B11F227}"/>
                  </a:ext>
                </a:extLst>
              </p:cNvPr>
              <p:cNvSpPr>
                <a:spLocks/>
              </p:cNvSpPr>
              <p:nvPr/>
            </p:nvSpPr>
            <p:spPr bwMode="auto">
              <a:xfrm>
                <a:off x="9699594" y="4169759"/>
                <a:ext cx="985698" cy="671417"/>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4" name="Freeform 35">
                <a:extLst>
                  <a:ext uri="{FF2B5EF4-FFF2-40B4-BE49-F238E27FC236}">
                    <a16:creationId xmlns:a16="http://schemas.microsoft.com/office/drawing/2014/main" id="{CA3196A7-F3F2-6D4B-8AB5-14FB5B2EAC65}"/>
                  </a:ext>
                </a:extLst>
              </p:cNvPr>
              <p:cNvSpPr>
                <a:spLocks/>
              </p:cNvSpPr>
              <p:nvPr/>
            </p:nvSpPr>
            <p:spPr bwMode="auto">
              <a:xfrm>
                <a:off x="9612294" y="4080872"/>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5" name="Freeform 36">
                <a:extLst>
                  <a:ext uri="{FF2B5EF4-FFF2-40B4-BE49-F238E27FC236}">
                    <a16:creationId xmlns:a16="http://schemas.microsoft.com/office/drawing/2014/main" id="{C0CA00A4-A70A-B74A-AB83-CD77DD5F7B3C}"/>
                  </a:ext>
                </a:extLst>
              </p:cNvPr>
              <p:cNvSpPr>
                <a:spLocks/>
              </p:cNvSpPr>
              <p:nvPr/>
            </p:nvSpPr>
            <p:spPr bwMode="auto">
              <a:xfrm>
                <a:off x="9699594" y="4169759"/>
                <a:ext cx="901572" cy="671417"/>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6" name="Rectangle 95">
                <a:extLst>
                  <a:ext uri="{FF2B5EF4-FFF2-40B4-BE49-F238E27FC236}">
                    <a16:creationId xmlns:a16="http://schemas.microsoft.com/office/drawing/2014/main" id="{26B9F9F7-02EB-E44F-AE2B-4992CC9321ED}"/>
                  </a:ext>
                </a:extLst>
              </p:cNvPr>
              <p:cNvSpPr>
                <a:spLocks noChangeArrowheads="1"/>
              </p:cNvSpPr>
              <p:nvPr/>
            </p:nvSpPr>
            <p:spPr bwMode="auto">
              <a:xfrm>
                <a:off x="9812291" y="5084030"/>
                <a:ext cx="760305" cy="6984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7" name="Oval 96">
                <a:extLst>
                  <a:ext uri="{FF2B5EF4-FFF2-40B4-BE49-F238E27FC236}">
                    <a16:creationId xmlns:a16="http://schemas.microsoft.com/office/drawing/2014/main" id="{00051CE8-9A64-0241-8D43-AB4E55DABEB6}"/>
                  </a:ext>
                </a:extLst>
              </p:cNvPr>
              <p:cNvSpPr>
                <a:spLocks noChangeArrowheads="1"/>
              </p:cNvSpPr>
              <p:nvPr/>
            </p:nvSpPr>
            <p:spPr bwMode="auto">
              <a:xfrm>
                <a:off x="10172602" y="4112617"/>
                <a:ext cx="31746" cy="33333"/>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8" name="Freeform 39">
                <a:extLst>
                  <a:ext uri="{FF2B5EF4-FFF2-40B4-BE49-F238E27FC236}">
                    <a16:creationId xmlns:a16="http://schemas.microsoft.com/office/drawing/2014/main" id="{797C38C0-F86E-CB40-97D2-935E0FCF1ADB}"/>
                  </a:ext>
                </a:extLst>
              </p:cNvPr>
              <p:cNvSpPr>
                <a:spLocks/>
              </p:cNvSpPr>
              <p:nvPr/>
            </p:nvSpPr>
            <p:spPr bwMode="auto">
              <a:xfrm>
                <a:off x="9982129" y="4247536"/>
                <a:ext cx="419041"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99" name="Freeform 40">
                <a:extLst>
                  <a:ext uri="{FF2B5EF4-FFF2-40B4-BE49-F238E27FC236}">
                    <a16:creationId xmlns:a16="http://schemas.microsoft.com/office/drawing/2014/main" id="{B6D2BE68-1BE6-6841-B5A9-DC31E1571980}"/>
                  </a:ext>
                </a:extLst>
              </p:cNvPr>
              <p:cNvSpPr>
                <a:spLocks/>
              </p:cNvSpPr>
              <p:nvPr/>
            </p:nvSpPr>
            <p:spPr bwMode="auto">
              <a:xfrm>
                <a:off x="9953558" y="4414200"/>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00" name="Freeform 41">
                <a:extLst>
                  <a:ext uri="{FF2B5EF4-FFF2-40B4-BE49-F238E27FC236}">
                    <a16:creationId xmlns:a16="http://schemas.microsoft.com/office/drawing/2014/main" id="{6D4470A4-6E5D-EE4E-AB97-1B9EC4C778BE}"/>
                  </a:ext>
                </a:extLst>
              </p:cNvPr>
              <p:cNvSpPr>
                <a:spLocks/>
              </p:cNvSpPr>
              <p:nvPr/>
            </p:nvSpPr>
            <p:spPr bwMode="auto">
              <a:xfrm>
                <a:off x="10215459" y="4415787"/>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grpSp>
      </p:grpSp>
      <p:sp>
        <p:nvSpPr>
          <p:cNvPr id="112" name="Freeform 5">
            <a:extLst>
              <a:ext uri="{FF2B5EF4-FFF2-40B4-BE49-F238E27FC236}">
                <a16:creationId xmlns:a16="http://schemas.microsoft.com/office/drawing/2014/main" id="{93B22016-B2C3-3E47-A78F-D61D7581B55F}"/>
              </a:ext>
            </a:extLst>
          </p:cNvPr>
          <p:cNvSpPr>
            <a:spLocks/>
          </p:cNvSpPr>
          <p:nvPr/>
        </p:nvSpPr>
        <p:spPr bwMode="auto">
          <a:xfrm>
            <a:off x="999847" y="1315193"/>
            <a:ext cx="2449924" cy="4701509"/>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182880" numCol="1" anchor="b" anchorCtr="0" compatLnSpc="1">
            <a:prstTxWarp prst="textNoShape">
              <a:avLst/>
            </a:prstTxWarp>
          </a:bodyPr>
          <a:lstStyle/>
          <a:p>
            <a:pPr algn="ctr" defTabSz="914225"/>
            <a:r>
              <a:rPr lang="en-US" sz="2000" b="1">
                <a:solidFill>
                  <a:srgbClr val="FFFFFF"/>
                </a:solidFill>
                <a:latin typeface="+mj-lt"/>
              </a:rPr>
              <a:t>Resource Group</a:t>
            </a:r>
          </a:p>
        </p:txBody>
      </p:sp>
      <p:sp>
        <p:nvSpPr>
          <p:cNvPr id="113" name="Rectangle 112">
            <a:extLst>
              <a:ext uri="{FF2B5EF4-FFF2-40B4-BE49-F238E27FC236}">
                <a16:creationId xmlns:a16="http://schemas.microsoft.com/office/drawing/2014/main" id="{6C4C01B7-6F2C-264F-9F83-139836A6A6E2}"/>
              </a:ext>
            </a:extLst>
          </p:cNvPr>
          <p:cNvSpPr>
            <a:spLocks noChangeArrowheads="1"/>
          </p:cNvSpPr>
          <p:nvPr/>
        </p:nvSpPr>
        <p:spPr bwMode="auto">
          <a:xfrm>
            <a:off x="532441" y="3460629"/>
            <a:ext cx="1253947" cy="2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a:solidFill>
                <a:srgbClr val="FFFFFF"/>
              </a:solidFill>
            </a:endParaRPr>
          </a:p>
        </p:txBody>
      </p:sp>
      <p:grpSp>
        <p:nvGrpSpPr>
          <p:cNvPr id="114" name="Group 113">
            <a:extLst>
              <a:ext uri="{FF2B5EF4-FFF2-40B4-BE49-F238E27FC236}">
                <a16:creationId xmlns:a16="http://schemas.microsoft.com/office/drawing/2014/main" id="{74DEE4E0-4514-BE40-A2D7-465D6EF1E133}"/>
              </a:ext>
            </a:extLst>
          </p:cNvPr>
          <p:cNvGrpSpPr/>
          <p:nvPr/>
        </p:nvGrpSpPr>
        <p:grpSpPr>
          <a:xfrm>
            <a:off x="1383259" y="2024705"/>
            <a:ext cx="1311089" cy="2835204"/>
            <a:chOff x="1411692" y="2338604"/>
            <a:chExt cx="1311089" cy="2835204"/>
          </a:xfrm>
        </p:grpSpPr>
        <p:sp>
          <p:nvSpPr>
            <p:cNvPr id="115" name="Freeform 22">
              <a:extLst>
                <a:ext uri="{FF2B5EF4-FFF2-40B4-BE49-F238E27FC236}">
                  <a16:creationId xmlns:a16="http://schemas.microsoft.com/office/drawing/2014/main" id="{352FB66A-DE7A-994A-9C49-22B20DB63BB6}"/>
                </a:ext>
              </a:extLst>
            </p:cNvPr>
            <p:cNvSpPr>
              <a:spLocks/>
            </p:cNvSpPr>
            <p:nvPr/>
          </p:nvSpPr>
          <p:spPr bwMode="auto">
            <a:xfrm>
              <a:off x="1757718" y="2494157"/>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16" name="Freeform 23">
              <a:extLst>
                <a:ext uri="{FF2B5EF4-FFF2-40B4-BE49-F238E27FC236}">
                  <a16:creationId xmlns:a16="http://schemas.microsoft.com/office/drawing/2014/main" id="{AD78D034-A54A-424E-B6B0-CFB3FA147DEF}"/>
                </a:ext>
              </a:extLst>
            </p:cNvPr>
            <p:cNvSpPr>
              <a:spLocks/>
            </p:cNvSpPr>
            <p:nvPr/>
          </p:nvSpPr>
          <p:spPr bwMode="auto">
            <a:xfrm>
              <a:off x="2184695" y="2494157"/>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17" name="Oval 116">
              <a:extLst>
                <a:ext uri="{FF2B5EF4-FFF2-40B4-BE49-F238E27FC236}">
                  <a16:creationId xmlns:a16="http://schemas.microsoft.com/office/drawing/2014/main" id="{E06C1B67-4DC0-3147-BFE1-18F11CE16CD7}"/>
                </a:ext>
              </a:extLst>
            </p:cNvPr>
            <p:cNvSpPr>
              <a:spLocks noChangeArrowheads="1"/>
            </p:cNvSpPr>
            <p:nvPr/>
          </p:nvSpPr>
          <p:spPr bwMode="auto">
            <a:xfrm>
              <a:off x="1757718" y="2338604"/>
              <a:ext cx="863478"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18" name="Oval 117">
              <a:extLst>
                <a:ext uri="{FF2B5EF4-FFF2-40B4-BE49-F238E27FC236}">
                  <a16:creationId xmlns:a16="http://schemas.microsoft.com/office/drawing/2014/main" id="{029D0674-D955-2A4E-A263-ABA3BF52CEE1}"/>
                </a:ext>
              </a:extLst>
            </p:cNvPr>
            <p:cNvSpPr>
              <a:spLocks noChangeArrowheads="1"/>
            </p:cNvSpPr>
            <p:nvPr/>
          </p:nvSpPr>
          <p:spPr bwMode="auto">
            <a:xfrm>
              <a:off x="1845018" y="2379873"/>
              <a:ext cx="688877" cy="206346"/>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19" name="Freeform 26">
              <a:extLst>
                <a:ext uri="{FF2B5EF4-FFF2-40B4-BE49-F238E27FC236}">
                  <a16:creationId xmlns:a16="http://schemas.microsoft.com/office/drawing/2014/main" id="{140CF55A-2167-DC4F-AF3B-319838105525}"/>
                </a:ext>
              </a:extLst>
            </p:cNvPr>
            <p:cNvSpPr>
              <a:spLocks/>
            </p:cNvSpPr>
            <p:nvPr/>
          </p:nvSpPr>
          <p:spPr bwMode="auto">
            <a:xfrm>
              <a:off x="1845018" y="2379873"/>
              <a:ext cx="688877"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20" name="Freeform 27">
              <a:extLst>
                <a:ext uri="{FF2B5EF4-FFF2-40B4-BE49-F238E27FC236}">
                  <a16:creationId xmlns:a16="http://schemas.microsoft.com/office/drawing/2014/main" id="{BC80122F-6A1C-584A-9FB0-701E91FE9966}"/>
                </a:ext>
              </a:extLst>
            </p:cNvPr>
            <p:cNvSpPr>
              <a:spLocks noEditPoints="1"/>
            </p:cNvSpPr>
            <p:nvPr/>
          </p:nvSpPr>
          <p:spPr bwMode="auto">
            <a:xfrm>
              <a:off x="1875176" y="2843358"/>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21" name="Freeform 28">
              <a:extLst>
                <a:ext uri="{FF2B5EF4-FFF2-40B4-BE49-F238E27FC236}">
                  <a16:creationId xmlns:a16="http://schemas.microsoft.com/office/drawing/2014/main" id="{F0EB3D23-E814-F04A-B98C-9853E00D4A60}"/>
                </a:ext>
              </a:extLst>
            </p:cNvPr>
            <p:cNvSpPr>
              <a:spLocks/>
            </p:cNvSpPr>
            <p:nvPr/>
          </p:nvSpPr>
          <p:spPr bwMode="auto">
            <a:xfrm>
              <a:off x="1954540" y="2906849"/>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22" name="Freeform 29">
              <a:extLst>
                <a:ext uri="{FF2B5EF4-FFF2-40B4-BE49-F238E27FC236}">
                  <a16:creationId xmlns:a16="http://schemas.microsoft.com/office/drawing/2014/main" id="{41B7FFCE-B611-BD48-9237-CAD0C8C33316}"/>
                </a:ext>
              </a:extLst>
            </p:cNvPr>
            <p:cNvSpPr>
              <a:spLocks/>
            </p:cNvSpPr>
            <p:nvPr/>
          </p:nvSpPr>
          <p:spPr bwMode="auto">
            <a:xfrm>
              <a:off x="2318026" y="2900499"/>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23" name="Freeform 30">
              <a:extLst>
                <a:ext uri="{FF2B5EF4-FFF2-40B4-BE49-F238E27FC236}">
                  <a16:creationId xmlns:a16="http://schemas.microsoft.com/office/drawing/2014/main" id="{EE23FFAB-BDF9-2B47-8BCF-98C84064A34C}"/>
                </a:ext>
              </a:extLst>
            </p:cNvPr>
            <p:cNvSpPr>
              <a:spLocks/>
            </p:cNvSpPr>
            <p:nvPr/>
          </p:nvSpPr>
          <p:spPr bwMode="auto">
            <a:xfrm>
              <a:off x="2316439" y="3044942"/>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24" name="Freeform 42">
              <a:extLst>
                <a:ext uri="{FF2B5EF4-FFF2-40B4-BE49-F238E27FC236}">
                  <a16:creationId xmlns:a16="http://schemas.microsoft.com/office/drawing/2014/main" id="{C92DF1AA-8D02-5843-B1CF-5E08290E47B9}"/>
                </a:ext>
              </a:extLst>
            </p:cNvPr>
            <p:cNvSpPr>
              <a:spLocks/>
            </p:cNvSpPr>
            <p:nvPr/>
          </p:nvSpPr>
          <p:spPr bwMode="auto">
            <a:xfrm>
              <a:off x="1608514" y="4392869"/>
              <a:ext cx="1114267" cy="78093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25" name="Freeform 43">
              <a:extLst>
                <a:ext uri="{FF2B5EF4-FFF2-40B4-BE49-F238E27FC236}">
                  <a16:creationId xmlns:a16="http://schemas.microsoft.com/office/drawing/2014/main" id="{8697278B-6BE3-0645-B4D4-557F4F50CF4D}"/>
                </a:ext>
              </a:extLst>
            </p:cNvPr>
            <p:cNvSpPr>
              <a:spLocks/>
            </p:cNvSpPr>
            <p:nvPr/>
          </p:nvSpPr>
          <p:spPr bwMode="auto">
            <a:xfrm>
              <a:off x="1608514" y="4223031"/>
              <a:ext cx="1114267" cy="169838"/>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26" name="Rectangle 125">
              <a:extLst>
                <a:ext uri="{FF2B5EF4-FFF2-40B4-BE49-F238E27FC236}">
                  <a16:creationId xmlns:a16="http://schemas.microsoft.com/office/drawing/2014/main" id="{E286738C-44FC-C840-B633-5C34FAB03C74}"/>
                </a:ext>
              </a:extLst>
            </p:cNvPr>
            <p:cNvSpPr>
              <a:spLocks noChangeArrowheads="1"/>
            </p:cNvSpPr>
            <p:nvPr/>
          </p:nvSpPr>
          <p:spPr bwMode="auto">
            <a:xfrm>
              <a:off x="1937080" y="4635722"/>
              <a:ext cx="206346"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27" name="Rectangle 126">
              <a:extLst>
                <a:ext uri="{FF2B5EF4-FFF2-40B4-BE49-F238E27FC236}">
                  <a16:creationId xmlns:a16="http://schemas.microsoft.com/office/drawing/2014/main" id="{0E23EFC3-EA50-D143-ADDC-6B532E3744D6}"/>
                </a:ext>
              </a:extLst>
            </p:cNvPr>
            <p:cNvSpPr>
              <a:spLocks noChangeArrowheads="1"/>
            </p:cNvSpPr>
            <p:nvPr/>
          </p:nvSpPr>
          <p:spPr bwMode="auto">
            <a:xfrm>
              <a:off x="1937080" y="4635722"/>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28" name="Rectangle 127">
              <a:extLst>
                <a:ext uri="{FF2B5EF4-FFF2-40B4-BE49-F238E27FC236}">
                  <a16:creationId xmlns:a16="http://schemas.microsoft.com/office/drawing/2014/main" id="{60244F15-C32E-294A-A311-B6B8E70801D7}"/>
                </a:ext>
              </a:extLst>
            </p:cNvPr>
            <p:cNvSpPr>
              <a:spLocks noChangeArrowheads="1"/>
            </p:cNvSpPr>
            <p:nvPr/>
          </p:nvSpPr>
          <p:spPr bwMode="auto">
            <a:xfrm>
              <a:off x="1937080" y="447064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29" name="Rectangle 128">
              <a:extLst>
                <a:ext uri="{FF2B5EF4-FFF2-40B4-BE49-F238E27FC236}">
                  <a16:creationId xmlns:a16="http://schemas.microsoft.com/office/drawing/2014/main" id="{3063B223-3B66-B24B-AE80-99543CB53998}"/>
                </a:ext>
              </a:extLst>
            </p:cNvPr>
            <p:cNvSpPr>
              <a:spLocks noChangeArrowheads="1"/>
            </p:cNvSpPr>
            <p:nvPr/>
          </p:nvSpPr>
          <p:spPr bwMode="auto">
            <a:xfrm>
              <a:off x="1937080" y="4470646"/>
              <a:ext cx="206346"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30" name="Rectangle 129">
              <a:extLst>
                <a:ext uri="{FF2B5EF4-FFF2-40B4-BE49-F238E27FC236}">
                  <a16:creationId xmlns:a16="http://schemas.microsoft.com/office/drawing/2014/main" id="{1FB36622-B1CD-E14A-9C6C-4875891FBC73}"/>
                </a:ext>
              </a:extLst>
            </p:cNvPr>
            <p:cNvSpPr>
              <a:spLocks noChangeArrowheads="1"/>
            </p:cNvSpPr>
            <p:nvPr/>
          </p:nvSpPr>
          <p:spPr bwMode="auto">
            <a:xfrm>
              <a:off x="1937080" y="4800799"/>
              <a:ext cx="206346"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31" name="Rectangle 130">
              <a:extLst>
                <a:ext uri="{FF2B5EF4-FFF2-40B4-BE49-F238E27FC236}">
                  <a16:creationId xmlns:a16="http://schemas.microsoft.com/office/drawing/2014/main" id="{1E911064-B463-A343-B77D-330F589EC369}"/>
                </a:ext>
              </a:extLst>
            </p:cNvPr>
            <p:cNvSpPr>
              <a:spLocks noChangeArrowheads="1"/>
            </p:cNvSpPr>
            <p:nvPr/>
          </p:nvSpPr>
          <p:spPr bwMode="auto">
            <a:xfrm>
              <a:off x="1937080" y="4800799"/>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32" name="Rectangle 131">
              <a:extLst>
                <a:ext uri="{FF2B5EF4-FFF2-40B4-BE49-F238E27FC236}">
                  <a16:creationId xmlns:a16="http://schemas.microsoft.com/office/drawing/2014/main" id="{236B02F9-6926-1C4D-9DBC-D00122AF161A}"/>
                </a:ext>
              </a:extLst>
            </p:cNvPr>
            <p:cNvSpPr>
              <a:spLocks noChangeArrowheads="1"/>
            </p:cNvSpPr>
            <p:nvPr/>
          </p:nvSpPr>
          <p:spPr bwMode="auto">
            <a:xfrm>
              <a:off x="2184695" y="4800799"/>
              <a:ext cx="206346"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33" name="Rectangle 132">
              <a:extLst>
                <a:ext uri="{FF2B5EF4-FFF2-40B4-BE49-F238E27FC236}">
                  <a16:creationId xmlns:a16="http://schemas.microsoft.com/office/drawing/2014/main" id="{C2671707-CCE8-AD48-A040-DF932B5B2F87}"/>
                </a:ext>
              </a:extLst>
            </p:cNvPr>
            <p:cNvSpPr>
              <a:spLocks noChangeArrowheads="1"/>
            </p:cNvSpPr>
            <p:nvPr/>
          </p:nvSpPr>
          <p:spPr bwMode="auto">
            <a:xfrm>
              <a:off x="2184695" y="4635722"/>
              <a:ext cx="206346"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34" name="Rectangle 133">
              <a:extLst>
                <a:ext uri="{FF2B5EF4-FFF2-40B4-BE49-F238E27FC236}">
                  <a16:creationId xmlns:a16="http://schemas.microsoft.com/office/drawing/2014/main" id="{87EC9A81-CAB0-C049-A836-49FB6BA0436C}"/>
                </a:ext>
              </a:extLst>
            </p:cNvPr>
            <p:cNvSpPr>
              <a:spLocks noChangeArrowheads="1"/>
            </p:cNvSpPr>
            <p:nvPr/>
          </p:nvSpPr>
          <p:spPr bwMode="auto">
            <a:xfrm>
              <a:off x="2184695" y="4635722"/>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35" name="Rectangle 134">
              <a:extLst>
                <a:ext uri="{FF2B5EF4-FFF2-40B4-BE49-F238E27FC236}">
                  <a16:creationId xmlns:a16="http://schemas.microsoft.com/office/drawing/2014/main" id="{5C50FA8C-D837-9744-A593-D2B21D805EC2}"/>
                </a:ext>
              </a:extLst>
            </p:cNvPr>
            <p:cNvSpPr>
              <a:spLocks noChangeArrowheads="1"/>
            </p:cNvSpPr>
            <p:nvPr/>
          </p:nvSpPr>
          <p:spPr bwMode="auto">
            <a:xfrm>
              <a:off x="2184695" y="447064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36" name="Rectangle 135">
              <a:extLst>
                <a:ext uri="{FF2B5EF4-FFF2-40B4-BE49-F238E27FC236}">
                  <a16:creationId xmlns:a16="http://schemas.microsoft.com/office/drawing/2014/main" id="{AB47E3F5-819D-E143-9040-F8FBB34DD875}"/>
                </a:ext>
              </a:extLst>
            </p:cNvPr>
            <p:cNvSpPr>
              <a:spLocks noChangeArrowheads="1"/>
            </p:cNvSpPr>
            <p:nvPr/>
          </p:nvSpPr>
          <p:spPr bwMode="auto">
            <a:xfrm>
              <a:off x="2184695" y="4470646"/>
              <a:ext cx="206346"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37" name="Rectangle 136">
              <a:extLst>
                <a:ext uri="{FF2B5EF4-FFF2-40B4-BE49-F238E27FC236}">
                  <a16:creationId xmlns:a16="http://schemas.microsoft.com/office/drawing/2014/main" id="{C711DD7A-7053-C64C-B1D1-9F2D907DA785}"/>
                </a:ext>
              </a:extLst>
            </p:cNvPr>
            <p:cNvSpPr>
              <a:spLocks noChangeArrowheads="1"/>
            </p:cNvSpPr>
            <p:nvPr/>
          </p:nvSpPr>
          <p:spPr bwMode="auto">
            <a:xfrm>
              <a:off x="1691052" y="447064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38" name="Rectangle 137">
              <a:extLst>
                <a:ext uri="{FF2B5EF4-FFF2-40B4-BE49-F238E27FC236}">
                  <a16:creationId xmlns:a16="http://schemas.microsoft.com/office/drawing/2014/main" id="{34BF7A81-81E4-5241-B40B-362FA7553178}"/>
                </a:ext>
              </a:extLst>
            </p:cNvPr>
            <p:cNvSpPr>
              <a:spLocks noChangeArrowheads="1"/>
            </p:cNvSpPr>
            <p:nvPr/>
          </p:nvSpPr>
          <p:spPr bwMode="auto">
            <a:xfrm>
              <a:off x="1691052" y="4470646"/>
              <a:ext cx="206346"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39" name="Rectangle 138">
              <a:extLst>
                <a:ext uri="{FF2B5EF4-FFF2-40B4-BE49-F238E27FC236}">
                  <a16:creationId xmlns:a16="http://schemas.microsoft.com/office/drawing/2014/main" id="{E26BCA01-C2C2-9C42-B7E3-C2BE682A265E}"/>
                </a:ext>
              </a:extLst>
            </p:cNvPr>
            <p:cNvSpPr>
              <a:spLocks noChangeArrowheads="1"/>
            </p:cNvSpPr>
            <p:nvPr/>
          </p:nvSpPr>
          <p:spPr bwMode="auto">
            <a:xfrm>
              <a:off x="1691052" y="4635722"/>
              <a:ext cx="206346"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40" name="Rectangle 139">
              <a:extLst>
                <a:ext uri="{FF2B5EF4-FFF2-40B4-BE49-F238E27FC236}">
                  <a16:creationId xmlns:a16="http://schemas.microsoft.com/office/drawing/2014/main" id="{3AB48E13-DA02-5E47-85DB-5AF4C1A0279C}"/>
                </a:ext>
              </a:extLst>
            </p:cNvPr>
            <p:cNvSpPr>
              <a:spLocks noChangeArrowheads="1"/>
            </p:cNvSpPr>
            <p:nvPr/>
          </p:nvSpPr>
          <p:spPr bwMode="auto">
            <a:xfrm>
              <a:off x="1691052" y="4635722"/>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41" name="Rectangle 140">
              <a:extLst>
                <a:ext uri="{FF2B5EF4-FFF2-40B4-BE49-F238E27FC236}">
                  <a16:creationId xmlns:a16="http://schemas.microsoft.com/office/drawing/2014/main" id="{D78E5596-2E77-494D-A056-6A5917EDA067}"/>
                </a:ext>
              </a:extLst>
            </p:cNvPr>
            <p:cNvSpPr>
              <a:spLocks noChangeArrowheads="1"/>
            </p:cNvSpPr>
            <p:nvPr/>
          </p:nvSpPr>
          <p:spPr bwMode="auto">
            <a:xfrm>
              <a:off x="1691052" y="4800799"/>
              <a:ext cx="206346"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42" name="Rectangle 141">
              <a:extLst>
                <a:ext uri="{FF2B5EF4-FFF2-40B4-BE49-F238E27FC236}">
                  <a16:creationId xmlns:a16="http://schemas.microsoft.com/office/drawing/2014/main" id="{8E289E55-870A-1742-ACF2-72ADBC719BF9}"/>
                </a:ext>
              </a:extLst>
            </p:cNvPr>
            <p:cNvSpPr>
              <a:spLocks noChangeArrowheads="1"/>
            </p:cNvSpPr>
            <p:nvPr/>
          </p:nvSpPr>
          <p:spPr bwMode="auto">
            <a:xfrm>
              <a:off x="1691052" y="4800799"/>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43" name="Rectangle 142">
              <a:extLst>
                <a:ext uri="{FF2B5EF4-FFF2-40B4-BE49-F238E27FC236}">
                  <a16:creationId xmlns:a16="http://schemas.microsoft.com/office/drawing/2014/main" id="{88F6A380-DEF3-8249-8137-68F4D505205C}"/>
                </a:ext>
              </a:extLst>
            </p:cNvPr>
            <p:cNvSpPr>
              <a:spLocks noChangeArrowheads="1"/>
            </p:cNvSpPr>
            <p:nvPr/>
          </p:nvSpPr>
          <p:spPr bwMode="auto">
            <a:xfrm>
              <a:off x="1691052" y="4967463"/>
              <a:ext cx="206346"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44" name="Rectangle 143">
              <a:extLst>
                <a:ext uri="{FF2B5EF4-FFF2-40B4-BE49-F238E27FC236}">
                  <a16:creationId xmlns:a16="http://schemas.microsoft.com/office/drawing/2014/main" id="{776AF1BB-E59A-9145-81F8-36CD33C93FA0}"/>
                </a:ext>
              </a:extLst>
            </p:cNvPr>
            <p:cNvSpPr>
              <a:spLocks noChangeArrowheads="1"/>
            </p:cNvSpPr>
            <p:nvPr/>
          </p:nvSpPr>
          <p:spPr bwMode="auto">
            <a:xfrm>
              <a:off x="1691052" y="4967463"/>
              <a:ext cx="206346"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45" name="Rectangle 144">
              <a:extLst>
                <a:ext uri="{FF2B5EF4-FFF2-40B4-BE49-F238E27FC236}">
                  <a16:creationId xmlns:a16="http://schemas.microsoft.com/office/drawing/2014/main" id="{800FF5B5-4F81-F74F-82B0-C0BD2E33692B}"/>
                </a:ext>
              </a:extLst>
            </p:cNvPr>
            <p:cNvSpPr>
              <a:spLocks noChangeArrowheads="1"/>
            </p:cNvSpPr>
            <p:nvPr/>
          </p:nvSpPr>
          <p:spPr bwMode="auto">
            <a:xfrm>
              <a:off x="1937080" y="4967463"/>
              <a:ext cx="206346"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46" name="Rectangle 145">
              <a:extLst>
                <a:ext uri="{FF2B5EF4-FFF2-40B4-BE49-F238E27FC236}">
                  <a16:creationId xmlns:a16="http://schemas.microsoft.com/office/drawing/2014/main" id="{F5E3FA71-11E7-2A4D-9566-FC35F70D5405}"/>
                </a:ext>
              </a:extLst>
            </p:cNvPr>
            <p:cNvSpPr>
              <a:spLocks noChangeArrowheads="1"/>
            </p:cNvSpPr>
            <p:nvPr/>
          </p:nvSpPr>
          <p:spPr bwMode="auto">
            <a:xfrm>
              <a:off x="2184695" y="4967463"/>
              <a:ext cx="206346"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47" name="Rectangle 146">
              <a:extLst>
                <a:ext uri="{FF2B5EF4-FFF2-40B4-BE49-F238E27FC236}">
                  <a16:creationId xmlns:a16="http://schemas.microsoft.com/office/drawing/2014/main" id="{6A61DB5D-3BD1-F44B-87A4-4C5F42FAF0C8}"/>
                </a:ext>
              </a:extLst>
            </p:cNvPr>
            <p:cNvSpPr>
              <a:spLocks noChangeArrowheads="1"/>
            </p:cNvSpPr>
            <p:nvPr/>
          </p:nvSpPr>
          <p:spPr bwMode="auto">
            <a:xfrm>
              <a:off x="2433897" y="4800799"/>
              <a:ext cx="206346" cy="12539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48" name="Rectangle 147">
              <a:extLst>
                <a:ext uri="{FF2B5EF4-FFF2-40B4-BE49-F238E27FC236}">
                  <a16:creationId xmlns:a16="http://schemas.microsoft.com/office/drawing/2014/main" id="{2B727902-E42D-834A-A6B2-51A05515E691}"/>
                </a:ext>
              </a:extLst>
            </p:cNvPr>
            <p:cNvSpPr>
              <a:spLocks noChangeArrowheads="1"/>
            </p:cNvSpPr>
            <p:nvPr/>
          </p:nvSpPr>
          <p:spPr bwMode="auto">
            <a:xfrm>
              <a:off x="2433897" y="4635722"/>
              <a:ext cx="206346"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49" name="Rectangle 148">
              <a:extLst>
                <a:ext uri="{FF2B5EF4-FFF2-40B4-BE49-F238E27FC236}">
                  <a16:creationId xmlns:a16="http://schemas.microsoft.com/office/drawing/2014/main" id="{4CC96B83-9018-2745-8400-0ADD73A678E3}"/>
                </a:ext>
              </a:extLst>
            </p:cNvPr>
            <p:cNvSpPr>
              <a:spLocks noChangeArrowheads="1"/>
            </p:cNvSpPr>
            <p:nvPr/>
          </p:nvSpPr>
          <p:spPr bwMode="auto">
            <a:xfrm>
              <a:off x="2433897" y="447064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50" name="Rectangle 149">
              <a:extLst>
                <a:ext uri="{FF2B5EF4-FFF2-40B4-BE49-F238E27FC236}">
                  <a16:creationId xmlns:a16="http://schemas.microsoft.com/office/drawing/2014/main" id="{1B68650F-F731-FA4F-852B-8CDCC2AACBC3}"/>
                </a:ext>
              </a:extLst>
            </p:cNvPr>
            <p:cNvSpPr>
              <a:spLocks noChangeArrowheads="1"/>
            </p:cNvSpPr>
            <p:nvPr/>
          </p:nvSpPr>
          <p:spPr bwMode="auto">
            <a:xfrm>
              <a:off x="2433897" y="4967463"/>
              <a:ext cx="206346"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51" name="Freeform 69">
              <a:extLst>
                <a:ext uri="{FF2B5EF4-FFF2-40B4-BE49-F238E27FC236}">
                  <a16:creationId xmlns:a16="http://schemas.microsoft.com/office/drawing/2014/main" id="{83828A6B-CF0F-1240-A8F1-150F89520B70}"/>
                </a:ext>
              </a:extLst>
            </p:cNvPr>
            <p:cNvSpPr>
              <a:spLocks noEditPoints="1"/>
            </p:cNvSpPr>
            <p:nvPr/>
          </p:nvSpPr>
          <p:spPr bwMode="auto">
            <a:xfrm>
              <a:off x="1643434" y="4223031"/>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52" name="Freeform 70">
              <a:extLst>
                <a:ext uri="{FF2B5EF4-FFF2-40B4-BE49-F238E27FC236}">
                  <a16:creationId xmlns:a16="http://schemas.microsoft.com/office/drawing/2014/main" id="{34B52CDE-50F2-7C43-BA46-F54ED9FD895E}"/>
                </a:ext>
              </a:extLst>
            </p:cNvPr>
            <p:cNvSpPr>
              <a:spLocks/>
            </p:cNvSpPr>
            <p:nvPr/>
          </p:nvSpPr>
          <p:spPr bwMode="auto">
            <a:xfrm>
              <a:off x="1903747" y="4223031"/>
              <a:ext cx="3650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53" name="Freeform 71">
              <a:extLst>
                <a:ext uri="{FF2B5EF4-FFF2-40B4-BE49-F238E27FC236}">
                  <a16:creationId xmlns:a16="http://schemas.microsoft.com/office/drawing/2014/main" id="{7FA531B6-F106-0B48-8407-A7951E48B5B7}"/>
                </a:ext>
              </a:extLst>
            </p:cNvPr>
            <p:cNvSpPr>
              <a:spLocks/>
            </p:cNvSpPr>
            <p:nvPr/>
          </p:nvSpPr>
          <p:spPr bwMode="auto">
            <a:xfrm>
              <a:off x="1646608" y="5173808"/>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54" name="Freeform 72">
              <a:extLst>
                <a:ext uri="{FF2B5EF4-FFF2-40B4-BE49-F238E27FC236}">
                  <a16:creationId xmlns:a16="http://schemas.microsoft.com/office/drawing/2014/main" id="{06F5F1D8-509B-EE42-B1BA-B615EAA6CB2E}"/>
                </a:ext>
              </a:extLst>
            </p:cNvPr>
            <p:cNvSpPr>
              <a:spLocks noEditPoints="1"/>
            </p:cNvSpPr>
            <p:nvPr/>
          </p:nvSpPr>
          <p:spPr bwMode="auto">
            <a:xfrm>
              <a:off x="1608514" y="4392869"/>
              <a:ext cx="814272" cy="78093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55" name="Freeform 73">
              <a:extLst>
                <a:ext uri="{FF2B5EF4-FFF2-40B4-BE49-F238E27FC236}">
                  <a16:creationId xmlns:a16="http://schemas.microsoft.com/office/drawing/2014/main" id="{00BC330C-BC22-3A4B-B544-068F6082F537}"/>
                </a:ext>
              </a:extLst>
            </p:cNvPr>
            <p:cNvSpPr>
              <a:spLocks/>
            </p:cNvSpPr>
            <p:nvPr/>
          </p:nvSpPr>
          <p:spPr bwMode="auto">
            <a:xfrm>
              <a:off x="1608514" y="4223031"/>
              <a:ext cx="969825" cy="169838"/>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56" name="Freeform 74">
              <a:extLst>
                <a:ext uri="{FF2B5EF4-FFF2-40B4-BE49-F238E27FC236}">
                  <a16:creationId xmlns:a16="http://schemas.microsoft.com/office/drawing/2014/main" id="{B2D7DED4-EDED-0740-836B-5DFE549C3031}"/>
                </a:ext>
              </a:extLst>
            </p:cNvPr>
            <p:cNvSpPr>
              <a:spLocks/>
            </p:cNvSpPr>
            <p:nvPr/>
          </p:nvSpPr>
          <p:spPr bwMode="auto">
            <a:xfrm>
              <a:off x="1937080" y="4635722"/>
              <a:ext cx="206346"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57" name="Freeform 75">
              <a:extLst>
                <a:ext uri="{FF2B5EF4-FFF2-40B4-BE49-F238E27FC236}">
                  <a16:creationId xmlns:a16="http://schemas.microsoft.com/office/drawing/2014/main" id="{F08D2591-14E8-B14E-914C-281684D381A1}"/>
                </a:ext>
              </a:extLst>
            </p:cNvPr>
            <p:cNvSpPr>
              <a:spLocks/>
            </p:cNvSpPr>
            <p:nvPr/>
          </p:nvSpPr>
          <p:spPr bwMode="auto">
            <a:xfrm>
              <a:off x="1937080" y="4635722"/>
              <a:ext cx="206346" cy="125395"/>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58" name="Rectangle 157">
              <a:extLst>
                <a:ext uri="{FF2B5EF4-FFF2-40B4-BE49-F238E27FC236}">
                  <a16:creationId xmlns:a16="http://schemas.microsoft.com/office/drawing/2014/main" id="{88400452-7785-0D44-91C8-05D173AF5377}"/>
                </a:ext>
              </a:extLst>
            </p:cNvPr>
            <p:cNvSpPr>
              <a:spLocks noChangeArrowheads="1"/>
            </p:cNvSpPr>
            <p:nvPr/>
          </p:nvSpPr>
          <p:spPr bwMode="auto">
            <a:xfrm>
              <a:off x="1937080" y="447064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59" name="Rectangle 158">
              <a:extLst>
                <a:ext uri="{FF2B5EF4-FFF2-40B4-BE49-F238E27FC236}">
                  <a16:creationId xmlns:a16="http://schemas.microsoft.com/office/drawing/2014/main" id="{2BD9582F-0851-8948-A85E-23985E9C5688}"/>
                </a:ext>
              </a:extLst>
            </p:cNvPr>
            <p:cNvSpPr>
              <a:spLocks noChangeArrowheads="1"/>
            </p:cNvSpPr>
            <p:nvPr/>
          </p:nvSpPr>
          <p:spPr bwMode="auto">
            <a:xfrm>
              <a:off x="1937080" y="4470646"/>
              <a:ext cx="206346"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60" name="Freeform 78">
              <a:extLst>
                <a:ext uri="{FF2B5EF4-FFF2-40B4-BE49-F238E27FC236}">
                  <a16:creationId xmlns:a16="http://schemas.microsoft.com/office/drawing/2014/main" id="{14698098-BFAD-6946-A487-70D776597A8F}"/>
                </a:ext>
              </a:extLst>
            </p:cNvPr>
            <p:cNvSpPr>
              <a:spLocks/>
            </p:cNvSpPr>
            <p:nvPr/>
          </p:nvSpPr>
          <p:spPr bwMode="auto">
            <a:xfrm>
              <a:off x="1937080" y="4800799"/>
              <a:ext cx="107935" cy="11587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61" name="Freeform 79">
              <a:extLst>
                <a:ext uri="{FF2B5EF4-FFF2-40B4-BE49-F238E27FC236}">
                  <a16:creationId xmlns:a16="http://schemas.microsoft.com/office/drawing/2014/main" id="{B3B7DB09-8216-0942-B8AC-9A1AF4BFD7B4}"/>
                </a:ext>
              </a:extLst>
            </p:cNvPr>
            <p:cNvSpPr>
              <a:spLocks/>
            </p:cNvSpPr>
            <p:nvPr/>
          </p:nvSpPr>
          <p:spPr bwMode="auto">
            <a:xfrm>
              <a:off x="1937080" y="4800799"/>
              <a:ext cx="107935" cy="11587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62" name="Freeform 80">
              <a:extLst>
                <a:ext uri="{FF2B5EF4-FFF2-40B4-BE49-F238E27FC236}">
                  <a16:creationId xmlns:a16="http://schemas.microsoft.com/office/drawing/2014/main" id="{85B885F2-09DE-9645-976B-D33B366E7792}"/>
                </a:ext>
              </a:extLst>
            </p:cNvPr>
            <p:cNvSpPr>
              <a:spLocks/>
            </p:cNvSpPr>
            <p:nvPr/>
          </p:nvSpPr>
          <p:spPr bwMode="auto">
            <a:xfrm>
              <a:off x="2184695" y="4635722"/>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63" name="Freeform 81">
              <a:extLst>
                <a:ext uri="{FF2B5EF4-FFF2-40B4-BE49-F238E27FC236}">
                  <a16:creationId xmlns:a16="http://schemas.microsoft.com/office/drawing/2014/main" id="{CC15EFEA-4AA2-AF4F-B8A7-AFC1A080D16D}"/>
                </a:ext>
              </a:extLst>
            </p:cNvPr>
            <p:cNvSpPr>
              <a:spLocks/>
            </p:cNvSpPr>
            <p:nvPr/>
          </p:nvSpPr>
          <p:spPr bwMode="auto">
            <a:xfrm>
              <a:off x="2184695" y="4635722"/>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64" name="Freeform 82">
              <a:extLst>
                <a:ext uri="{FF2B5EF4-FFF2-40B4-BE49-F238E27FC236}">
                  <a16:creationId xmlns:a16="http://schemas.microsoft.com/office/drawing/2014/main" id="{3F030FC9-4051-1D4A-9124-42B7DE720063}"/>
                </a:ext>
              </a:extLst>
            </p:cNvPr>
            <p:cNvSpPr>
              <a:spLocks/>
            </p:cNvSpPr>
            <p:nvPr/>
          </p:nvSpPr>
          <p:spPr bwMode="auto">
            <a:xfrm>
              <a:off x="2184695" y="4470646"/>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65" name="Freeform 83">
              <a:extLst>
                <a:ext uri="{FF2B5EF4-FFF2-40B4-BE49-F238E27FC236}">
                  <a16:creationId xmlns:a16="http://schemas.microsoft.com/office/drawing/2014/main" id="{8EAE4EB6-3D03-544D-9315-E0A618ACE0DE}"/>
                </a:ext>
              </a:extLst>
            </p:cNvPr>
            <p:cNvSpPr>
              <a:spLocks/>
            </p:cNvSpPr>
            <p:nvPr/>
          </p:nvSpPr>
          <p:spPr bwMode="auto">
            <a:xfrm>
              <a:off x="2184695" y="4470646"/>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66" name="Rectangle 165">
              <a:extLst>
                <a:ext uri="{FF2B5EF4-FFF2-40B4-BE49-F238E27FC236}">
                  <a16:creationId xmlns:a16="http://schemas.microsoft.com/office/drawing/2014/main" id="{F49E56DC-C93A-714D-904C-E4AC84E191EA}"/>
                </a:ext>
              </a:extLst>
            </p:cNvPr>
            <p:cNvSpPr>
              <a:spLocks noChangeArrowheads="1"/>
            </p:cNvSpPr>
            <p:nvPr/>
          </p:nvSpPr>
          <p:spPr bwMode="auto">
            <a:xfrm>
              <a:off x="1691052" y="4470646"/>
              <a:ext cx="206346"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67" name="Rectangle 166">
              <a:extLst>
                <a:ext uri="{FF2B5EF4-FFF2-40B4-BE49-F238E27FC236}">
                  <a16:creationId xmlns:a16="http://schemas.microsoft.com/office/drawing/2014/main" id="{159392BD-7A95-2D4E-9897-09FC65EA1A83}"/>
                </a:ext>
              </a:extLst>
            </p:cNvPr>
            <p:cNvSpPr>
              <a:spLocks noChangeArrowheads="1"/>
            </p:cNvSpPr>
            <p:nvPr/>
          </p:nvSpPr>
          <p:spPr bwMode="auto">
            <a:xfrm>
              <a:off x="1691052" y="4470646"/>
              <a:ext cx="206346"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68" name="Rectangle 167">
              <a:extLst>
                <a:ext uri="{FF2B5EF4-FFF2-40B4-BE49-F238E27FC236}">
                  <a16:creationId xmlns:a16="http://schemas.microsoft.com/office/drawing/2014/main" id="{EEE071B1-3A97-AE4C-924A-FD839DD8424D}"/>
                </a:ext>
              </a:extLst>
            </p:cNvPr>
            <p:cNvSpPr>
              <a:spLocks noChangeArrowheads="1"/>
            </p:cNvSpPr>
            <p:nvPr/>
          </p:nvSpPr>
          <p:spPr bwMode="auto">
            <a:xfrm>
              <a:off x="1691052" y="4635722"/>
              <a:ext cx="206346" cy="1253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69" name="Rectangle 168">
              <a:extLst>
                <a:ext uri="{FF2B5EF4-FFF2-40B4-BE49-F238E27FC236}">
                  <a16:creationId xmlns:a16="http://schemas.microsoft.com/office/drawing/2014/main" id="{E6FCF2A3-F97A-D14E-90DF-C60DE30D5F33}"/>
                </a:ext>
              </a:extLst>
            </p:cNvPr>
            <p:cNvSpPr>
              <a:spLocks noChangeArrowheads="1"/>
            </p:cNvSpPr>
            <p:nvPr/>
          </p:nvSpPr>
          <p:spPr bwMode="auto">
            <a:xfrm>
              <a:off x="1691052" y="4635722"/>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70" name="Rectangle 169">
              <a:extLst>
                <a:ext uri="{FF2B5EF4-FFF2-40B4-BE49-F238E27FC236}">
                  <a16:creationId xmlns:a16="http://schemas.microsoft.com/office/drawing/2014/main" id="{43E13004-A7F3-5E42-B08D-43DCCE3F254F}"/>
                </a:ext>
              </a:extLst>
            </p:cNvPr>
            <p:cNvSpPr>
              <a:spLocks noChangeArrowheads="1"/>
            </p:cNvSpPr>
            <p:nvPr/>
          </p:nvSpPr>
          <p:spPr bwMode="auto">
            <a:xfrm>
              <a:off x="1691052" y="4800799"/>
              <a:ext cx="206346" cy="125395"/>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71" name="Rectangle 170">
              <a:extLst>
                <a:ext uri="{FF2B5EF4-FFF2-40B4-BE49-F238E27FC236}">
                  <a16:creationId xmlns:a16="http://schemas.microsoft.com/office/drawing/2014/main" id="{04458DDA-EDA0-F948-9CE6-6EC93CC5DBA2}"/>
                </a:ext>
              </a:extLst>
            </p:cNvPr>
            <p:cNvSpPr>
              <a:spLocks noChangeArrowheads="1"/>
            </p:cNvSpPr>
            <p:nvPr/>
          </p:nvSpPr>
          <p:spPr bwMode="auto">
            <a:xfrm>
              <a:off x="1691052" y="4800799"/>
              <a:ext cx="206346" cy="12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72" name="Freeform 90">
              <a:extLst>
                <a:ext uri="{FF2B5EF4-FFF2-40B4-BE49-F238E27FC236}">
                  <a16:creationId xmlns:a16="http://schemas.microsoft.com/office/drawing/2014/main" id="{3E33B42A-51C1-834F-8E12-13FF3B6A2043}"/>
                </a:ext>
              </a:extLst>
            </p:cNvPr>
            <p:cNvSpPr>
              <a:spLocks/>
            </p:cNvSpPr>
            <p:nvPr/>
          </p:nvSpPr>
          <p:spPr bwMode="auto">
            <a:xfrm>
              <a:off x="1691052" y="4967463"/>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73" name="Freeform 91">
              <a:extLst>
                <a:ext uri="{FF2B5EF4-FFF2-40B4-BE49-F238E27FC236}">
                  <a16:creationId xmlns:a16="http://schemas.microsoft.com/office/drawing/2014/main" id="{E20CFA59-AC08-1845-8E32-C8E25BDF20E4}"/>
                </a:ext>
              </a:extLst>
            </p:cNvPr>
            <p:cNvSpPr>
              <a:spLocks/>
            </p:cNvSpPr>
            <p:nvPr/>
          </p:nvSpPr>
          <p:spPr bwMode="auto">
            <a:xfrm>
              <a:off x="1691052" y="4967463"/>
              <a:ext cx="201584"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
          <p:nvSpPr>
            <p:cNvPr id="174" name="Rectangle 173">
              <a:extLst>
                <a:ext uri="{FF2B5EF4-FFF2-40B4-BE49-F238E27FC236}">
                  <a16:creationId xmlns:a16="http://schemas.microsoft.com/office/drawing/2014/main" id="{D43B2663-6FDF-3C42-9502-E3692C050B73}"/>
                </a:ext>
              </a:extLst>
            </p:cNvPr>
            <p:cNvSpPr>
              <a:spLocks noChangeArrowheads="1"/>
            </p:cNvSpPr>
            <p:nvPr/>
          </p:nvSpPr>
          <p:spPr bwMode="auto">
            <a:xfrm>
              <a:off x="1411692" y="3865563"/>
              <a:ext cx="0" cy="2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a:solidFill>
                  <a:srgbClr val="FFFFFF"/>
                </a:solidFill>
              </a:endParaRPr>
            </a:p>
          </p:txBody>
        </p:sp>
      </p:grpSp>
      <p:sp>
        <p:nvSpPr>
          <p:cNvPr id="175" name="Freeform 6">
            <a:extLst>
              <a:ext uri="{FF2B5EF4-FFF2-40B4-BE49-F238E27FC236}">
                <a16:creationId xmlns:a16="http://schemas.microsoft.com/office/drawing/2014/main" id="{744EBB52-3E6A-764B-8B00-2B9C0416AAD6}"/>
              </a:ext>
            </a:extLst>
          </p:cNvPr>
          <p:cNvSpPr>
            <a:spLocks/>
          </p:cNvSpPr>
          <p:nvPr/>
        </p:nvSpPr>
        <p:spPr bwMode="auto">
          <a:xfrm>
            <a:off x="1004864" y="1306366"/>
            <a:ext cx="2444438" cy="4723731"/>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endParaRPr>
          </a:p>
        </p:txBody>
      </p:sp>
    </p:spTree>
    <p:extLst>
      <p:ext uri="{BB962C8B-B14F-4D97-AF65-F5344CB8AC3E}">
        <p14:creationId xmlns:p14="http://schemas.microsoft.com/office/powerpoint/2010/main" val="3545378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P spid="1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manager</a:t>
            </a:r>
          </a:p>
        </p:txBody>
      </p:sp>
      <p:sp>
        <p:nvSpPr>
          <p:cNvPr id="6" name="Text Placeholder 5"/>
          <p:cNvSpPr>
            <a:spLocks noGrp="1"/>
          </p:cNvSpPr>
          <p:nvPr>
            <p:ph type="body" sz="quarter" idx="10"/>
          </p:nvPr>
        </p:nvSpPr>
        <p:spPr>
          <a:xfrm>
            <a:off x="584200" y="1435497"/>
            <a:ext cx="11018520" cy="3508653"/>
          </a:xfrm>
        </p:spPr>
        <p:txBody>
          <a:bodyPr vert="horz" wrap="square" lIns="0" tIns="0" rIns="0" bIns="0" rtlCol="0" anchor="t">
            <a:spAutoFit/>
          </a:bodyPr>
          <a:lstStyle/>
          <a:p>
            <a:pPr marL="0" indent="0">
              <a:spcBef>
                <a:spcPts val="1800"/>
              </a:spcBef>
              <a:spcAft>
                <a:spcPts val="600"/>
              </a:spcAft>
              <a:buNone/>
            </a:pPr>
            <a:r>
              <a:rPr lang="en-US" sz="2400">
                <a:latin typeface="+mn-lt"/>
              </a:rPr>
              <a:t>Resource </a:t>
            </a:r>
          </a:p>
          <a:p>
            <a:pPr marL="228600" lvl="1" indent="0">
              <a:spcAft>
                <a:spcPts val="600"/>
              </a:spcAft>
              <a:buNone/>
            </a:pPr>
            <a:r>
              <a:rPr lang="en-US"/>
              <a:t>A manageable item available through Azure. VMs, web apps, databases, etc. </a:t>
            </a:r>
          </a:p>
          <a:p>
            <a:pPr marL="0" indent="0">
              <a:spcBef>
                <a:spcPts val="1800"/>
              </a:spcBef>
              <a:spcAft>
                <a:spcPts val="600"/>
              </a:spcAft>
              <a:buNone/>
            </a:pPr>
            <a:r>
              <a:rPr lang="en-US" sz="2400">
                <a:latin typeface="+mn-lt"/>
              </a:rPr>
              <a:t>Resource group</a:t>
            </a:r>
          </a:p>
          <a:p>
            <a:pPr marL="228600" lvl="1" indent="0">
              <a:spcAft>
                <a:spcPts val="600"/>
              </a:spcAft>
              <a:buNone/>
            </a:pPr>
            <a:r>
              <a:rPr lang="en-US"/>
              <a:t>A container that holds related resources</a:t>
            </a:r>
          </a:p>
          <a:p>
            <a:pPr marL="228600" lvl="1" indent="0">
              <a:spcAft>
                <a:spcPts val="600"/>
              </a:spcAft>
              <a:buNone/>
            </a:pPr>
            <a:r>
              <a:rPr lang="en-US"/>
              <a:t>You decide how to allocate resources to groups</a:t>
            </a:r>
          </a:p>
          <a:p>
            <a:pPr marL="0" indent="0">
              <a:spcBef>
                <a:spcPts val="1800"/>
              </a:spcBef>
              <a:spcAft>
                <a:spcPts val="600"/>
              </a:spcAft>
              <a:buNone/>
            </a:pPr>
            <a:r>
              <a:rPr lang="en-US" sz="2400">
                <a:latin typeface="+mn-lt"/>
              </a:rPr>
              <a:t>Resource provider</a:t>
            </a:r>
          </a:p>
          <a:p>
            <a:pPr marL="228600" lvl="1" indent="0">
              <a:spcAft>
                <a:spcPts val="600"/>
              </a:spcAft>
              <a:buNone/>
            </a:pPr>
            <a:r>
              <a:rPr lang="en-US"/>
              <a:t>A service that supplies the resources you can deploy and manage</a:t>
            </a:r>
          </a:p>
        </p:txBody>
      </p:sp>
      <p:sp>
        <p:nvSpPr>
          <p:cNvPr id="4" name="Rectangle 3">
            <a:extLst>
              <a:ext uri="{FF2B5EF4-FFF2-40B4-BE49-F238E27FC236}">
                <a16:creationId xmlns:a16="http://schemas.microsoft.com/office/drawing/2014/main" id="{6EF0791B-6B3E-5546-93A4-3BC8BBDCEF89}"/>
              </a:ext>
            </a:extLst>
          </p:cNvPr>
          <p:cNvSpPr/>
          <p:nvPr/>
        </p:nvSpPr>
        <p:spPr bwMode="auto">
          <a:xfrm>
            <a:off x="9997440" y="1"/>
            <a:ext cx="2194560"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165083F4-91B3-BB49-9A57-E864E6355D3F}"/>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D1376ED3-75FE-2C44-9D03-B69DA494CF86}"/>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AB532A94-2ABC-9940-8FF1-4F7823771CB7}"/>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B902B31A-FC0E-3349-BEB2-61B320EB4B0E}"/>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7FDECB68-17C5-344F-ABCB-85D912E3D8BA}"/>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29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Common resource providers</a:t>
            </a:r>
          </a:p>
        </p:txBody>
      </p:sp>
      <p:sp>
        <p:nvSpPr>
          <p:cNvPr id="6" name="Text Placeholder 5"/>
          <p:cNvSpPr>
            <a:spLocks noGrp="1"/>
          </p:cNvSpPr>
          <p:nvPr>
            <p:ph type="body" sz="quarter" idx="10"/>
          </p:nvPr>
        </p:nvSpPr>
        <p:spPr>
          <a:xfrm>
            <a:off x="584200" y="1435497"/>
            <a:ext cx="11018520" cy="3062377"/>
          </a:xfrm>
        </p:spPr>
        <p:txBody>
          <a:bodyPr/>
          <a:lstStyle/>
          <a:p>
            <a:pPr marL="0" indent="0">
              <a:spcBef>
                <a:spcPts val="1800"/>
              </a:spcBef>
              <a:spcAft>
                <a:spcPts val="600"/>
              </a:spcAft>
              <a:buNone/>
            </a:pPr>
            <a:r>
              <a:rPr lang="en-US" sz="2400" err="1">
                <a:latin typeface="+mn-lt"/>
              </a:rPr>
              <a:t>Microsoft.Compute</a:t>
            </a:r>
            <a:endParaRPr lang="en-US" sz="2400">
              <a:latin typeface="+mn-lt"/>
            </a:endParaRPr>
          </a:p>
          <a:p>
            <a:pPr marL="228600" lvl="1" indent="0">
              <a:spcAft>
                <a:spcPts val="600"/>
              </a:spcAft>
              <a:buNone/>
            </a:pPr>
            <a:r>
              <a:rPr lang="en-US"/>
              <a:t>Supplies the VM resource</a:t>
            </a:r>
          </a:p>
          <a:p>
            <a:pPr marL="0" indent="0">
              <a:spcBef>
                <a:spcPts val="1800"/>
              </a:spcBef>
              <a:spcAft>
                <a:spcPts val="600"/>
              </a:spcAft>
              <a:buNone/>
            </a:pPr>
            <a:r>
              <a:rPr lang="en-US" sz="2400" err="1">
                <a:latin typeface="+mn-lt"/>
              </a:rPr>
              <a:t>Microsoft.Storage</a:t>
            </a:r>
            <a:endParaRPr lang="en-US" sz="2400">
              <a:latin typeface="+mn-lt"/>
            </a:endParaRPr>
          </a:p>
          <a:p>
            <a:pPr marL="228600" lvl="1" indent="0">
              <a:spcAft>
                <a:spcPts val="600"/>
              </a:spcAft>
              <a:buNone/>
            </a:pPr>
            <a:r>
              <a:rPr lang="en-US"/>
              <a:t>Supplies the storage account resource</a:t>
            </a:r>
          </a:p>
          <a:p>
            <a:pPr marL="0" indent="0">
              <a:spcBef>
                <a:spcPts val="1800"/>
              </a:spcBef>
              <a:spcAft>
                <a:spcPts val="600"/>
              </a:spcAft>
              <a:buNone/>
            </a:pPr>
            <a:r>
              <a:rPr lang="en-US" sz="2400" err="1">
                <a:latin typeface="+mn-lt"/>
              </a:rPr>
              <a:t>Microsoft.Web</a:t>
            </a:r>
            <a:endParaRPr lang="en-US" sz="2400">
              <a:latin typeface="+mn-lt"/>
            </a:endParaRPr>
          </a:p>
          <a:p>
            <a:pPr marL="228600" lvl="1" indent="0">
              <a:spcAft>
                <a:spcPts val="600"/>
              </a:spcAft>
              <a:buNone/>
            </a:pPr>
            <a:r>
              <a:rPr lang="en-US"/>
              <a:t>Supplies resources related to web applications</a:t>
            </a:r>
          </a:p>
        </p:txBody>
      </p:sp>
      <p:sp>
        <p:nvSpPr>
          <p:cNvPr id="4" name="Rectangle 3">
            <a:extLst>
              <a:ext uri="{FF2B5EF4-FFF2-40B4-BE49-F238E27FC236}">
                <a16:creationId xmlns:a16="http://schemas.microsoft.com/office/drawing/2014/main" id="{AF6B9CCA-0D58-1443-9163-004ACC6AA2C3}"/>
              </a:ext>
            </a:extLst>
          </p:cNvPr>
          <p:cNvSpPr/>
          <p:nvPr/>
        </p:nvSpPr>
        <p:spPr bwMode="auto">
          <a:xfrm>
            <a:off x="9997440" y="1"/>
            <a:ext cx="2194560"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17BC5780-4E62-3647-8189-293223D39175}"/>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84503954-76B4-004B-80A6-718F55196114}"/>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720AD3ED-2BE1-3C4B-A54B-8B296C5616AB}"/>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20DA4252-2042-A64B-A96D-433ACC6FB010}"/>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CA14C971-7899-2A40-8EB2-D390C2556C07}"/>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755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Manager</a:t>
            </a:r>
          </a:p>
        </p:txBody>
      </p:sp>
      <p:sp>
        <p:nvSpPr>
          <p:cNvPr id="6" name="Text Placeholder 5"/>
          <p:cNvSpPr>
            <a:spLocks noGrp="1"/>
          </p:cNvSpPr>
          <p:nvPr>
            <p:ph type="body" sz="quarter" idx="10"/>
          </p:nvPr>
        </p:nvSpPr>
        <p:spPr>
          <a:xfrm>
            <a:off x="584200" y="1435497"/>
            <a:ext cx="11018520" cy="4847481"/>
          </a:xfrm>
        </p:spPr>
        <p:txBody>
          <a:bodyPr/>
          <a:lstStyle/>
          <a:p>
            <a:pPr marL="0" indent="0">
              <a:spcBef>
                <a:spcPts val="1200"/>
              </a:spcBef>
              <a:spcAft>
                <a:spcPts val="600"/>
              </a:spcAft>
              <a:buNone/>
            </a:pPr>
            <a:r>
              <a:rPr lang="en-US" sz="2400">
                <a:latin typeface="+mn-lt"/>
              </a:rPr>
              <a:t>Resource </a:t>
            </a:r>
          </a:p>
          <a:p>
            <a:pPr marL="228600" lvl="1" indent="0">
              <a:spcAft>
                <a:spcPts val="600"/>
              </a:spcAft>
              <a:buNone/>
            </a:pPr>
            <a:r>
              <a:rPr lang="en-US"/>
              <a:t>A manageable item available through Azure. VMs, web apps, databases, etc. </a:t>
            </a:r>
          </a:p>
          <a:p>
            <a:pPr marL="0" indent="0">
              <a:spcBef>
                <a:spcPts val="1200"/>
              </a:spcBef>
              <a:spcAft>
                <a:spcPts val="600"/>
              </a:spcAft>
              <a:buNone/>
            </a:pPr>
            <a:r>
              <a:rPr lang="en-US" sz="2400">
                <a:latin typeface="+mn-lt"/>
              </a:rPr>
              <a:t>Resource group</a:t>
            </a:r>
          </a:p>
          <a:p>
            <a:pPr marL="228600" lvl="1" indent="0">
              <a:spcAft>
                <a:spcPts val="600"/>
              </a:spcAft>
              <a:buNone/>
            </a:pPr>
            <a:r>
              <a:rPr lang="en-US"/>
              <a:t>A container that holds related resources</a:t>
            </a:r>
          </a:p>
          <a:p>
            <a:pPr marL="228600" lvl="1" indent="0">
              <a:spcAft>
                <a:spcPts val="600"/>
              </a:spcAft>
              <a:buNone/>
            </a:pPr>
            <a:r>
              <a:rPr lang="en-US"/>
              <a:t>You decide how to allocate resources to groups</a:t>
            </a:r>
          </a:p>
          <a:p>
            <a:pPr marL="0" indent="0">
              <a:spcBef>
                <a:spcPts val="1200"/>
              </a:spcBef>
              <a:spcAft>
                <a:spcPts val="600"/>
              </a:spcAft>
              <a:buNone/>
            </a:pPr>
            <a:r>
              <a:rPr lang="en-US" sz="2400">
                <a:latin typeface="+mn-lt"/>
              </a:rPr>
              <a:t>Resource provider</a:t>
            </a:r>
          </a:p>
          <a:p>
            <a:pPr marL="228600" lvl="1" indent="0">
              <a:spcAft>
                <a:spcPts val="600"/>
              </a:spcAft>
              <a:buNone/>
            </a:pPr>
            <a:r>
              <a:rPr lang="en-US"/>
              <a:t>A service that supplies the resources you can deploy and manage</a:t>
            </a:r>
          </a:p>
          <a:p>
            <a:pPr marL="0" indent="0">
              <a:spcBef>
                <a:spcPts val="1200"/>
              </a:spcBef>
              <a:spcAft>
                <a:spcPts val="600"/>
              </a:spcAft>
              <a:buNone/>
            </a:pPr>
            <a:r>
              <a:rPr lang="en-US" sz="2400">
                <a:latin typeface="+mn-lt"/>
              </a:rPr>
              <a:t>Resource manager template</a:t>
            </a:r>
          </a:p>
          <a:p>
            <a:pPr marL="228600" lvl="1" indent="0">
              <a:spcAft>
                <a:spcPts val="600"/>
              </a:spcAft>
              <a:buNone/>
            </a:pPr>
            <a:r>
              <a:rPr lang="en-US"/>
              <a:t>A JSON file that defines resources to deploy to a resource group</a:t>
            </a:r>
          </a:p>
          <a:p>
            <a:pPr marL="228600" lvl="1" indent="0">
              <a:spcAft>
                <a:spcPts val="600"/>
              </a:spcAft>
              <a:buNone/>
            </a:pPr>
            <a:r>
              <a:rPr lang="en-US"/>
              <a:t>Defines dependencies between resources</a:t>
            </a:r>
          </a:p>
        </p:txBody>
      </p:sp>
      <p:sp>
        <p:nvSpPr>
          <p:cNvPr id="4" name="Rectangle 3">
            <a:extLst>
              <a:ext uri="{FF2B5EF4-FFF2-40B4-BE49-F238E27FC236}">
                <a16:creationId xmlns:a16="http://schemas.microsoft.com/office/drawing/2014/main" id="{EC9F65AE-EC63-884E-A43D-6C6DEAA0AB53}"/>
              </a:ext>
            </a:extLst>
          </p:cNvPr>
          <p:cNvSpPr/>
          <p:nvPr/>
        </p:nvSpPr>
        <p:spPr bwMode="auto">
          <a:xfrm>
            <a:off x="9997440" y="1"/>
            <a:ext cx="2194560" cy="62829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D9CEA331-A318-584F-889B-15D6EF461F31}"/>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57D96AB0-7584-AC4A-AAA6-9EFB55AAF274}"/>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085C1598-0C50-7A47-9703-DCB1D5D95981}"/>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C2552566-8F0B-D84A-831D-FBCD2654F64B}"/>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BCBCD9E5-FB32-B847-BFD1-47DA6C3DF289}"/>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555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5F7AF3-7792-0A41-B2F2-C0A962757778}"/>
              </a:ext>
            </a:extLst>
          </p:cNvPr>
          <p:cNvSpPr>
            <a:spLocks noGrp="1"/>
          </p:cNvSpPr>
          <p:nvPr>
            <p:ph type="body" sz="quarter" idx="11"/>
          </p:nvPr>
        </p:nvSpPr>
        <p:spPr>
          <a:xfrm>
            <a:off x="285227" y="1058550"/>
            <a:ext cx="5726106" cy="4825937"/>
          </a:xfrm>
        </p:spPr>
        <p:txBody>
          <a:bodyPr/>
          <a:lstStyle/>
          <a:p>
            <a:r>
              <a:rPr lang="en-US" sz="1600">
                <a:solidFill>
                  <a:srgbClr val="000000"/>
                </a:solidFill>
                <a:latin typeface="Cascadia Code" panose="020B0509020204030204" pitchFamily="49" charset="0"/>
              </a:rPr>
              <a:t>      },</a:t>
            </a:r>
          </a:p>
          <a:p>
            <a:r>
              <a:rPr lang="en-US" sz="1600">
                <a:solidFill>
                  <a:srgbClr val="000000"/>
                </a:solidFill>
                <a:latin typeface="Cascadia Code" panose="020B0509020204030204" pitchFamily="49" charset="0"/>
              </a:rPr>
              <a:t>        </a:t>
            </a:r>
            <a:r>
              <a:rPr lang="en-US" sz="1600">
                <a:solidFill>
                  <a:srgbClr val="0451A5"/>
                </a:solidFill>
                <a:latin typeface="Cascadia Code" panose="020B0509020204030204" pitchFamily="49" charset="0"/>
              </a:rPr>
              <a:t>"resources"</a:t>
            </a:r>
            <a:r>
              <a:rPr lang="en-US" sz="1600">
                <a:solidFill>
                  <a:srgbClr val="000000"/>
                </a:solidFill>
                <a:latin typeface="Cascadia Code" panose="020B0509020204030204" pitchFamily="49" charset="0"/>
              </a:rPr>
              <a:t>: [</a:t>
            </a:r>
          </a:p>
          <a:p>
            <a:r>
              <a:rPr lang="en-US" sz="1600">
                <a:solidFill>
                  <a:srgbClr val="000000"/>
                </a:solidFill>
                <a:latin typeface="Cascadia Code" panose="020B0509020204030204" pitchFamily="49" charset="0"/>
              </a:rPr>
              <a:t>          {</a:t>
            </a:r>
          </a:p>
          <a:p>
            <a:r>
              <a:rPr lang="en-US" sz="1600">
                <a:solidFill>
                  <a:srgbClr val="000000"/>
                </a:solidFill>
                <a:latin typeface="Cascadia Code" panose="020B0509020204030204" pitchFamily="49" charset="0"/>
              </a:rPr>
              <a:t>            </a:t>
            </a:r>
            <a:r>
              <a:rPr lang="en-US" sz="1600">
                <a:solidFill>
                  <a:srgbClr val="0451A5"/>
                </a:solidFill>
                <a:latin typeface="Cascadia Code" panose="020B0509020204030204" pitchFamily="49" charset="0"/>
              </a:rPr>
              <a:t>"type"</a:t>
            </a:r>
            <a:r>
              <a:rPr lang="en-US" sz="1600">
                <a:solidFill>
                  <a:srgbClr val="000000"/>
                </a:solidFill>
                <a:latin typeface="Cascadia Code" panose="020B0509020204030204" pitchFamily="49" charset="0"/>
              </a:rPr>
              <a:t>: </a:t>
            </a:r>
            <a:r>
              <a:rPr lang="en-US" sz="1600">
                <a:solidFill>
                  <a:srgbClr val="A31515"/>
                </a:solidFill>
                <a:latin typeface="Cascadia Code" panose="020B0509020204030204" pitchFamily="49" charset="0"/>
              </a:rPr>
              <a:t>"</a:t>
            </a:r>
            <a:r>
              <a:rPr lang="en-US" sz="1600" err="1">
                <a:solidFill>
                  <a:srgbClr val="A31515"/>
                </a:solidFill>
                <a:latin typeface="Cascadia Code" panose="020B0509020204030204" pitchFamily="49" charset="0"/>
              </a:rPr>
              <a:t>Microsoft.Storage</a:t>
            </a:r>
            <a:r>
              <a:rPr lang="en-US" sz="1600">
                <a:solidFill>
                  <a:srgbClr val="A31515"/>
                </a:solidFill>
                <a:latin typeface="Cascadia Code" panose="020B0509020204030204" pitchFamily="49" charset="0"/>
              </a:rPr>
              <a:t>/</a:t>
            </a:r>
            <a:r>
              <a:rPr lang="en-US" sz="1600" err="1">
                <a:solidFill>
                  <a:srgbClr val="A31515"/>
                </a:solidFill>
                <a:latin typeface="Cascadia Code" panose="020B0509020204030204" pitchFamily="49" charset="0"/>
              </a:rPr>
              <a:t>storageAccounts</a:t>
            </a:r>
            <a:r>
              <a:rPr lang="en-US" sz="1600">
                <a:solidFill>
                  <a:srgbClr val="A31515"/>
                </a:solidFill>
                <a:latin typeface="Cascadia Code" panose="020B0509020204030204" pitchFamily="49" charset="0"/>
              </a:rPr>
              <a:t>"</a:t>
            </a:r>
            <a:r>
              <a:rPr lang="en-US" sz="1600">
                <a:solidFill>
                  <a:srgbClr val="000000"/>
                </a:solidFill>
                <a:latin typeface="Cascadia Code" panose="020B0509020204030204" pitchFamily="49" charset="0"/>
              </a:rPr>
              <a:t>,</a:t>
            </a:r>
          </a:p>
          <a:p>
            <a:r>
              <a:rPr lang="en-US" sz="1600">
                <a:solidFill>
                  <a:srgbClr val="000000"/>
                </a:solidFill>
                <a:latin typeface="Cascadia Code" panose="020B0509020204030204" pitchFamily="49" charset="0"/>
              </a:rPr>
              <a:t>            </a:t>
            </a:r>
            <a:r>
              <a:rPr lang="en-US" sz="1600">
                <a:solidFill>
                  <a:srgbClr val="0451A5"/>
                </a:solidFill>
                <a:latin typeface="Cascadia Code" panose="020B0509020204030204" pitchFamily="49" charset="0"/>
              </a:rPr>
              <a:t>"</a:t>
            </a:r>
            <a:r>
              <a:rPr lang="en-US" sz="1600" err="1">
                <a:solidFill>
                  <a:srgbClr val="0451A5"/>
                </a:solidFill>
                <a:latin typeface="Cascadia Code" panose="020B0509020204030204" pitchFamily="49" charset="0"/>
              </a:rPr>
              <a:t>apiVersion</a:t>
            </a:r>
            <a:r>
              <a:rPr lang="en-US" sz="1600">
                <a:solidFill>
                  <a:srgbClr val="0451A5"/>
                </a:solidFill>
                <a:latin typeface="Cascadia Code" panose="020B0509020204030204" pitchFamily="49" charset="0"/>
              </a:rPr>
              <a:t>"</a:t>
            </a:r>
            <a:r>
              <a:rPr lang="en-US" sz="1600">
                <a:solidFill>
                  <a:srgbClr val="000000"/>
                </a:solidFill>
                <a:latin typeface="Cascadia Code" panose="020B0509020204030204" pitchFamily="49" charset="0"/>
              </a:rPr>
              <a:t>: </a:t>
            </a:r>
            <a:r>
              <a:rPr lang="en-US" sz="1600">
                <a:solidFill>
                  <a:srgbClr val="A31515"/>
                </a:solidFill>
                <a:latin typeface="Cascadia Code" panose="020B0509020204030204" pitchFamily="49" charset="0"/>
              </a:rPr>
              <a:t>"2018-11-01"</a:t>
            </a:r>
            <a:r>
              <a:rPr lang="en-US" sz="1600">
                <a:solidFill>
                  <a:srgbClr val="000000"/>
                </a:solidFill>
                <a:latin typeface="Cascadia Code" panose="020B0509020204030204" pitchFamily="49" charset="0"/>
              </a:rPr>
              <a:t>,</a:t>
            </a:r>
          </a:p>
          <a:p>
            <a:r>
              <a:rPr lang="en-US" sz="1600">
                <a:solidFill>
                  <a:srgbClr val="000000"/>
                </a:solidFill>
                <a:latin typeface="Cascadia Code" panose="020B0509020204030204" pitchFamily="49" charset="0"/>
              </a:rPr>
              <a:t>            </a:t>
            </a:r>
            <a:r>
              <a:rPr lang="en-US" sz="1600">
                <a:solidFill>
                  <a:srgbClr val="0451A5"/>
                </a:solidFill>
                <a:latin typeface="Cascadia Code" panose="020B0509020204030204" pitchFamily="49" charset="0"/>
              </a:rPr>
              <a:t>"name"</a:t>
            </a:r>
            <a:r>
              <a:rPr lang="en-US" sz="1600">
                <a:solidFill>
                  <a:srgbClr val="000000"/>
                </a:solidFill>
                <a:latin typeface="Cascadia Code" panose="020B0509020204030204" pitchFamily="49" charset="0"/>
              </a:rPr>
              <a:t>: </a:t>
            </a:r>
            <a:r>
              <a:rPr lang="en-US" sz="1600">
                <a:solidFill>
                  <a:srgbClr val="A31515"/>
                </a:solidFill>
                <a:latin typeface="Cascadia Code" panose="020B0509020204030204" pitchFamily="49" charset="0"/>
              </a:rPr>
              <a:t>"[variables('</a:t>
            </a:r>
            <a:r>
              <a:rPr lang="en-US" sz="1600" err="1">
                <a:solidFill>
                  <a:srgbClr val="A31515"/>
                </a:solidFill>
                <a:latin typeface="Cascadia Code" panose="020B0509020204030204" pitchFamily="49" charset="0"/>
              </a:rPr>
              <a:t>storageAccountName</a:t>
            </a:r>
            <a:r>
              <a:rPr lang="en-US" sz="1600">
                <a:solidFill>
                  <a:srgbClr val="A31515"/>
                </a:solidFill>
                <a:latin typeface="Cascadia Code" panose="020B0509020204030204" pitchFamily="49" charset="0"/>
              </a:rPr>
              <a:t>')]"</a:t>
            </a:r>
            <a:r>
              <a:rPr lang="en-US" sz="1600">
                <a:solidFill>
                  <a:srgbClr val="000000"/>
                </a:solidFill>
                <a:latin typeface="Cascadia Code" panose="020B0509020204030204" pitchFamily="49" charset="0"/>
              </a:rPr>
              <a:t>,</a:t>
            </a:r>
          </a:p>
          <a:p>
            <a:r>
              <a:rPr lang="en-US" sz="1600">
                <a:solidFill>
                  <a:srgbClr val="000000"/>
                </a:solidFill>
                <a:latin typeface="Cascadia Code" panose="020B0509020204030204" pitchFamily="49" charset="0"/>
              </a:rPr>
              <a:t>            </a:t>
            </a:r>
            <a:r>
              <a:rPr lang="en-US" sz="1600">
                <a:solidFill>
                  <a:srgbClr val="0451A5"/>
                </a:solidFill>
                <a:latin typeface="Cascadia Code" panose="020B0509020204030204" pitchFamily="49" charset="0"/>
              </a:rPr>
              <a:t>"location"</a:t>
            </a:r>
            <a:r>
              <a:rPr lang="en-US" sz="1600">
                <a:solidFill>
                  <a:srgbClr val="000000"/>
                </a:solidFill>
                <a:latin typeface="Cascadia Code" panose="020B0509020204030204" pitchFamily="49" charset="0"/>
              </a:rPr>
              <a:t>: </a:t>
            </a:r>
            <a:r>
              <a:rPr lang="en-US" sz="1600">
                <a:solidFill>
                  <a:srgbClr val="A31515"/>
                </a:solidFill>
                <a:latin typeface="Cascadia Code" panose="020B0509020204030204" pitchFamily="49" charset="0"/>
              </a:rPr>
              <a:t>"[parameters('location')]"</a:t>
            </a:r>
            <a:r>
              <a:rPr lang="en-US" sz="1600">
                <a:solidFill>
                  <a:srgbClr val="000000"/>
                </a:solidFill>
                <a:latin typeface="Cascadia Code" panose="020B0509020204030204" pitchFamily="49" charset="0"/>
              </a:rPr>
              <a:t>,</a:t>
            </a:r>
          </a:p>
          <a:p>
            <a:r>
              <a:rPr lang="en-US" sz="1600">
                <a:solidFill>
                  <a:srgbClr val="000000"/>
                </a:solidFill>
                <a:latin typeface="Cascadia Code" panose="020B0509020204030204" pitchFamily="49" charset="0"/>
              </a:rPr>
              <a:t>            </a:t>
            </a:r>
            <a:r>
              <a:rPr lang="en-US" sz="1600">
                <a:solidFill>
                  <a:srgbClr val="0451A5"/>
                </a:solidFill>
                <a:latin typeface="Cascadia Code" panose="020B0509020204030204" pitchFamily="49" charset="0"/>
              </a:rPr>
              <a:t>"</a:t>
            </a:r>
            <a:r>
              <a:rPr lang="en-US" sz="1600" err="1">
                <a:solidFill>
                  <a:srgbClr val="0451A5"/>
                </a:solidFill>
                <a:latin typeface="Cascadia Code" panose="020B0509020204030204" pitchFamily="49" charset="0"/>
              </a:rPr>
              <a:t>sku</a:t>
            </a:r>
            <a:r>
              <a:rPr lang="en-US" sz="1600">
                <a:solidFill>
                  <a:srgbClr val="0451A5"/>
                </a:solidFill>
                <a:latin typeface="Cascadia Code" panose="020B0509020204030204" pitchFamily="49" charset="0"/>
              </a:rPr>
              <a:t>"</a:t>
            </a:r>
            <a:r>
              <a:rPr lang="en-US" sz="1600">
                <a:solidFill>
                  <a:srgbClr val="000000"/>
                </a:solidFill>
                <a:latin typeface="Cascadia Code" panose="020B0509020204030204" pitchFamily="49" charset="0"/>
              </a:rPr>
              <a:t>: {</a:t>
            </a:r>
          </a:p>
          <a:p>
            <a:r>
              <a:rPr lang="en-US" sz="1600">
                <a:solidFill>
                  <a:srgbClr val="000000"/>
                </a:solidFill>
                <a:latin typeface="Cascadia Code" panose="020B0509020204030204" pitchFamily="49" charset="0"/>
              </a:rPr>
              <a:t>              </a:t>
            </a:r>
            <a:r>
              <a:rPr lang="en-US" sz="1600">
                <a:solidFill>
                  <a:srgbClr val="0451A5"/>
                </a:solidFill>
                <a:latin typeface="Cascadia Code" panose="020B0509020204030204" pitchFamily="49" charset="0"/>
              </a:rPr>
              <a:t>"name"</a:t>
            </a:r>
            <a:r>
              <a:rPr lang="en-US" sz="1600">
                <a:solidFill>
                  <a:srgbClr val="000000"/>
                </a:solidFill>
                <a:latin typeface="Cascadia Code" panose="020B0509020204030204" pitchFamily="49" charset="0"/>
              </a:rPr>
              <a:t>: </a:t>
            </a:r>
            <a:r>
              <a:rPr lang="en-US" sz="1600">
                <a:solidFill>
                  <a:srgbClr val="A31515"/>
                </a:solidFill>
                <a:latin typeface="Cascadia Code" panose="020B0509020204030204" pitchFamily="49" charset="0"/>
              </a:rPr>
              <a:t>"[variables('</a:t>
            </a:r>
            <a:r>
              <a:rPr lang="en-US" sz="1600" err="1">
                <a:solidFill>
                  <a:srgbClr val="A31515"/>
                </a:solidFill>
                <a:latin typeface="Cascadia Code" panose="020B0509020204030204" pitchFamily="49" charset="0"/>
              </a:rPr>
              <a:t>storageAccountType</a:t>
            </a:r>
            <a:r>
              <a:rPr lang="en-US" sz="1600">
                <a:solidFill>
                  <a:srgbClr val="A31515"/>
                </a:solidFill>
                <a:latin typeface="Cascadia Code" panose="020B0509020204030204" pitchFamily="49" charset="0"/>
              </a:rPr>
              <a:t>')]"</a:t>
            </a:r>
            <a:endParaRPr lang="en-US" sz="1600">
              <a:solidFill>
                <a:srgbClr val="000000"/>
              </a:solidFill>
              <a:latin typeface="Cascadia Code" panose="020B0509020204030204" pitchFamily="49" charset="0"/>
            </a:endParaRPr>
          </a:p>
          <a:p>
            <a:r>
              <a:rPr lang="en-US" sz="1600">
                <a:solidFill>
                  <a:srgbClr val="000000"/>
                </a:solidFill>
                <a:latin typeface="Cascadia Code" panose="020B0509020204030204" pitchFamily="49" charset="0"/>
              </a:rPr>
              <a:t>            },</a:t>
            </a:r>
          </a:p>
          <a:p>
            <a:r>
              <a:rPr lang="en-US" sz="1600">
                <a:solidFill>
                  <a:srgbClr val="000000"/>
                </a:solidFill>
                <a:latin typeface="Cascadia Code" panose="020B0509020204030204" pitchFamily="49" charset="0"/>
              </a:rPr>
              <a:t>            </a:t>
            </a:r>
            <a:r>
              <a:rPr lang="en-US" sz="1600">
                <a:solidFill>
                  <a:srgbClr val="0451A5"/>
                </a:solidFill>
                <a:latin typeface="Cascadia Code" panose="020B0509020204030204" pitchFamily="49" charset="0"/>
              </a:rPr>
              <a:t>"kind"</a:t>
            </a:r>
            <a:r>
              <a:rPr lang="en-US" sz="1600">
                <a:solidFill>
                  <a:srgbClr val="000000"/>
                </a:solidFill>
                <a:latin typeface="Cascadia Code" panose="020B0509020204030204" pitchFamily="49" charset="0"/>
              </a:rPr>
              <a:t>: </a:t>
            </a:r>
            <a:r>
              <a:rPr lang="en-US" sz="1600">
                <a:solidFill>
                  <a:srgbClr val="A31515"/>
                </a:solidFill>
                <a:latin typeface="Cascadia Code" panose="020B0509020204030204" pitchFamily="49" charset="0"/>
              </a:rPr>
              <a:t>"Storage"</a:t>
            </a:r>
            <a:r>
              <a:rPr lang="en-US" sz="1600">
                <a:solidFill>
                  <a:srgbClr val="000000"/>
                </a:solidFill>
                <a:latin typeface="Cascadia Code" panose="020B0509020204030204" pitchFamily="49" charset="0"/>
              </a:rPr>
              <a:t>,</a:t>
            </a:r>
          </a:p>
          <a:p>
            <a:r>
              <a:rPr lang="en-US" sz="1600">
                <a:solidFill>
                  <a:srgbClr val="000000"/>
                </a:solidFill>
                <a:latin typeface="Cascadia Code" panose="020B0509020204030204" pitchFamily="49" charset="0"/>
              </a:rPr>
              <a:t>            </a:t>
            </a:r>
            <a:r>
              <a:rPr lang="en-US" sz="1600">
                <a:solidFill>
                  <a:srgbClr val="0451A5"/>
                </a:solidFill>
                <a:latin typeface="Cascadia Code" panose="020B0509020204030204" pitchFamily="49" charset="0"/>
              </a:rPr>
              <a:t>"properties"</a:t>
            </a:r>
            <a:r>
              <a:rPr lang="en-US" sz="1600">
                <a:solidFill>
                  <a:srgbClr val="000000"/>
                </a:solidFill>
                <a:latin typeface="Cascadia Code" panose="020B0509020204030204" pitchFamily="49" charset="0"/>
              </a:rPr>
              <a:t>: {}</a:t>
            </a:r>
          </a:p>
          <a:p>
            <a:r>
              <a:rPr lang="en-US" sz="1600">
                <a:solidFill>
                  <a:srgbClr val="000000"/>
                </a:solidFill>
                <a:latin typeface="Cascadia Code" panose="020B0509020204030204" pitchFamily="49" charset="0"/>
              </a:rPr>
              <a:t>          },</a:t>
            </a:r>
          </a:p>
          <a:p>
            <a:endParaRPr lang="en-US" sz="1600">
              <a:latin typeface="Cascadia Code" panose="020B0509020204030204" pitchFamily="49" charset="0"/>
            </a:endParaRPr>
          </a:p>
        </p:txBody>
      </p:sp>
      <p:sp>
        <p:nvSpPr>
          <p:cNvPr id="3" name="Title 2">
            <a:extLst>
              <a:ext uri="{FF2B5EF4-FFF2-40B4-BE49-F238E27FC236}">
                <a16:creationId xmlns:a16="http://schemas.microsoft.com/office/drawing/2014/main" id="{EB4142EC-7EFC-D048-9C9E-6E7F02965BD7}"/>
              </a:ext>
            </a:extLst>
          </p:cNvPr>
          <p:cNvSpPr>
            <a:spLocks noGrp="1"/>
          </p:cNvSpPr>
          <p:nvPr>
            <p:ph type="title"/>
          </p:nvPr>
        </p:nvSpPr>
        <p:spPr>
          <a:xfrm>
            <a:off x="6744749" y="504552"/>
            <a:ext cx="4862033" cy="1107996"/>
          </a:xfrm>
        </p:spPr>
        <p:txBody>
          <a:bodyPr/>
          <a:lstStyle/>
          <a:p>
            <a:r>
              <a:rPr lang="en-US"/>
              <a:t>Azure Resource Manager Template</a:t>
            </a:r>
          </a:p>
        </p:txBody>
      </p:sp>
      <p:sp>
        <p:nvSpPr>
          <p:cNvPr id="4" name="Text Placeholder 3">
            <a:extLst>
              <a:ext uri="{FF2B5EF4-FFF2-40B4-BE49-F238E27FC236}">
                <a16:creationId xmlns:a16="http://schemas.microsoft.com/office/drawing/2014/main" id="{38EABD44-2253-2547-9E67-128523996CB1}"/>
              </a:ext>
            </a:extLst>
          </p:cNvPr>
          <p:cNvSpPr>
            <a:spLocks noGrp="1"/>
          </p:cNvSpPr>
          <p:nvPr>
            <p:ph type="body" sz="quarter" idx="10"/>
          </p:nvPr>
        </p:nvSpPr>
        <p:spPr>
          <a:xfrm>
            <a:off x="6744749" y="1856120"/>
            <a:ext cx="4862033" cy="1655838"/>
          </a:xfrm>
        </p:spPr>
        <p:txBody>
          <a:bodyPr/>
          <a:lstStyle/>
          <a:p>
            <a:pPr lvl="1">
              <a:spcAft>
                <a:spcPts val="600"/>
              </a:spcAft>
            </a:pPr>
            <a:r>
              <a:rPr lang="en-US"/>
              <a:t>A JSON file that defines resources to deploy to a resource group</a:t>
            </a:r>
          </a:p>
          <a:p>
            <a:pPr lvl="1">
              <a:spcAft>
                <a:spcPts val="600"/>
              </a:spcAft>
            </a:pPr>
            <a:r>
              <a:rPr lang="en-US"/>
              <a:t>Defines dependencies between resources</a:t>
            </a:r>
          </a:p>
          <a:p>
            <a:endParaRPr lang="en-US"/>
          </a:p>
        </p:txBody>
      </p:sp>
      <p:sp>
        <p:nvSpPr>
          <p:cNvPr id="5" name="Text Placeholder 4">
            <a:extLst>
              <a:ext uri="{FF2B5EF4-FFF2-40B4-BE49-F238E27FC236}">
                <a16:creationId xmlns:a16="http://schemas.microsoft.com/office/drawing/2014/main" id="{6FC5CF95-A128-AE42-885E-FE127075D1F5}"/>
              </a:ext>
            </a:extLst>
          </p:cNvPr>
          <p:cNvSpPr>
            <a:spLocks noGrp="1"/>
          </p:cNvSpPr>
          <p:nvPr>
            <p:ph type="body" sz="quarter" idx="13"/>
          </p:nvPr>
        </p:nvSpPr>
        <p:spPr/>
        <p:txBody>
          <a:bodyPr/>
          <a:lstStyle/>
          <a:p>
            <a:r>
              <a:rPr lang="en-US" err="1"/>
              <a:t>azuredeploy.json</a:t>
            </a:r>
            <a:endParaRPr lang="en-US"/>
          </a:p>
        </p:txBody>
      </p:sp>
    </p:spTree>
    <p:extLst>
      <p:ext uri="{BB962C8B-B14F-4D97-AF65-F5344CB8AC3E}">
        <p14:creationId xmlns:p14="http://schemas.microsoft.com/office/powerpoint/2010/main" val="62814524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39B0-C478-44FC-A89A-799267A3C96D}"/>
              </a:ext>
            </a:extLst>
          </p:cNvPr>
          <p:cNvSpPr>
            <a:spLocks noGrp="1"/>
          </p:cNvSpPr>
          <p:nvPr>
            <p:ph type="title"/>
          </p:nvPr>
        </p:nvSpPr>
        <p:spPr/>
        <p:txBody>
          <a:bodyPr/>
          <a:lstStyle/>
          <a:p>
            <a:r>
              <a:rPr lang="en-US"/>
              <a:t>/Upcoming Session alert</a:t>
            </a:r>
          </a:p>
        </p:txBody>
      </p:sp>
      <p:grpSp>
        <p:nvGrpSpPr>
          <p:cNvPr id="24" name="Group 23">
            <a:extLst>
              <a:ext uri="{FF2B5EF4-FFF2-40B4-BE49-F238E27FC236}">
                <a16:creationId xmlns:a16="http://schemas.microsoft.com/office/drawing/2014/main" id="{05BB91D5-07CD-4F08-B818-E492D689FFC4}"/>
              </a:ext>
            </a:extLst>
          </p:cNvPr>
          <p:cNvGrpSpPr/>
          <p:nvPr/>
        </p:nvGrpSpPr>
        <p:grpSpPr>
          <a:xfrm>
            <a:off x="674687" y="1686821"/>
            <a:ext cx="10934701" cy="947952"/>
            <a:chOff x="674687" y="4476551"/>
            <a:chExt cx="10934701" cy="947952"/>
          </a:xfrm>
        </p:grpSpPr>
        <p:sp>
          <p:nvSpPr>
            <p:cNvPr id="10" name="Text Placeholder 2">
              <a:extLst>
                <a:ext uri="{FF2B5EF4-FFF2-40B4-BE49-F238E27FC236}">
                  <a16:creationId xmlns:a16="http://schemas.microsoft.com/office/drawing/2014/main" id="{FC85A2F9-77AC-4A09-A5EC-0361BBA09035}"/>
                </a:ext>
              </a:extLst>
            </p:cNvPr>
            <p:cNvSpPr txBox="1">
              <a:spLocks/>
            </p:cNvSpPr>
            <p:nvPr/>
          </p:nvSpPr>
          <p:spPr>
            <a:xfrm>
              <a:off x="1135382" y="4476551"/>
              <a:ext cx="10474006" cy="94795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AFUN30</a:t>
              </a:r>
              <a:r>
                <a:rPr lang="en-US" dirty="0">
                  <a:gradFill>
                    <a:gsLst>
                      <a:gs pos="1250">
                        <a:srgbClr val="1A1A1A"/>
                      </a:gs>
                      <a:gs pos="100000">
                        <a:srgbClr val="1A1A1A"/>
                      </a:gs>
                    </a:gsLst>
                    <a:lin ang="5400000" scaled="0"/>
                  </a:gradFill>
                </a:rPr>
                <a:t>: Discovering Azure Tooling and Utilities </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lvl="0" indent="0">
                <a:buNone/>
                <a:defRPr/>
              </a:pPr>
              <a:r>
                <a:rPr lang="en-US" dirty="0">
                  <a:gradFill>
                    <a:gsLst>
                      <a:gs pos="1250">
                        <a:srgbClr val="1A1A1A"/>
                      </a:gs>
                      <a:gs pos="100000">
                        <a:srgbClr val="1A1A1A"/>
                      </a:gs>
                    </a:gsLst>
                    <a:lin ang="5400000" scaled="0"/>
                  </a:gradFill>
                </a:rPr>
                <a:t>Wednesday 14:00 – 14:45		Paris South</a:t>
              </a:r>
            </a:p>
          </p:txBody>
        </p:sp>
        <p:sp>
          <p:nvSpPr>
            <p:cNvPr id="15" name="people_15" title="Icon of a person behind a podium">
              <a:extLst>
                <a:ext uri="{FF2B5EF4-FFF2-40B4-BE49-F238E27FC236}">
                  <a16:creationId xmlns:a16="http://schemas.microsoft.com/office/drawing/2014/main" id="{FB2D4B76-10F0-4E74-8966-FE0588DBE27D}"/>
                </a:ext>
              </a:extLst>
            </p:cNvPr>
            <p:cNvSpPr>
              <a:spLocks noChangeAspect="1" noEditPoints="1"/>
            </p:cNvSpPr>
            <p:nvPr/>
          </p:nvSpPr>
          <p:spPr bwMode="auto">
            <a:xfrm>
              <a:off x="674687" y="4509114"/>
              <a:ext cx="300340" cy="365760"/>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8559575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5510213" cy="1107996"/>
          </a:xfrm>
        </p:spPr>
        <p:txBody>
          <a:bodyPr/>
          <a:lstStyle/>
          <a:p>
            <a:r>
              <a:rPr lang="en-US"/>
              <a:t>Discovering Microsoft Azure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1015663"/>
          </a:xfrm>
        </p:spPr>
        <p:txBody>
          <a:bodyPr/>
          <a:lstStyle/>
          <a:p>
            <a:r>
              <a:rPr lang="en-US" dirty="0"/>
              <a:t>Christina Warren</a:t>
            </a:r>
          </a:p>
          <a:p>
            <a:r>
              <a:rPr lang="en-US" dirty="0"/>
              <a:t>Senior Cloud Advocate, Microsoft</a:t>
            </a:r>
          </a:p>
          <a:p>
            <a:r>
              <a:rPr lang="en-US" dirty="0"/>
              <a:t>@</a:t>
            </a:r>
            <a:r>
              <a:rPr lang="en-US" dirty="0" err="1"/>
              <a:t>film_girl</a:t>
            </a:r>
            <a:endParaRPr lang="en-US" dirty="0"/>
          </a:p>
        </p:txBody>
      </p:sp>
    </p:spTree>
    <p:extLst>
      <p:ext uri="{BB962C8B-B14F-4D97-AF65-F5344CB8AC3E}">
        <p14:creationId xmlns:p14="http://schemas.microsoft.com/office/powerpoint/2010/main" val="66673417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CA8717-2270-BD49-B008-0D5ED46F8368}"/>
              </a:ext>
            </a:extLst>
          </p:cNvPr>
          <p:cNvSpPr>
            <a:spLocks noGrp="1"/>
          </p:cNvSpPr>
          <p:nvPr>
            <p:ph type="title"/>
          </p:nvPr>
        </p:nvSpPr>
        <p:spPr>
          <a:xfrm>
            <a:off x="588263" y="2016203"/>
            <a:ext cx="4158362" cy="1107996"/>
          </a:xfrm>
        </p:spPr>
        <p:txBody>
          <a:bodyPr/>
          <a:lstStyle/>
          <a:p>
            <a:r>
              <a:rPr lang="en-US"/>
              <a:t>Azure compute options</a:t>
            </a:r>
          </a:p>
        </p:txBody>
      </p:sp>
      <p:sp>
        <p:nvSpPr>
          <p:cNvPr id="4" name="Text Placeholder 3">
            <a:extLst>
              <a:ext uri="{FF2B5EF4-FFF2-40B4-BE49-F238E27FC236}">
                <a16:creationId xmlns:a16="http://schemas.microsoft.com/office/drawing/2014/main" id="{3B55D506-BE61-1949-82A9-97C6B14613F7}"/>
              </a:ext>
            </a:extLst>
          </p:cNvPr>
          <p:cNvSpPr>
            <a:spLocks noGrp="1"/>
          </p:cNvSpPr>
          <p:nvPr>
            <p:ph type="body" sz="quarter" idx="10"/>
          </p:nvPr>
        </p:nvSpPr>
        <p:spPr>
          <a:xfrm>
            <a:off x="584200" y="3535540"/>
            <a:ext cx="4162425" cy="338554"/>
          </a:xfrm>
        </p:spPr>
        <p:txBody>
          <a:bodyPr/>
          <a:lstStyle/>
          <a:p>
            <a:r>
              <a:rPr lang="en-US"/>
              <a:t>Virtual machines and containers</a:t>
            </a:r>
          </a:p>
        </p:txBody>
      </p:sp>
      <p:pic>
        <p:nvPicPr>
          <p:cNvPr id="5" name="Picture Placeholder 13">
            <a:extLst>
              <a:ext uri="{FF2B5EF4-FFF2-40B4-BE49-F238E27FC236}">
                <a16:creationId xmlns:a16="http://schemas.microsoft.com/office/drawing/2014/main" id="{87873E67-1151-6F48-A183-65B918D30739}"/>
              </a:ext>
            </a:extLst>
          </p:cNvPr>
          <p:cNvPicPr>
            <a:picLocks noGrp="1" noChangeAspect="1"/>
          </p:cNvPicPr>
          <p:nvPr>
            <p:ph type="pic" sz="quarter" idx="11"/>
          </p:nvPr>
        </p:nvPicPr>
        <p:blipFill rotWithShape="1">
          <a:blip r:embed="rId2"/>
          <a:srcRect l="16700" r="16700"/>
          <a:stretch/>
        </p:blipFill>
        <p:spPr>
          <a:xfrm>
            <a:off x="5334000" y="0"/>
            <a:ext cx="6858000" cy="6858000"/>
          </a:xfrm>
          <a:prstGeom prst="rect">
            <a:avLst/>
          </a:prstGeom>
        </p:spPr>
      </p:pic>
    </p:spTree>
    <p:extLst>
      <p:ext uri="{BB962C8B-B14F-4D97-AF65-F5344CB8AC3E}">
        <p14:creationId xmlns:p14="http://schemas.microsoft.com/office/powerpoint/2010/main" val="273503448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Compute Options</a:t>
            </a:r>
          </a:p>
        </p:txBody>
      </p:sp>
      <p:sp>
        <p:nvSpPr>
          <p:cNvPr id="135" name="Freeform: Shape 67">
            <a:extLst>
              <a:ext uri="{FF2B5EF4-FFF2-40B4-BE49-F238E27FC236}">
                <a16:creationId xmlns:a16="http://schemas.microsoft.com/office/drawing/2014/main" id="{DE41A6A4-69C9-B84A-A673-EA97EB1735BA}"/>
              </a:ext>
            </a:extLst>
          </p:cNvPr>
          <p:cNvSpPr/>
          <p:nvPr/>
        </p:nvSpPr>
        <p:spPr bwMode="auto">
          <a:xfrm flipV="1">
            <a:off x="3595868" y="2831059"/>
            <a:ext cx="207763" cy="88499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gradFill>
                <a:gsLst>
                  <a:gs pos="2917">
                    <a:schemeClr val="tx1"/>
                  </a:gs>
                  <a:gs pos="30000">
                    <a:schemeClr val="tx1"/>
                  </a:gs>
                </a:gsLst>
                <a:lin ang="5400000" scaled="0"/>
              </a:gradFill>
              <a:latin typeface="Segoe UI Semilight"/>
            </a:endParaRPr>
          </a:p>
        </p:txBody>
      </p:sp>
      <p:sp>
        <p:nvSpPr>
          <p:cNvPr id="136" name="Freeform: Shape 168">
            <a:extLst>
              <a:ext uri="{FF2B5EF4-FFF2-40B4-BE49-F238E27FC236}">
                <a16:creationId xmlns:a16="http://schemas.microsoft.com/office/drawing/2014/main" id="{85092600-4905-BC45-A1DF-A932F1DF2A4F}"/>
              </a:ext>
            </a:extLst>
          </p:cNvPr>
          <p:cNvSpPr/>
          <p:nvPr/>
        </p:nvSpPr>
        <p:spPr bwMode="auto">
          <a:xfrm flipV="1">
            <a:off x="9505344" y="2827565"/>
            <a:ext cx="207763" cy="88499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gradFill>
                <a:gsLst>
                  <a:gs pos="2917">
                    <a:schemeClr val="tx1"/>
                  </a:gs>
                  <a:gs pos="30000">
                    <a:schemeClr val="tx1"/>
                  </a:gs>
                </a:gsLst>
                <a:lin ang="5400000" scaled="0"/>
              </a:gradFill>
              <a:latin typeface="Segoe UI Semilight"/>
            </a:endParaRPr>
          </a:p>
        </p:txBody>
      </p:sp>
      <p:grpSp>
        <p:nvGrpSpPr>
          <p:cNvPr id="137" name="Group 136">
            <a:extLst>
              <a:ext uri="{FF2B5EF4-FFF2-40B4-BE49-F238E27FC236}">
                <a16:creationId xmlns:a16="http://schemas.microsoft.com/office/drawing/2014/main" id="{2C524DED-DCA8-E94C-8D02-66F371988BC4}"/>
              </a:ext>
            </a:extLst>
          </p:cNvPr>
          <p:cNvGrpSpPr/>
          <p:nvPr/>
        </p:nvGrpSpPr>
        <p:grpSpPr>
          <a:xfrm>
            <a:off x="2708070" y="3153793"/>
            <a:ext cx="1542486" cy="1175588"/>
            <a:chOff x="3475683" y="1763123"/>
            <a:chExt cx="1573639" cy="1199332"/>
          </a:xfrm>
        </p:grpSpPr>
        <p:grpSp>
          <p:nvGrpSpPr>
            <p:cNvPr id="138" name="Group 137">
              <a:extLst>
                <a:ext uri="{FF2B5EF4-FFF2-40B4-BE49-F238E27FC236}">
                  <a16:creationId xmlns:a16="http://schemas.microsoft.com/office/drawing/2014/main" id="{E71619D7-19C0-7B41-981E-A7692B8D02C7}"/>
                </a:ext>
              </a:extLst>
            </p:cNvPr>
            <p:cNvGrpSpPr/>
            <p:nvPr/>
          </p:nvGrpSpPr>
          <p:grpSpPr>
            <a:xfrm>
              <a:off x="4026292" y="2332372"/>
              <a:ext cx="679598" cy="520840"/>
              <a:chOff x="3489019" y="2410376"/>
              <a:chExt cx="932004" cy="714281"/>
            </a:xfrm>
          </p:grpSpPr>
          <p:sp>
            <p:nvSpPr>
              <p:cNvPr id="145" name="monitor">
                <a:extLst>
                  <a:ext uri="{FF2B5EF4-FFF2-40B4-BE49-F238E27FC236}">
                    <a16:creationId xmlns:a16="http://schemas.microsoft.com/office/drawing/2014/main" id="{F709CAA8-FD3F-2A4C-8674-BB4AA6959915}"/>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371">
                  <a:gradFill>
                    <a:gsLst>
                      <a:gs pos="2917">
                        <a:schemeClr val="tx1"/>
                      </a:gs>
                      <a:gs pos="30000">
                        <a:schemeClr val="tx1"/>
                      </a:gs>
                    </a:gsLst>
                    <a:lin ang="5400000" scaled="0"/>
                  </a:gradFill>
                  <a:latin typeface="Segoe UI Semilight"/>
                </a:endParaRPr>
              </a:p>
            </p:txBody>
          </p:sp>
          <p:sp>
            <p:nvSpPr>
              <p:cNvPr id="146" name="TextBox 145">
                <a:extLst>
                  <a:ext uri="{FF2B5EF4-FFF2-40B4-BE49-F238E27FC236}">
                    <a16:creationId xmlns:a16="http://schemas.microsoft.com/office/drawing/2014/main" id="{7AB1AEEE-E4D1-4747-8962-8A66D06B2D4B}"/>
                  </a:ext>
                </a:extLst>
              </p:cNvPr>
              <p:cNvSpPr txBox="1"/>
              <p:nvPr/>
            </p:nvSpPr>
            <p:spPr>
              <a:xfrm>
                <a:off x="3888571" y="2554739"/>
                <a:ext cx="170450" cy="303670"/>
              </a:xfrm>
              <a:prstGeom prst="rect">
                <a:avLst/>
              </a:prstGeom>
              <a:noFill/>
            </p:spPr>
            <p:txBody>
              <a:bodyPr wrap="none" lIns="0" tIns="0" rIns="0" bIns="0" rtlCol="0">
                <a:spAutoFit/>
              </a:bodyPr>
              <a:lstStyle/>
              <a:p>
                <a:pP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
                </a:r>
              </a:p>
            </p:txBody>
          </p:sp>
        </p:grpSp>
        <p:sp>
          <p:nvSpPr>
            <p:cNvPr id="139" name="Rectangle 138">
              <a:extLst>
                <a:ext uri="{FF2B5EF4-FFF2-40B4-BE49-F238E27FC236}">
                  <a16:creationId xmlns:a16="http://schemas.microsoft.com/office/drawing/2014/main" id="{62C064A1-D8D0-514E-AF5C-D84F8AD35A9A}"/>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37800392-3E24-3043-A490-8594DF127967}"/>
                </a:ext>
              </a:extLst>
            </p:cNvPr>
            <p:cNvSpPr/>
            <p:nvPr/>
          </p:nvSpPr>
          <p:spPr bwMode="auto">
            <a:xfrm>
              <a:off x="3898852" y="1817266"/>
              <a:ext cx="971904" cy="338416"/>
            </a:xfrm>
            <a:prstGeom prst="rect">
              <a:avLst/>
            </a:prstGeom>
            <a:solidFill>
              <a:srgbClr val="E6E6E6"/>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a:gradFill>
                    <a:gsLst>
                      <a:gs pos="2917">
                        <a:schemeClr val="accent1"/>
                      </a:gs>
                      <a:gs pos="3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41" name="Group 140">
              <a:extLst>
                <a:ext uri="{FF2B5EF4-FFF2-40B4-BE49-F238E27FC236}">
                  <a16:creationId xmlns:a16="http://schemas.microsoft.com/office/drawing/2014/main" id="{0EDCB303-FE3B-A646-9358-F6A975B930B9}"/>
                </a:ext>
              </a:extLst>
            </p:cNvPr>
            <p:cNvGrpSpPr/>
            <p:nvPr/>
          </p:nvGrpSpPr>
          <p:grpSpPr>
            <a:xfrm>
              <a:off x="3475683" y="1763123"/>
              <a:ext cx="443204" cy="443204"/>
              <a:chOff x="3433906" y="1801744"/>
              <a:chExt cx="365962" cy="365962"/>
            </a:xfrm>
          </p:grpSpPr>
          <p:sp>
            <p:nvSpPr>
              <p:cNvPr id="143" name="Oval 142">
                <a:extLst>
                  <a:ext uri="{FF2B5EF4-FFF2-40B4-BE49-F238E27FC236}">
                    <a16:creationId xmlns:a16="http://schemas.microsoft.com/office/drawing/2014/main" id="{7C9B21F3-A711-4348-9845-8475E6C00265}"/>
                  </a:ext>
                </a:extLst>
              </p:cNvPr>
              <p:cNvSpPr/>
              <p:nvPr/>
            </p:nvSpPr>
            <p:spPr bwMode="auto">
              <a:xfrm>
                <a:off x="3433906" y="1801744"/>
                <a:ext cx="365962" cy="365962"/>
              </a:xfrm>
              <a:prstGeom prst="ellipse">
                <a:avLst/>
              </a:prstGeom>
              <a:solidFill>
                <a:srgbClr val="E6E6E6"/>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44" name="MiniExpand_E93A">
                <a:extLst>
                  <a:ext uri="{FF2B5EF4-FFF2-40B4-BE49-F238E27FC236}">
                    <a16:creationId xmlns:a16="http://schemas.microsoft.com/office/drawing/2014/main" id="{3AEC1036-E2EC-7E47-B689-1A789F89A44B}"/>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2917">
                        <a:schemeClr val="tx1"/>
                      </a:gs>
                      <a:gs pos="30000">
                        <a:schemeClr val="tx1"/>
                      </a:gs>
                    </a:gsLst>
                    <a:lin ang="5400000" scaled="0"/>
                  </a:gradFill>
                  <a:latin typeface="Segoe UI Semilight"/>
                </a:endParaRPr>
              </a:p>
            </p:txBody>
          </p:sp>
        </p:grpSp>
      </p:grpSp>
      <p:grpSp>
        <p:nvGrpSpPr>
          <p:cNvPr id="147" name="Group 146">
            <a:extLst>
              <a:ext uri="{FF2B5EF4-FFF2-40B4-BE49-F238E27FC236}">
                <a16:creationId xmlns:a16="http://schemas.microsoft.com/office/drawing/2014/main" id="{1AC9959F-34B8-0747-A1B0-5F3B9FE760CC}"/>
              </a:ext>
            </a:extLst>
          </p:cNvPr>
          <p:cNvGrpSpPr/>
          <p:nvPr/>
        </p:nvGrpSpPr>
        <p:grpSpPr>
          <a:xfrm>
            <a:off x="387346" y="3153792"/>
            <a:ext cx="2138701" cy="1174506"/>
            <a:chOff x="1126308" y="1763123"/>
            <a:chExt cx="2181896" cy="1198227"/>
          </a:xfrm>
        </p:grpSpPr>
        <p:sp>
          <p:nvSpPr>
            <p:cNvPr id="148" name="Rectangle 147">
              <a:extLst>
                <a:ext uri="{FF2B5EF4-FFF2-40B4-BE49-F238E27FC236}">
                  <a16:creationId xmlns:a16="http://schemas.microsoft.com/office/drawing/2014/main" id="{B0AAC74C-B018-9943-B64E-F68B9E3179E3}"/>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AACBC7F2-1461-CA43-8EB5-E22B428ACDC8}"/>
                </a:ext>
              </a:extLst>
            </p:cNvPr>
            <p:cNvSpPr/>
            <p:nvPr/>
          </p:nvSpPr>
          <p:spPr bwMode="auto">
            <a:xfrm>
              <a:off x="1582518" y="1800639"/>
              <a:ext cx="1032661" cy="337311"/>
            </a:xfrm>
            <a:prstGeom prst="rect">
              <a:avLst/>
            </a:prstGeom>
            <a:solidFill>
              <a:srgbClr val="E6E6E6"/>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a:gradFill>
                    <a:gsLst>
                      <a:gs pos="2917">
                        <a:schemeClr val="accent1"/>
                      </a:gs>
                      <a:gs pos="3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50" name="Group 149">
              <a:extLst>
                <a:ext uri="{FF2B5EF4-FFF2-40B4-BE49-F238E27FC236}">
                  <a16:creationId xmlns:a16="http://schemas.microsoft.com/office/drawing/2014/main" id="{29514AB0-DEF2-CB47-8D0D-EFF303D0AFA9}"/>
                </a:ext>
              </a:extLst>
            </p:cNvPr>
            <p:cNvGrpSpPr/>
            <p:nvPr/>
          </p:nvGrpSpPr>
          <p:grpSpPr>
            <a:xfrm>
              <a:off x="1457286" y="2332382"/>
              <a:ext cx="679586" cy="520830"/>
              <a:chOff x="1107905" y="1985997"/>
              <a:chExt cx="865583" cy="663377"/>
            </a:xfrm>
          </p:grpSpPr>
          <p:sp>
            <p:nvSpPr>
              <p:cNvPr id="157" name="monitor">
                <a:extLst>
                  <a:ext uri="{FF2B5EF4-FFF2-40B4-BE49-F238E27FC236}">
                    <a16:creationId xmlns:a16="http://schemas.microsoft.com/office/drawing/2014/main" id="{9C475F5A-D051-4E40-96ED-D75760525CCA}"/>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371">
                  <a:gradFill>
                    <a:gsLst>
                      <a:gs pos="2917">
                        <a:schemeClr val="tx1"/>
                      </a:gs>
                      <a:gs pos="30000">
                        <a:schemeClr val="tx1"/>
                      </a:gs>
                    </a:gsLst>
                    <a:lin ang="5400000" scaled="0"/>
                  </a:gradFill>
                  <a:latin typeface="Segoe UI Semilight"/>
                </a:endParaRPr>
              </a:p>
            </p:txBody>
          </p:sp>
          <p:sp>
            <p:nvSpPr>
              <p:cNvPr id="158" name="TextBox 157">
                <a:extLst>
                  <a:ext uri="{FF2B5EF4-FFF2-40B4-BE49-F238E27FC236}">
                    <a16:creationId xmlns:a16="http://schemas.microsoft.com/office/drawing/2014/main" id="{18114414-FB6A-FD40-9BA0-D7E63D2EAB78}"/>
                  </a:ext>
                </a:extLst>
              </p:cNvPr>
              <p:cNvSpPr txBox="1"/>
              <p:nvPr/>
            </p:nvSpPr>
            <p:spPr>
              <a:xfrm>
                <a:off x="1436520" y="2120073"/>
                <a:ext cx="174969" cy="282035"/>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a:t>
                </a:r>
              </a:p>
            </p:txBody>
          </p:sp>
        </p:grpSp>
        <p:grpSp>
          <p:nvGrpSpPr>
            <p:cNvPr id="151" name="Group 150">
              <a:extLst>
                <a:ext uri="{FF2B5EF4-FFF2-40B4-BE49-F238E27FC236}">
                  <a16:creationId xmlns:a16="http://schemas.microsoft.com/office/drawing/2014/main" id="{AFC3953A-D98B-B549-903F-01D476F8B886}"/>
                </a:ext>
              </a:extLst>
            </p:cNvPr>
            <p:cNvGrpSpPr/>
            <p:nvPr/>
          </p:nvGrpSpPr>
          <p:grpSpPr>
            <a:xfrm>
              <a:off x="2396839" y="2332382"/>
              <a:ext cx="679586" cy="520830"/>
              <a:chOff x="2294035" y="1985997"/>
              <a:chExt cx="865583" cy="663377"/>
            </a:xfrm>
          </p:grpSpPr>
          <p:sp>
            <p:nvSpPr>
              <p:cNvPr id="155" name="monitor">
                <a:extLst>
                  <a:ext uri="{FF2B5EF4-FFF2-40B4-BE49-F238E27FC236}">
                    <a16:creationId xmlns:a16="http://schemas.microsoft.com/office/drawing/2014/main" id="{DFAA956F-F894-F54B-92DF-E8B6962F1CA5}"/>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371">
                  <a:gradFill>
                    <a:gsLst>
                      <a:gs pos="2917">
                        <a:schemeClr val="tx1"/>
                      </a:gs>
                      <a:gs pos="30000">
                        <a:schemeClr val="tx1"/>
                      </a:gs>
                    </a:gsLst>
                    <a:lin ang="5400000" scaled="0"/>
                  </a:gradFill>
                  <a:latin typeface="Segoe UI Semilight"/>
                </a:endParaRPr>
              </a:p>
            </p:txBody>
          </p:sp>
          <p:sp>
            <p:nvSpPr>
              <p:cNvPr id="156" name="TextBox 155">
                <a:extLst>
                  <a:ext uri="{FF2B5EF4-FFF2-40B4-BE49-F238E27FC236}">
                    <a16:creationId xmlns:a16="http://schemas.microsoft.com/office/drawing/2014/main" id="{AA58AD06-CA6F-D448-B345-694546847081}"/>
                  </a:ext>
                </a:extLst>
              </p:cNvPr>
              <p:cNvSpPr txBox="1"/>
              <p:nvPr/>
            </p:nvSpPr>
            <p:spPr>
              <a:xfrm>
                <a:off x="2486089" y="2120073"/>
                <a:ext cx="448505" cy="282035"/>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Av2</a:t>
                </a:r>
              </a:p>
            </p:txBody>
          </p:sp>
        </p:grpSp>
        <p:grpSp>
          <p:nvGrpSpPr>
            <p:cNvPr id="152" name="Group 151">
              <a:extLst>
                <a:ext uri="{FF2B5EF4-FFF2-40B4-BE49-F238E27FC236}">
                  <a16:creationId xmlns:a16="http://schemas.microsoft.com/office/drawing/2014/main" id="{B7A17A5B-2755-8648-80F4-37A50015B49E}"/>
                </a:ext>
              </a:extLst>
            </p:cNvPr>
            <p:cNvGrpSpPr/>
            <p:nvPr/>
          </p:nvGrpSpPr>
          <p:grpSpPr>
            <a:xfrm>
              <a:off x="1126308" y="1763123"/>
              <a:ext cx="449062" cy="449062"/>
              <a:chOff x="1069967" y="1804673"/>
              <a:chExt cx="365962" cy="365962"/>
            </a:xfrm>
          </p:grpSpPr>
          <p:sp>
            <p:nvSpPr>
              <p:cNvPr id="153" name="Oval 152">
                <a:extLst>
                  <a:ext uri="{FF2B5EF4-FFF2-40B4-BE49-F238E27FC236}">
                    <a16:creationId xmlns:a16="http://schemas.microsoft.com/office/drawing/2014/main" id="{0327C4CB-7325-9541-AB2E-0CA3493AEA7D}"/>
                  </a:ext>
                </a:extLst>
              </p:cNvPr>
              <p:cNvSpPr/>
              <p:nvPr/>
            </p:nvSpPr>
            <p:spPr bwMode="auto">
              <a:xfrm>
                <a:off x="1069967" y="1804673"/>
                <a:ext cx="365962" cy="365962"/>
              </a:xfrm>
              <a:prstGeom prst="ellipse">
                <a:avLst/>
              </a:prstGeom>
              <a:solidFill>
                <a:srgbClr val="E6E6E6"/>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54" name="desktop">
                <a:extLst>
                  <a:ext uri="{FF2B5EF4-FFF2-40B4-BE49-F238E27FC236}">
                    <a16:creationId xmlns:a16="http://schemas.microsoft.com/office/drawing/2014/main" id="{EA0A8C5C-74D5-0B4E-8BD8-336A1258A2BF}"/>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gradFill>
                    <a:gsLst>
                      <a:gs pos="2917">
                        <a:schemeClr val="tx1"/>
                      </a:gs>
                      <a:gs pos="30000">
                        <a:schemeClr val="tx1"/>
                      </a:gs>
                    </a:gsLst>
                    <a:lin ang="5400000" scaled="0"/>
                  </a:gradFill>
                  <a:latin typeface="Segoe UI Semilight"/>
                </a:endParaRPr>
              </a:p>
            </p:txBody>
          </p:sp>
        </p:grpSp>
      </p:grpSp>
      <p:grpSp>
        <p:nvGrpSpPr>
          <p:cNvPr id="159" name="Group 158">
            <a:extLst>
              <a:ext uri="{FF2B5EF4-FFF2-40B4-BE49-F238E27FC236}">
                <a16:creationId xmlns:a16="http://schemas.microsoft.com/office/drawing/2014/main" id="{2A47C1FF-9751-4B4F-BD6A-6710DF2BA159}"/>
              </a:ext>
            </a:extLst>
          </p:cNvPr>
          <p:cNvGrpSpPr/>
          <p:nvPr/>
        </p:nvGrpSpPr>
        <p:grpSpPr>
          <a:xfrm>
            <a:off x="4432578" y="3153792"/>
            <a:ext cx="3180134" cy="1174506"/>
            <a:chOff x="5233109" y="1763123"/>
            <a:chExt cx="3244362" cy="1198227"/>
          </a:xfrm>
        </p:grpSpPr>
        <p:grpSp>
          <p:nvGrpSpPr>
            <p:cNvPr id="160" name="Group 159">
              <a:extLst>
                <a:ext uri="{FF2B5EF4-FFF2-40B4-BE49-F238E27FC236}">
                  <a16:creationId xmlns:a16="http://schemas.microsoft.com/office/drawing/2014/main" id="{100112C0-4F2D-5349-9510-FD54C66BB438}"/>
                </a:ext>
              </a:extLst>
            </p:cNvPr>
            <p:cNvGrpSpPr/>
            <p:nvPr/>
          </p:nvGrpSpPr>
          <p:grpSpPr>
            <a:xfrm>
              <a:off x="5574596" y="2330359"/>
              <a:ext cx="679584" cy="520830"/>
              <a:chOff x="5177200" y="1985997"/>
              <a:chExt cx="865582" cy="663377"/>
            </a:xfrm>
          </p:grpSpPr>
          <p:sp>
            <p:nvSpPr>
              <p:cNvPr id="173" name="monitor">
                <a:extLst>
                  <a:ext uri="{FF2B5EF4-FFF2-40B4-BE49-F238E27FC236}">
                    <a16:creationId xmlns:a16="http://schemas.microsoft.com/office/drawing/2014/main" id="{4B43B08B-360D-0F49-9434-49CB45A4367F}"/>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74" name="TextBox 173">
                <a:extLst>
                  <a:ext uri="{FF2B5EF4-FFF2-40B4-BE49-F238E27FC236}">
                    <a16:creationId xmlns:a16="http://schemas.microsoft.com/office/drawing/2014/main" id="{09E79C45-E05B-9144-B8D6-5422B5ADFD24}"/>
                  </a:ext>
                </a:extLst>
              </p:cNvPr>
              <p:cNvSpPr txBox="1"/>
              <p:nvPr/>
            </p:nvSpPr>
            <p:spPr>
              <a:xfrm>
                <a:off x="5516256" y="2120336"/>
                <a:ext cx="187467" cy="282035"/>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
                </a:r>
              </a:p>
            </p:txBody>
          </p:sp>
        </p:grpSp>
        <p:grpSp>
          <p:nvGrpSpPr>
            <p:cNvPr id="161" name="Group 160">
              <a:extLst>
                <a:ext uri="{FF2B5EF4-FFF2-40B4-BE49-F238E27FC236}">
                  <a16:creationId xmlns:a16="http://schemas.microsoft.com/office/drawing/2014/main" id="{ACDC96FC-5BA7-3E46-9CC7-4C467551B7EE}"/>
                </a:ext>
              </a:extLst>
            </p:cNvPr>
            <p:cNvGrpSpPr/>
            <p:nvPr/>
          </p:nvGrpSpPr>
          <p:grpSpPr>
            <a:xfrm>
              <a:off x="6573713" y="2330359"/>
              <a:ext cx="679584" cy="520830"/>
              <a:chOff x="6375635" y="1985997"/>
              <a:chExt cx="865582" cy="663377"/>
            </a:xfrm>
          </p:grpSpPr>
          <p:sp>
            <p:nvSpPr>
              <p:cNvPr id="171" name="monitor">
                <a:extLst>
                  <a:ext uri="{FF2B5EF4-FFF2-40B4-BE49-F238E27FC236}">
                    <a16:creationId xmlns:a16="http://schemas.microsoft.com/office/drawing/2014/main" id="{4BE5461D-55F4-8842-84AD-E1A814CEFB2D}"/>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72" name="TextBox 171">
                <a:extLst>
                  <a:ext uri="{FF2B5EF4-FFF2-40B4-BE49-F238E27FC236}">
                    <a16:creationId xmlns:a16="http://schemas.microsoft.com/office/drawing/2014/main" id="{372D0635-4593-884A-A3DE-DF541F8C173F}"/>
                  </a:ext>
                </a:extLst>
              </p:cNvPr>
              <p:cNvSpPr txBox="1"/>
              <p:nvPr/>
            </p:nvSpPr>
            <p:spPr>
              <a:xfrm>
                <a:off x="6575134" y="2120336"/>
                <a:ext cx="466588" cy="282035"/>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Dv2</a:t>
                </a:r>
              </a:p>
            </p:txBody>
          </p:sp>
        </p:grpSp>
        <p:grpSp>
          <p:nvGrpSpPr>
            <p:cNvPr id="162" name="Group 161">
              <a:extLst>
                <a:ext uri="{FF2B5EF4-FFF2-40B4-BE49-F238E27FC236}">
                  <a16:creationId xmlns:a16="http://schemas.microsoft.com/office/drawing/2014/main" id="{66250EDB-7738-7540-B9AB-558D291DEDF4}"/>
                </a:ext>
              </a:extLst>
            </p:cNvPr>
            <p:cNvGrpSpPr/>
            <p:nvPr/>
          </p:nvGrpSpPr>
          <p:grpSpPr>
            <a:xfrm>
              <a:off x="7572813" y="2330361"/>
              <a:ext cx="679600" cy="520840"/>
              <a:chOff x="7574071" y="1985997"/>
              <a:chExt cx="865603" cy="663392"/>
            </a:xfrm>
          </p:grpSpPr>
          <p:sp>
            <p:nvSpPr>
              <p:cNvPr id="169" name="monitor">
                <a:extLst>
                  <a:ext uri="{FF2B5EF4-FFF2-40B4-BE49-F238E27FC236}">
                    <a16:creationId xmlns:a16="http://schemas.microsoft.com/office/drawing/2014/main" id="{25AAE455-1F51-C343-B6C9-966915353F69}"/>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371">
                  <a:gradFill>
                    <a:gsLst>
                      <a:gs pos="2917">
                        <a:schemeClr val="tx1"/>
                      </a:gs>
                      <a:gs pos="30000">
                        <a:schemeClr val="tx1"/>
                      </a:gs>
                    </a:gsLst>
                    <a:lin ang="5400000" scaled="0"/>
                  </a:gradFill>
                  <a:latin typeface="Segoe UI Semilight"/>
                </a:endParaRPr>
              </a:p>
            </p:txBody>
          </p:sp>
          <p:sp>
            <p:nvSpPr>
              <p:cNvPr id="170" name="TextBox 169">
                <a:extLst>
                  <a:ext uri="{FF2B5EF4-FFF2-40B4-BE49-F238E27FC236}">
                    <a16:creationId xmlns:a16="http://schemas.microsoft.com/office/drawing/2014/main" id="{5CAE6E86-C831-DE44-A583-6B62185EC9DE}"/>
                  </a:ext>
                </a:extLst>
              </p:cNvPr>
              <p:cNvSpPr txBox="1"/>
              <p:nvPr/>
            </p:nvSpPr>
            <p:spPr>
              <a:xfrm>
                <a:off x="7773579" y="2120336"/>
                <a:ext cx="466588" cy="282035"/>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Dv3</a:t>
                </a:r>
              </a:p>
            </p:txBody>
          </p:sp>
        </p:grpSp>
        <p:sp>
          <p:nvSpPr>
            <p:cNvPr id="164" name="Rectangle 163">
              <a:extLst>
                <a:ext uri="{FF2B5EF4-FFF2-40B4-BE49-F238E27FC236}">
                  <a16:creationId xmlns:a16="http://schemas.microsoft.com/office/drawing/2014/main" id="{678E64CF-2F33-4747-B5E5-31F842D15C46}"/>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65" name="Rectangle 164">
              <a:extLst>
                <a:ext uri="{FF2B5EF4-FFF2-40B4-BE49-F238E27FC236}">
                  <a16:creationId xmlns:a16="http://schemas.microsoft.com/office/drawing/2014/main" id="{2BB86CD2-6E34-254B-9139-4ADE26A8649C}"/>
                </a:ext>
              </a:extLst>
            </p:cNvPr>
            <p:cNvSpPr/>
            <p:nvPr/>
          </p:nvSpPr>
          <p:spPr bwMode="auto">
            <a:xfrm>
              <a:off x="5683807" y="1800639"/>
              <a:ext cx="1469378" cy="337311"/>
            </a:xfrm>
            <a:prstGeom prst="rect">
              <a:avLst/>
            </a:prstGeom>
            <a:solidFill>
              <a:srgbClr val="E6E6E6"/>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a:gradFill>
                    <a:gsLst>
                      <a:gs pos="2917">
                        <a:schemeClr val="accent1"/>
                      </a:gs>
                      <a:gs pos="3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166" name="Group 165">
              <a:extLst>
                <a:ext uri="{FF2B5EF4-FFF2-40B4-BE49-F238E27FC236}">
                  <a16:creationId xmlns:a16="http://schemas.microsoft.com/office/drawing/2014/main" id="{C159F1EA-5307-C54F-A429-2B05A699B09A}"/>
                </a:ext>
              </a:extLst>
            </p:cNvPr>
            <p:cNvGrpSpPr/>
            <p:nvPr/>
          </p:nvGrpSpPr>
          <p:grpSpPr>
            <a:xfrm>
              <a:off x="5233109" y="1763123"/>
              <a:ext cx="448056" cy="448056"/>
              <a:chOff x="5233109" y="1763123"/>
              <a:chExt cx="448056" cy="448056"/>
            </a:xfrm>
          </p:grpSpPr>
          <p:sp>
            <p:nvSpPr>
              <p:cNvPr id="167" name="Oval 166">
                <a:extLst>
                  <a:ext uri="{FF2B5EF4-FFF2-40B4-BE49-F238E27FC236}">
                    <a16:creationId xmlns:a16="http://schemas.microsoft.com/office/drawing/2014/main" id="{A40494B1-EAF0-A54C-B910-A43619D279E5}"/>
                  </a:ext>
                </a:extLst>
              </p:cNvPr>
              <p:cNvSpPr/>
              <p:nvPr/>
            </p:nvSpPr>
            <p:spPr bwMode="auto">
              <a:xfrm>
                <a:off x="5233109" y="1763123"/>
                <a:ext cx="448056" cy="448056"/>
              </a:xfrm>
              <a:prstGeom prst="ellipse">
                <a:avLst/>
              </a:prstGeom>
              <a:solidFill>
                <a:srgbClr val="E6E6E6"/>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68" name="server">
                <a:extLst>
                  <a:ext uri="{FF2B5EF4-FFF2-40B4-BE49-F238E27FC236}">
                    <a16:creationId xmlns:a16="http://schemas.microsoft.com/office/drawing/2014/main" id="{BC29C222-1459-5F43-ABF6-89C6EA1B5F3C}"/>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2917">
                        <a:schemeClr val="tx1"/>
                      </a:gs>
                      <a:gs pos="30000">
                        <a:schemeClr val="tx1"/>
                      </a:gs>
                    </a:gsLst>
                    <a:lin ang="5400000" scaled="0"/>
                  </a:gradFill>
                  <a:latin typeface="Segoe UI Semilight"/>
                </a:endParaRPr>
              </a:p>
            </p:txBody>
          </p:sp>
        </p:grpSp>
      </p:grpSp>
      <p:grpSp>
        <p:nvGrpSpPr>
          <p:cNvPr id="175" name="Group 174">
            <a:extLst>
              <a:ext uri="{FF2B5EF4-FFF2-40B4-BE49-F238E27FC236}">
                <a16:creationId xmlns:a16="http://schemas.microsoft.com/office/drawing/2014/main" id="{1D9492D6-ED1E-D94D-84D2-54A90E7B99FF}"/>
              </a:ext>
            </a:extLst>
          </p:cNvPr>
          <p:cNvGrpSpPr/>
          <p:nvPr/>
        </p:nvGrpSpPr>
        <p:grpSpPr>
          <a:xfrm>
            <a:off x="10728475" y="3687928"/>
            <a:ext cx="666131" cy="510520"/>
            <a:chOff x="4318388" y="3898203"/>
            <a:chExt cx="865582" cy="663377"/>
          </a:xfrm>
        </p:grpSpPr>
        <p:sp>
          <p:nvSpPr>
            <p:cNvPr id="176" name="monitor">
              <a:extLst>
                <a:ext uri="{FF2B5EF4-FFF2-40B4-BE49-F238E27FC236}">
                  <a16:creationId xmlns:a16="http://schemas.microsoft.com/office/drawing/2014/main" id="{7716F294-5C0E-8A4C-9D87-86E48FF3A4DE}"/>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77" name="TextBox 176">
              <a:extLst>
                <a:ext uri="{FF2B5EF4-FFF2-40B4-BE49-F238E27FC236}">
                  <a16:creationId xmlns:a16="http://schemas.microsoft.com/office/drawing/2014/main" id="{29A3EBAA-B305-474C-8733-5EB9C82EFC9B}"/>
                </a:ext>
              </a:extLst>
            </p:cNvPr>
            <p:cNvSpPr txBox="1"/>
            <p:nvPr/>
          </p:nvSpPr>
          <p:spPr>
            <a:xfrm>
              <a:off x="4687646" y="4032282"/>
              <a:ext cx="127062" cy="282034"/>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14192"/>
              <a:r>
                <a:rPr lang="en-US" sz="1567">
                  <a:latin typeface="Segoe UI Semibold" panose="020B0702040204020203" pitchFamily="34" charset="0"/>
                  <a:cs typeface="Segoe UI Semibold" panose="020B0702040204020203" pitchFamily="34" charset="0"/>
                </a:rPr>
                <a:t>L</a:t>
              </a:r>
            </a:p>
          </p:txBody>
        </p:sp>
      </p:grpSp>
      <p:sp>
        <p:nvSpPr>
          <p:cNvPr id="178" name="Rectangle 177">
            <a:extLst>
              <a:ext uri="{FF2B5EF4-FFF2-40B4-BE49-F238E27FC236}">
                <a16:creationId xmlns:a16="http://schemas.microsoft.com/office/drawing/2014/main" id="{7B122B6C-7078-4443-8C34-D99859BCCBC6}"/>
              </a:ext>
            </a:extLst>
          </p:cNvPr>
          <p:cNvSpPr/>
          <p:nvPr/>
        </p:nvSpPr>
        <p:spPr bwMode="auto">
          <a:xfrm>
            <a:off x="10355508" y="3369924"/>
            <a:ext cx="1412065" cy="1825951"/>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79" name="Rectangle 178">
            <a:extLst>
              <a:ext uri="{FF2B5EF4-FFF2-40B4-BE49-F238E27FC236}">
                <a16:creationId xmlns:a16="http://schemas.microsoft.com/office/drawing/2014/main" id="{55E93BB2-5D6C-CC4D-A536-8FDC50BD7166}"/>
              </a:ext>
            </a:extLst>
          </p:cNvPr>
          <p:cNvSpPr/>
          <p:nvPr/>
        </p:nvSpPr>
        <p:spPr bwMode="auto">
          <a:xfrm>
            <a:off x="10574259" y="3198094"/>
            <a:ext cx="1111332" cy="331716"/>
          </a:xfrm>
          <a:prstGeom prst="rect">
            <a:avLst/>
          </a:prstGeom>
          <a:solidFill>
            <a:srgbClr val="E6E6E6"/>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371">
                <a:gradFill>
                  <a:gsLst>
                    <a:gs pos="2917">
                      <a:schemeClr val="accent1"/>
                    </a:gs>
                    <a:gs pos="30000">
                      <a:schemeClr val="accent1"/>
                    </a:gs>
                  </a:gsLst>
                  <a:lin ang="5400000" scaled="0"/>
                </a:gradFill>
                <a:latin typeface="Segoe UI Semibold" panose="020B0702040204020203" pitchFamily="34" charset="0"/>
                <a:cs typeface="Segoe UI Semibold" panose="020B0702040204020203" pitchFamily="34" charset="0"/>
              </a:rPr>
              <a:t>Storage optimized</a:t>
            </a:r>
          </a:p>
        </p:txBody>
      </p:sp>
      <p:grpSp>
        <p:nvGrpSpPr>
          <p:cNvPr id="180" name="Group 179">
            <a:extLst>
              <a:ext uri="{FF2B5EF4-FFF2-40B4-BE49-F238E27FC236}">
                <a16:creationId xmlns:a16="http://schemas.microsoft.com/office/drawing/2014/main" id="{60207A10-28C3-1D4F-AB66-F70EEE79A203}"/>
              </a:ext>
            </a:extLst>
          </p:cNvPr>
          <p:cNvGrpSpPr/>
          <p:nvPr/>
        </p:nvGrpSpPr>
        <p:grpSpPr>
          <a:xfrm>
            <a:off x="10236352" y="3190565"/>
            <a:ext cx="439185" cy="439185"/>
            <a:chOff x="3750357" y="3629439"/>
            <a:chExt cx="365962" cy="365962"/>
          </a:xfrm>
          <a:solidFill>
            <a:srgbClr val="E6E6E6"/>
          </a:solidFill>
        </p:grpSpPr>
        <p:sp>
          <p:nvSpPr>
            <p:cNvPr id="181" name="Oval 180">
              <a:extLst>
                <a:ext uri="{FF2B5EF4-FFF2-40B4-BE49-F238E27FC236}">
                  <a16:creationId xmlns:a16="http://schemas.microsoft.com/office/drawing/2014/main" id="{78D21CF1-6EFF-6D44-BD0C-A30EF38E520C}"/>
                </a:ext>
              </a:extLst>
            </p:cNvPr>
            <p:cNvSpPr/>
            <p:nvPr/>
          </p:nvSpPr>
          <p:spPr bwMode="auto">
            <a:xfrm>
              <a:off x="3750357" y="3629439"/>
              <a:ext cx="365962" cy="365962"/>
            </a:xfrm>
            <a:prstGeom prst="ellipse">
              <a:avLst/>
            </a:prstGeom>
            <a:grp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82" name="Database_EFC7">
              <a:extLst>
                <a:ext uri="{FF2B5EF4-FFF2-40B4-BE49-F238E27FC236}">
                  <a16:creationId xmlns:a16="http://schemas.microsoft.com/office/drawing/2014/main" id="{4C3BBABD-75F5-7F4F-B74D-FE146CBBFEBB}"/>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grp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30">
                <a:gradFill>
                  <a:gsLst>
                    <a:gs pos="2917">
                      <a:schemeClr val="tx1"/>
                    </a:gs>
                    <a:gs pos="30000">
                      <a:schemeClr val="tx1"/>
                    </a:gs>
                  </a:gsLst>
                  <a:lin ang="5400000" scaled="0"/>
                </a:gradFill>
                <a:latin typeface="Segoe UI Semilight"/>
              </a:endParaRPr>
            </a:p>
          </p:txBody>
        </p:sp>
      </p:grpSp>
      <p:grpSp>
        <p:nvGrpSpPr>
          <p:cNvPr id="183" name="Group 182">
            <a:extLst>
              <a:ext uri="{FF2B5EF4-FFF2-40B4-BE49-F238E27FC236}">
                <a16:creationId xmlns:a16="http://schemas.microsoft.com/office/drawing/2014/main" id="{90F8B3F5-B25E-BE4E-9C05-26C08005B560}"/>
              </a:ext>
            </a:extLst>
          </p:cNvPr>
          <p:cNvGrpSpPr/>
          <p:nvPr/>
        </p:nvGrpSpPr>
        <p:grpSpPr>
          <a:xfrm>
            <a:off x="8167733" y="3703786"/>
            <a:ext cx="666133" cy="510519"/>
            <a:chOff x="8994248" y="1985997"/>
            <a:chExt cx="865583" cy="663377"/>
          </a:xfrm>
        </p:grpSpPr>
        <p:sp>
          <p:nvSpPr>
            <p:cNvPr id="184" name="monitor">
              <a:extLst>
                <a:ext uri="{FF2B5EF4-FFF2-40B4-BE49-F238E27FC236}">
                  <a16:creationId xmlns:a16="http://schemas.microsoft.com/office/drawing/2014/main" id="{4E86B078-E93B-0547-A334-18649320AFCB}"/>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85" name="TextBox 184">
              <a:extLst>
                <a:ext uri="{FF2B5EF4-FFF2-40B4-BE49-F238E27FC236}">
                  <a16:creationId xmlns:a16="http://schemas.microsoft.com/office/drawing/2014/main" id="{899F0E60-5912-7942-89BE-0B47F36B6045}"/>
                </a:ext>
              </a:extLst>
            </p:cNvPr>
            <p:cNvSpPr txBox="1"/>
            <p:nvPr/>
          </p:nvSpPr>
          <p:spPr>
            <a:xfrm>
              <a:off x="9361428" y="2120336"/>
              <a:ext cx="131228" cy="282035"/>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t>
              </a:r>
            </a:p>
          </p:txBody>
        </p:sp>
      </p:grpSp>
      <p:grpSp>
        <p:nvGrpSpPr>
          <p:cNvPr id="186" name="Group 185">
            <a:extLst>
              <a:ext uri="{FF2B5EF4-FFF2-40B4-BE49-F238E27FC236}">
                <a16:creationId xmlns:a16="http://schemas.microsoft.com/office/drawing/2014/main" id="{3538BCB8-9BD9-0740-BA08-7EE636190B3C}"/>
              </a:ext>
            </a:extLst>
          </p:cNvPr>
          <p:cNvGrpSpPr/>
          <p:nvPr/>
        </p:nvGrpSpPr>
        <p:grpSpPr>
          <a:xfrm>
            <a:off x="9147070" y="3703786"/>
            <a:ext cx="666133" cy="510519"/>
            <a:chOff x="10201320" y="1985997"/>
            <a:chExt cx="865583" cy="663377"/>
          </a:xfrm>
        </p:grpSpPr>
        <p:sp>
          <p:nvSpPr>
            <p:cNvPr id="187" name="monitor">
              <a:extLst>
                <a:ext uri="{FF2B5EF4-FFF2-40B4-BE49-F238E27FC236}">
                  <a16:creationId xmlns:a16="http://schemas.microsoft.com/office/drawing/2014/main" id="{3424C336-6B1D-2449-9597-0A8F1D7CB3D8}"/>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371">
                <a:gradFill>
                  <a:gsLst>
                    <a:gs pos="2917">
                      <a:schemeClr val="tx1"/>
                    </a:gs>
                    <a:gs pos="30000">
                      <a:schemeClr val="tx1"/>
                    </a:gs>
                  </a:gsLst>
                  <a:lin ang="5400000" scaled="0"/>
                </a:gradFill>
                <a:latin typeface="Segoe UI Semilight"/>
              </a:endParaRPr>
            </a:p>
          </p:txBody>
        </p:sp>
        <p:sp>
          <p:nvSpPr>
            <p:cNvPr id="188" name="TextBox 187">
              <a:extLst>
                <a:ext uri="{FF2B5EF4-FFF2-40B4-BE49-F238E27FC236}">
                  <a16:creationId xmlns:a16="http://schemas.microsoft.com/office/drawing/2014/main" id="{82D37D9C-C2F6-A946-BA32-8A5ECF51BF6C}"/>
                </a:ext>
              </a:extLst>
            </p:cNvPr>
            <p:cNvSpPr txBox="1"/>
            <p:nvPr/>
          </p:nvSpPr>
          <p:spPr>
            <a:xfrm>
              <a:off x="10428937" y="2120336"/>
              <a:ext cx="410345" cy="282035"/>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Fv2</a:t>
              </a:r>
            </a:p>
          </p:txBody>
        </p:sp>
      </p:grpSp>
      <p:sp>
        <p:nvSpPr>
          <p:cNvPr id="189" name="Rectangle 188">
            <a:extLst>
              <a:ext uri="{FF2B5EF4-FFF2-40B4-BE49-F238E27FC236}">
                <a16:creationId xmlns:a16="http://schemas.microsoft.com/office/drawing/2014/main" id="{61D70662-D7E9-3642-A902-900F061ED4CE}"/>
              </a:ext>
            </a:extLst>
          </p:cNvPr>
          <p:cNvSpPr/>
          <p:nvPr/>
        </p:nvSpPr>
        <p:spPr bwMode="auto">
          <a:xfrm>
            <a:off x="7918428" y="3363488"/>
            <a:ext cx="2135901" cy="958374"/>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7E53E9DD-6D4A-7848-8323-EE550DF64950}"/>
              </a:ext>
            </a:extLst>
          </p:cNvPr>
          <p:cNvSpPr/>
          <p:nvPr/>
        </p:nvSpPr>
        <p:spPr bwMode="auto">
          <a:xfrm>
            <a:off x="8141628" y="3172067"/>
            <a:ext cx="1767935" cy="330633"/>
          </a:xfrm>
          <a:prstGeom prst="rect">
            <a:avLst/>
          </a:prstGeom>
          <a:solidFill>
            <a:srgbClr val="E6E6E6"/>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371">
                <a:gradFill>
                  <a:gsLst>
                    <a:gs pos="2917">
                      <a:schemeClr val="accent1"/>
                    </a:gs>
                    <a:gs pos="3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191" name="Group 190">
            <a:extLst>
              <a:ext uri="{FF2B5EF4-FFF2-40B4-BE49-F238E27FC236}">
                <a16:creationId xmlns:a16="http://schemas.microsoft.com/office/drawing/2014/main" id="{E5A6E120-3F6D-7F4F-8EBA-445C172E9BFE}"/>
              </a:ext>
            </a:extLst>
          </p:cNvPr>
          <p:cNvGrpSpPr/>
          <p:nvPr/>
        </p:nvGrpSpPr>
        <p:grpSpPr>
          <a:xfrm>
            <a:off x="7794732" y="3151335"/>
            <a:ext cx="439185" cy="439185"/>
            <a:chOff x="8646073" y="1794074"/>
            <a:chExt cx="365962" cy="365962"/>
          </a:xfrm>
          <a:solidFill>
            <a:srgbClr val="E6E6E6"/>
          </a:solidFill>
        </p:grpSpPr>
        <p:sp>
          <p:nvSpPr>
            <p:cNvPr id="192" name="Oval 191">
              <a:extLst>
                <a:ext uri="{FF2B5EF4-FFF2-40B4-BE49-F238E27FC236}">
                  <a16:creationId xmlns:a16="http://schemas.microsoft.com/office/drawing/2014/main" id="{1FACE3B8-10B9-C04E-82C7-CD1630FF319C}"/>
                </a:ext>
              </a:extLst>
            </p:cNvPr>
            <p:cNvSpPr/>
            <p:nvPr/>
          </p:nvSpPr>
          <p:spPr bwMode="auto">
            <a:xfrm>
              <a:off x="8646073" y="1794074"/>
              <a:ext cx="365962" cy="365962"/>
            </a:xfrm>
            <a:prstGeom prst="ellipse">
              <a:avLst/>
            </a:prstGeom>
            <a:grp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93" name="binary">
              <a:extLst>
                <a:ext uri="{FF2B5EF4-FFF2-40B4-BE49-F238E27FC236}">
                  <a16:creationId xmlns:a16="http://schemas.microsoft.com/office/drawing/2014/main" id="{872B9662-690D-8C4F-A020-3C18D4B6CC58}"/>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grp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30">
                <a:gradFill>
                  <a:gsLst>
                    <a:gs pos="2917">
                      <a:schemeClr val="tx1"/>
                    </a:gs>
                    <a:gs pos="30000">
                      <a:schemeClr val="tx1"/>
                    </a:gs>
                  </a:gsLst>
                  <a:lin ang="5400000" scaled="0"/>
                </a:gradFill>
                <a:latin typeface="Segoe UI Semilight"/>
              </a:endParaRPr>
            </a:p>
          </p:txBody>
        </p:sp>
      </p:grpSp>
      <p:sp>
        <p:nvSpPr>
          <p:cNvPr id="194" name="Rectangle 193">
            <a:extLst>
              <a:ext uri="{FF2B5EF4-FFF2-40B4-BE49-F238E27FC236}">
                <a16:creationId xmlns:a16="http://schemas.microsoft.com/office/drawing/2014/main" id="{C7EF9A48-D0D9-FF41-B0FC-16D5AA516924}"/>
              </a:ext>
            </a:extLst>
          </p:cNvPr>
          <p:cNvSpPr/>
          <p:nvPr/>
        </p:nvSpPr>
        <p:spPr bwMode="auto">
          <a:xfrm>
            <a:off x="4795585" y="5195875"/>
            <a:ext cx="3550647" cy="1014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913927" fontAlgn="base">
              <a:lnSpc>
                <a:spcPct val="90000"/>
              </a:lnSpc>
              <a:spcBef>
                <a:spcPct val="0"/>
              </a:spcBef>
              <a:spcAft>
                <a:spcPts val="588"/>
              </a:spcAft>
            </a:pPr>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Intel Broadwell E5-2673 v4</a:t>
            </a:r>
          </a:p>
          <a:p>
            <a:pPr algn="ctr" defTabSz="913927" fontAlgn="base">
              <a:lnSpc>
                <a:spcPct val="90000"/>
              </a:lnSpc>
              <a:spcBef>
                <a:spcPct val="0"/>
              </a:spcBef>
              <a:spcAft>
                <a:spcPts val="588"/>
              </a:spcAft>
            </a:pPr>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Hyper-Threaded CPUs</a:t>
            </a:r>
          </a:p>
          <a:p>
            <a:pPr algn="ctr" defTabSz="913927" fontAlgn="base">
              <a:lnSpc>
                <a:spcPct val="90000"/>
              </a:lnSpc>
              <a:spcBef>
                <a:spcPct val="0"/>
              </a:spcBef>
              <a:spcAft>
                <a:spcPts val="588"/>
              </a:spcAft>
            </a:pPr>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Up to 64 vCPU’s, 256GB RAM</a:t>
            </a:r>
          </a:p>
        </p:txBody>
      </p:sp>
      <p:sp>
        <p:nvSpPr>
          <p:cNvPr id="195" name="Rectangle 194">
            <a:extLst>
              <a:ext uri="{FF2B5EF4-FFF2-40B4-BE49-F238E27FC236}">
                <a16:creationId xmlns:a16="http://schemas.microsoft.com/office/drawing/2014/main" id="{CD1F2F47-9B99-E248-B7C8-6109041868C7}"/>
              </a:ext>
            </a:extLst>
          </p:cNvPr>
          <p:cNvSpPr/>
          <p:nvPr/>
        </p:nvSpPr>
        <p:spPr bwMode="auto">
          <a:xfrm>
            <a:off x="7894132" y="2233093"/>
            <a:ext cx="3500474" cy="401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913927" fontAlgn="base">
              <a:lnSpc>
                <a:spcPct val="90000"/>
              </a:lnSpc>
              <a:spcBef>
                <a:spcPct val="0"/>
              </a:spcBef>
              <a:spcAft>
                <a:spcPts val="588"/>
              </a:spcAft>
            </a:pPr>
            <a:r>
              <a:rPr lang="pt-BR" sz="2000">
                <a:gradFill>
                  <a:gsLst>
                    <a:gs pos="2917">
                      <a:schemeClr val="tx1"/>
                    </a:gs>
                    <a:gs pos="30000">
                      <a:schemeClr val="tx1"/>
                    </a:gs>
                  </a:gsLst>
                  <a:lin ang="5400000" scaled="0"/>
                </a:gradFill>
                <a:latin typeface="Segoe UI"/>
              </a:rPr>
              <a:t>Intel® Xeon® Platinum 8168 processor (Skylake)</a:t>
            </a:r>
            <a:endPar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96" name="Oval 195">
            <a:extLst>
              <a:ext uri="{FF2B5EF4-FFF2-40B4-BE49-F238E27FC236}">
                <a16:creationId xmlns:a16="http://schemas.microsoft.com/office/drawing/2014/main" id="{EFFA857F-375A-2248-ADAD-13191E54141D}"/>
              </a:ext>
            </a:extLst>
          </p:cNvPr>
          <p:cNvSpPr/>
          <p:nvPr/>
        </p:nvSpPr>
        <p:spPr bwMode="auto">
          <a:xfrm>
            <a:off x="9467227" y="3678114"/>
            <a:ext cx="74691" cy="746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97" name="Freeform: Shape 167">
            <a:extLst>
              <a:ext uri="{FF2B5EF4-FFF2-40B4-BE49-F238E27FC236}">
                <a16:creationId xmlns:a16="http://schemas.microsoft.com/office/drawing/2014/main" id="{14F2FCF7-47E1-DB4E-BC12-D8AE1181B85E}"/>
              </a:ext>
            </a:extLst>
          </p:cNvPr>
          <p:cNvSpPr/>
          <p:nvPr/>
        </p:nvSpPr>
        <p:spPr bwMode="auto">
          <a:xfrm>
            <a:off x="7065379" y="4108955"/>
            <a:ext cx="208798" cy="89629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gradFill>
                <a:gsLst>
                  <a:gs pos="2917">
                    <a:schemeClr val="tx1"/>
                  </a:gs>
                  <a:gs pos="30000">
                    <a:schemeClr val="tx1"/>
                  </a:gs>
                </a:gsLst>
                <a:lin ang="5400000" scaled="0"/>
              </a:gradFill>
              <a:latin typeface="Segoe UI Semilight"/>
            </a:endParaRPr>
          </a:p>
        </p:txBody>
      </p:sp>
      <p:sp>
        <p:nvSpPr>
          <p:cNvPr id="198" name="Rectangle 197">
            <a:extLst>
              <a:ext uri="{FF2B5EF4-FFF2-40B4-BE49-F238E27FC236}">
                <a16:creationId xmlns:a16="http://schemas.microsoft.com/office/drawing/2014/main" id="{83C4AE16-35D2-D84F-AF50-7D29A41E76E3}"/>
              </a:ext>
            </a:extLst>
          </p:cNvPr>
          <p:cNvSpPr/>
          <p:nvPr/>
        </p:nvSpPr>
        <p:spPr bwMode="auto">
          <a:xfrm>
            <a:off x="1984657" y="1757918"/>
            <a:ext cx="3239441" cy="10132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913927" fontAlgn="base">
              <a:lnSpc>
                <a:spcPct val="90000"/>
              </a:lnSpc>
              <a:spcBef>
                <a:spcPct val="0"/>
              </a:spcBef>
              <a:spcAft>
                <a:spcPts val="588"/>
              </a:spcAft>
            </a:pPr>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Intel Haswell E5-2673 v3 </a:t>
            </a:r>
          </a:p>
          <a:p>
            <a:pPr algn="ctr" defTabSz="913927" fontAlgn="base">
              <a:lnSpc>
                <a:spcPct val="90000"/>
              </a:lnSpc>
              <a:spcBef>
                <a:spcPct val="0"/>
              </a:spcBef>
              <a:spcAft>
                <a:spcPts val="588"/>
              </a:spcAft>
            </a:pPr>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Lowest cost, flexible CPUs</a:t>
            </a:r>
          </a:p>
          <a:p>
            <a:pPr algn="ctr" defTabSz="913927" fontAlgn="base">
              <a:lnSpc>
                <a:spcPct val="90000"/>
              </a:lnSpc>
              <a:spcBef>
                <a:spcPct val="0"/>
              </a:spcBef>
              <a:spcAft>
                <a:spcPts val="588"/>
              </a:spcAft>
            </a:pPr>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Up to 8vCPUs, 32GB RAM</a:t>
            </a:r>
          </a:p>
        </p:txBody>
      </p:sp>
      <p:sp>
        <p:nvSpPr>
          <p:cNvPr id="199" name="Oval 198">
            <a:extLst>
              <a:ext uri="{FF2B5EF4-FFF2-40B4-BE49-F238E27FC236}">
                <a16:creationId xmlns:a16="http://schemas.microsoft.com/office/drawing/2014/main" id="{D0C030F1-699F-CD48-9E19-47CFCFE83A4B}"/>
              </a:ext>
            </a:extLst>
          </p:cNvPr>
          <p:cNvSpPr/>
          <p:nvPr/>
        </p:nvSpPr>
        <p:spPr bwMode="auto">
          <a:xfrm>
            <a:off x="3568851" y="3664538"/>
            <a:ext cx="74691" cy="746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grpSp>
        <p:nvGrpSpPr>
          <p:cNvPr id="201" name="Group 200">
            <a:extLst>
              <a:ext uri="{FF2B5EF4-FFF2-40B4-BE49-F238E27FC236}">
                <a16:creationId xmlns:a16="http://schemas.microsoft.com/office/drawing/2014/main" id="{5B9AE3F6-9021-C84C-99C7-FB7EE15B40CB}"/>
              </a:ext>
            </a:extLst>
          </p:cNvPr>
          <p:cNvGrpSpPr/>
          <p:nvPr/>
        </p:nvGrpSpPr>
        <p:grpSpPr>
          <a:xfrm>
            <a:off x="10728475" y="4437679"/>
            <a:ext cx="666131" cy="510520"/>
            <a:chOff x="4318388" y="3898203"/>
            <a:chExt cx="865582" cy="663377"/>
          </a:xfrm>
        </p:grpSpPr>
        <p:sp>
          <p:nvSpPr>
            <p:cNvPr id="202" name="monitor">
              <a:extLst>
                <a:ext uri="{FF2B5EF4-FFF2-40B4-BE49-F238E27FC236}">
                  <a16:creationId xmlns:a16="http://schemas.microsoft.com/office/drawing/2014/main" id="{79173903-4CD2-1B4D-8ED4-D894274EB3F5}"/>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03" name="TextBox 202">
              <a:extLst>
                <a:ext uri="{FF2B5EF4-FFF2-40B4-BE49-F238E27FC236}">
                  <a16:creationId xmlns:a16="http://schemas.microsoft.com/office/drawing/2014/main" id="{E574601B-DFF1-2A4F-8A56-9A95E40E9553}"/>
                </a:ext>
              </a:extLst>
            </p:cNvPr>
            <p:cNvSpPr txBox="1"/>
            <p:nvPr/>
          </p:nvSpPr>
          <p:spPr>
            <a:xfrm>
              <a:off x="4554336" y="4032282"/>
              <a:ext cx="393682" cy="282034"/>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14192"/>
              <a:r>
                <a:rPr lang="en-US" sz="1567">
                  <a:latin typeface="Segoe UI Semibold" panose="020B0702040204020203" pitchFamily="34" charset="0"/>
                  <a:cs typeface="Segoe UI Semibold" panose="020B0702040204020203" pitchFamily="34" charset="0"/>
                </a:rPr>
                <a:t>Lv2</a:t>
              </a:r>
            </a:p>
          </p:txBody>
        </p:sp>
      </p:grpSp>
    </p:spTree>
    <p:extLst>
      <p:ext uri="{BB962C8B-B14F-4D97-AF65-F5344CB8AC3E}">
        <p14:creationId xmlns:p14="http://schemas.microsoft.com/office/powerpoint/2010/main" val="419891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wipe(down)">
                                      <p:cBhvr>
                                        <p:cTn id="7" dur="250"/>
                                        <p:tgtEl>
                                          <p:spTgt spid="19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wipe(down)">
                                      <p:cBhvr>
                                        <p:cTn id="10" dur="500"/>
                                        <p:tgtEl>
                                          <p:spTgt spid="135"/>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400"/>
                                        <p:tgtEl>
                                          <p:spTgt spid="198"/>
                                        </p:tgtEl>
                                      </p:cBhvr>
                                    </p:animEffect>
                                  </p:childTnLst>
                                </p:cTn>
                              </p:par>
                              <p:par>
                                <p:cTn id="14" presetID="42" presetClass="path" presetSubtype="0" decel="100000" fill="hold" grpId="1" nodeType="withEffect">
                                  <p:stCondLst>
                                    <p:cond delay="500"/>
                                  </p:stCondLst>
                                  <p:childTnLst>
                                    <p:animMotion origin="layout" path="M 9.11412E-7 -4.84793E-6 L 9.11412E-7 0.09624 " pathEditMode="relative" rAng="0" ptsTypes="AA">
                                      <p:cBhvr>
                                        <p:cTn id="15" dur="700" spd="-100000" fill="hold"/>
                                        <p:tgtEl>
                                          <p:spTgt spid="198"/>
                                        </p:tgtEl>
                                        <p:attrNameLst>
                                          <p:attrName>ppt_x</p:attrName>
                                          <p:attrName>ppt_y</p:attrName>
                                        </p:attrNameLst>
                                      </p:cBhvr>
                                      <p:rCtr x="0" y="4812"/>
                                    </p:animMotion>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5"/>
                                        </p:tgtEl>
                                      </p:cBhvr>
                                    </p:animEffect>
                                    <p:set>
                                      <p:cBhvr>
                                        <p:cTn id="20" dur="1" fill="hold">
                                          <p:stCondLst>
                                            <p:cond delay="499"/>
                                          </p:stCondLst>
                                        </p:cTn>
                                        <p:tgtEl>
                                          <p:spTgt spid="135"/>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99"/>
                                        </p:tgtEl>
                                      </p:cBhvr>
                                    </p:animEffect>
                                    <p:set>
                                      <p:cBhvr>
                                        <p:cTn id="23" dur="1" fill="hold">
                                          <p:stCondLst>
                                            <p:cond delay="499"/>
                                          </p:stCondLst>
                                        </p:cTn>
                                        <p:tgtEl>
                                          <p:spTgt spid="199"/>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198"/>
                                        </p:tgtEl>
                                      </p:cBhvr>
                                    </p:animEffect>
                                    <p:set>
                                      <p:cBhvr>
                                        <p:cTn id="26" dur="1" fill="hold">
                                          <p:stCondLst>
                                            <p:cond delay="499"/>
                                          </p:stCondLst>
                                        </p:cTn>
                                        <p:tgtEl>
                                          <p:spTgt spid="198"/>
                                        </p:tgtEl>
                                        <p:attrNameLst>
                                          <p:attrName>style.visibility</p:attrName>
                                        </p:attrNameLst>
                                      </p:cBhvr>
                                      <p:to>
                                        <p:strVal val="hidden"/>
                                      </p:to>
                                    </p:set>
                                  </p:childTnLst>
                                </p:cTn>
                              </p:par>
                              <p:par>
                                <p:cTn id="27" presetID="22" presetClass="entr" presetSubtype="4" fill="hold" grpId="0" nodeType="withEffect">
                                  <p:stCondLst>
                                    <p:cond delay="0"/>
                                  </p:stCondLst>
                                  <p:childTnLst>
                                    <p:set>
                                      <p:cBhvr>
                                        <p:cTn id="28" dur="1" fill="hold">
                                          <p:stCondLst>
                                            <p:cond delay="0"/>
                                          </p:stCondLst>
                                        </p:cTn>
                                        <p:tgtEl>
                                          <p:spTgt spid="197"/>
                                        </p:tgtEl>
                                        <p:attrNameLst>
                                          <p:attrName>style.visibility</p:attrName>
                                        </p:attrNameLst>
                                      </p:cBhvr>
                                      <p:to>
                                        <p:strVal val="visible"/>
                                      </p:to>
                                    </p:set>
                                    <p:animEffect transition="in" filter="wipe(down)">
                                      <p:cBhvr>
                                        <p:cTn id="29" dur="500"/>
                                        <p:tgtEl>
                                          <p:spTgt spid="197"/>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94"/>
                                        </p:tgtEl>
                                        <p:attrNameLst>
                                          <p:attrName>style.visibility</p:attrName>
                                        </p:attrNameLst>
                                      </p:cBhvr>
                                      <p:to>
                                        <p:strVal val="visible"/>
                                      </p:to>
                                    </p:set>
                                    <p:animEffect transition="in" filter="fade">
                                      <p:cBhvr>
                                        <p:cTn id="32" dur="400"/>
                                        <p:tgtEl>
                                          <p:spTgt spid="194"/>
                                        </p:tgtEl>
                                      </p:cBhvr>
                                    </p:animEffect>
                                  </p:childTnLst>
                                </p:cTn>
                              </p:par>
                              <p:par>
                                <p:cTn id="33" presetID="42" presetClass="path" presetSubtype="0" decel="100000" fill="hold" grpId="1" nodeType="withEffect">
                                  <p:stCondLst>
                                    <p:cond delay="500"/>
                                  </p:stCondLst>
                                  <p:childTnLst>
                                    <p:animMotion origin="layout" path="M 1.45833E-6 1.85185E-6 L 1.45833E-6 0.09629 " pathEditMode="relative" rAng="0" ptsTypes="AA">
                                      <p:cBhvr>
                                        <p:cTn id="34" dur="700" spd="-100000" fill="hold"/>
                                        <p:tgtEl>
                                          <p:spTgt spid="194"/>
                                        </p:tgtEl>
                                        <p:attrNameLst>
                                          <p:attrName>ppt_x</p:attrName>
                                          <p:attrName>ppt_y</p:attrName>
                                        </p:attrNameLst>
                                      </p:cBhvr>
                                      <p:rCtr x="0" y="4815"/>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2" nodeType="clickEffect">
                                  <p:stCondLst>
                                    <p:cond delay="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97"/>
                                        </p:tgtEl>
                                      </p:cBhvr>
                                    </p:animEffect>
                                    <p:set>
                                      <p:cBhvr>
                                        <p:cTn id="42" dur="1" fill="hold">
                                          <p:stCondLst>
                                            <p:cond delay="499"/>
                                          </p:stCondLst>
                                        </p:cTn>
                                        <p:tgtEl>
                                          <p:spTgt spid="197"/>
                                        </p:tgtEl>
                                        <p:attrNameLst>
                                          <p:attrName>style.visibility</p:attrName>
                                        </p:attrNameLst>
                                      </p:cBhvr>
                                      <p:to>
                                        <p:strVal val="hidden"/>
                                      </p:to>
                                    </p:set>
                                  </p:childTnLst>
                                </p:cTn>
                              </p:par>
                              <p:par>
                                <p:cTn id="43" presetID="22" presetClass="entr" presetSubtype="4"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wipe(down)">
                                      <p:cBhvr>
                                        <p:cTn id="45" dur="500"/>
                                        <p:tgtEl>
                                          <p:spTgt spid="13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96"/>
                                        </p:tgtEl>
                                        <p:attrNameLst>
                                          <p:attrName>style.visibility</p:attrName>
                                        </p:attrNameLst>
                                      </p:cBhvr>
                                      <p:to>
                                        <p:strVal val="visible"/>
                                      </p:to>
                                    </p:set>
                                    <p:animEffect transition="in" filter="wipe(down)">
                                      <p:cBhvr>
                                        <p:cTn id="48" dur="250"/>
                                        <p:tgtEl>
                                          <p:spTgt spid="196"/>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195"/>
                                        </p:tgtEl>
                                        <p:attrNameLst>
                                          <p:attrName>style.visibility</p:attrName>
                                        </p:attrNameLst>
                                      </p:cBhvr>
                                      <p:to>
                                        <p:strVal val="visible"/>
                                      </p:to>
                                    </p:set>
                                    <p:animEffect transition="in" filter="fade">
                                      <p:cBhvr>
                                        <p:cTn id="51" dur="400"/>
                                        <p:tgtEl>
                                          <p:spTgt spid="195"/>
                                        </p:tgtEl>
                                      </p:cBhvr>
                                    </p:animEffect>
                                  </p:childTnLst>
                                </p:cTn>
                              </p:par>
                              <p:par>
                                <p:cTn id="52" presetID="42" presetClass="path" presetSubtype="0" decel="100000" fill="hold" grpId="1" nodeType="withEffect">
                                  <p:stCondLst>
                                    <p:cond delay="500"/>
                                  </p:stCondLst>
                                  <p:childTnLst>
                                    <p:animMotion origin="layout" path="M -1.875E-6 4.81481E-6 L -1.875E-6 0.09629 " pathEditMode="relative" rAng="0" ptsTypes="AA">
                                      <p:cBhvr>
                                        <p:cTn id="53" dur="700" spd="-100000" fill="hold"/>
                                        <p:tgtEl>
                                          <p:spTgt spid="195"/>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5" grpId="1" animBg="1"/>
      <p:bldP spid="136" grpId="0" animBg="1"/>
      <p:bldP spid="194" grpId="0"/>
      <p:bldP spid="194" grpId="1"/>
      <p:bldP spid="194" grpId="2"/>
      <p:bldP spid="195" grpId="0"/>
      <p:bldP spid="195" grpId="1"/>
      <p:bldP spid="196" grpId="0" animBg="1"/>
      <p:bldP spid="197" grpId="0" animBg="1"/>
      <p:bldP spid="197" grpId="1" animBg="1"/>
      <p:bldP spid="198" grpId="0"/>
      <p:bldP spid="198" grpId="1"/>
      <p:bldP spid="198" grpId="2"/>
      <p:bldP spid="199" grpId="0" animBg="1"/>
      <p:bldP spid="19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Compute options</a:t>
            </a:r>
          </a:p>
        </p:txBody>
      </p:sp>
      <p:grpSp>
        <p:nvGrpSpPr>
          <p:cNvPr id="75" name="Group 74">
            <a:extLst>
              <a:ext uri="{FF2B5EF4-FFF2-40B4-BE49-F238E27FC236}">
                <a16:creationId xmlns:a16="http://schemas.microsoft.com/office/drawing/2014/main" id="{4E0F02F4-C5C8-A84D-991B-01FF614A0E3A}"/>
              </a:ext>
            </a:extLst>
          </p:cNvPr>
          <p:cNvGrpSpPr/>
          <p:nvPr/>
        </p:nvGrpSpPr>
        <p:grpSpPr>
          <a:xfrm>
            <a:off x="749477" y="3340266"/>
            <a:ext cx="666131" cy="510520"/>
            <a:chOff x="482514" y="3898203"/>
            <a:chExt cx="865582" cy="663377"/>
          </a:xfrm>
        </p:grpSpPr>
        <p:sp>
          <p:nvSpPr>
            <p:cNvPr id="76" name="monitor">
              <a:extLst>
                <a:ext uri="{FF2B5EF4-FFF2-40B4-BE49-F238E27FC236}">
                  <a16:creationId xmlns:a16="http://schemas.microsoft.com/office/drawing/2014/main" id="{52956FEE-AFF7-D847-98F8-B58A9B20A935}"/>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7" name="TextBox 76">
              <a:extLst>
                <a:ext uri="{FF2B5EF4-FFF2-40B4-BE49-F238E27FC236}">
                  <a16:creationId xmlns:a16="http://schemas.microsoft.com/office/drawing/2014/main" id="{782540FE-B327-DE4A-9066-3BBBC793356D}"/>
                </a:ext>
              </a:extLst>
            </p:cNvPr>
            <p:cNvSpPr txBox="1"/>
            <p:nvPr/>
          </p:nvSpPr>
          <p:spPr>
            <a:xfrm>
              <a:off x="824697" y="4032282"/>
              <a:ext cx="181219" cy="282034"/>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G</a:t>
              </a:r>
            </a:p>
          </p:txBody>
        </p:sp>
      </p:grpSp>
      <p:grpSp>
        <p:nvGrpSpPr>
          <p:cNvPr id="78" name="Group 77">
            <a:extLst>
              <a:ext uri="{FF2B5EF4-FFF2-40B4-BE49-F238E27FC236}">
                <a16:creationId xmlns:a16="http://schemas.microsoft.com/office/drawing/2014/main" id="{60D3080A-F824-DB49-BBBB-801F76AB04F0}"/>
              </a:ext>
            </a:extLst>
          </p:cNvPr>
          <p:cNvGrpSpPr/>
          <p:nvPr/>
        </p:nvGrpSpPr>
        <p:grpSpPr>
          <a:xfrm>
            <a:off x="1728801" y="3340258"/>
            <a:ext cx="666145" cy="510529"/>
            <a:chOff x="1681172" y="3898203"/>
            <a:chExt cx="865603" cy="663392"/>
          </a:xfrm>
        </p:grpSpPr>
        <p:sp>
          <p:nvSpPr>
            <p:cNvPr id="79" name="monitor">
              <a:extLst>
                <a:ext uri="{FF2B5EF4-FFF2-40B4-BE49-F238E27FC236}">
                  <a16:creationId xmlns:a16="http://schemas.microsoft.com/office/drawing/2014/main" id="{275D180D-B67F-9C49-9D69-3CE9BA9CEC7A}"/>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371">
                <a:gradFill>
                  <a:gsLst>
                    <a:gs pos="2917">
                      <a:schemeClr val="tx1"/>
                    </a:gs>
                    <a:gs pos="30000">
                      <a:schemeClr val="tx1"/>
                    </a:gs>
                  </a:gsLst>
                  <a:lin ang="5400000" scaled="0"/>
                </a:gradFill>
                <a:latin typeface="Segoe UI Semilight"/>
              </a:endParaRPr>
            </a:p>
          </p:txBody>
        </p:sp>
        <p:sp>
          <p:nvSpPr>
            <p:cNvPr id="80" name="TextBox 79">
              <a:extLst>
                <a:ext uri="{FF2B5EF4-FFF2-40B4-BE49-F238E27FC236}">
                  <a16:creationId xmlns:a16="http://schemas.microsoft.com/office/drawing/2014/main" id="{AA8153AC-4709-A249-A7E4-A2A63C9F494C}"/>
                </a:ext>
              </a:extLst>
            </p:cNvPr>
            <p:cNvSpPr txBox="1"/>
            <p:nvPr/>
          </p:nvSpPr>
          <p:spPr>
            <a:xfrm>
              <a:off x="1888422" y="4032282"/>
              <a:ext cx="414513" cy="282035"/>
            </a:xfrm>
            <a:prstGeom prst="rect">
              <a:avLst/>
            </a:prstGeom>
            <a:noFill/>
          </p:spPr>
          <p:txBody>
            <a:bodyPr wrap="none" lIns="0" tIns="0" rIns="0" bIns="0" rtlCol="0">
              <a:spAutoFit/>
            </a:bodyPr>
            <a:lstStyle/>
            <a:p>
              <a:pP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Ev3</a:t>
              </a:r>
            </a:p>
          </p:txBody>
        </p:sp>
      </p:grpSp>
      <p:grpSp>
        <p:nvGrpSpPr>
          <p:cNvPr id="81" name="Group 80">
            <a:extLst>
              <a:ext uri="{FF2B5EF4-FFF2-40B4-BE49-F238E27FC236}">
                <a16:creationId xmlns:a16="http://schemas.microsoft.com/office/drawing/2014/main" id="{D95A0A22-7AAA-F14E-9B15-6FA01A9B11F8}"/>
              </a:ext>
            </a:extLst>
          </p:cNvPr>
          <p:cNvGrpSpPr/>
          <p:nvPr/>
        </p:nvGrpSpPr>
        <p:grpSpPr>
          <a:xfrm>
            <a:off x="2708136" y="3340258"/>
            <a:ext cx="666145" cy="510529"/>
            <a:chOff x="2901150" y="3898203"/>
            <a:chExt cx="865603" cy="663392"/>
          </a:xfrm>
        </p:grpSpPr>
        <p:sp>
          <p:nvSpPr>
            <p:cNvPr id="82" name="monitor">
              <a:extLst>
                <a:ext uri="{FF2B5EF4-FFF2-40B4-BE49-F238E27FC236}">
                  <a16:creationId xmlns:a16="http://schemas.microsoft.com/office/drawing/2014/main" id="{9E0C902D-F06A-1143-AFFF-D6106BCAD25B}"/>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371">
                <a:gradFill>
                  <a:gsLst>
                    <a:gs pos="2917">
                      <a:schemeClr val="tx1"/>
                    </a:gs>
                    <a:gs pos="30000">
                      <a:schemeClr val="tx1"/>
                    </a:gs>
                  </a:gsLst>
                  <a:lin ang="5400000" scaled="0"/>
                </a:gradFill>
                <a:latin typeface="Segoe UI Semilight"/>
              </a:endParaRPr>
            </a:p>
          </p:txBody>
        </p:sp>
        <p:sp>
          <p:nvSpPr>
            <p:cNvPr id="83" name="TextBox 82">
              <a:extLst>
                <a:ext uri="{FF2B5EF4-FFF2-40B4-BE49-F238E27FC236}">
                  <a16:creationId xmlns:a16="http://schemas.microsoft.com/office/drawing/2014/main" id="{61491B66-9670-DB45-9ECE-942597FF804B}"/>
                </a:ext>
              </a:extLst>
            </p:cNvPr>
            <p:cNvSpPr txBox="1"/>
            <p:nvPr/>
          </p:nvSpPr>
          <p:spPr>
            <a:xfrm>
              <a:off x="3202193" y="4032282"/>
              <a:ext cx="241625" cy="282035"/>
            </a:xfrm>
            <a:prstGeom prst="rect">
              <a:avLst/>
            </a:prstGeom>
            <a:noFill/>
          </p:spPr>
          <p:txBody>
            <a:bodyPr wrap="none" lIns="0" tIns="0" rIns="0" bIns="0" rtlCol="0">
              <a:spAutoFit/>
            </a:bodyPr>
            <a:lstStyle/>
            <a:p>
              <a:pP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a:t>
              </a:r>
            </a:p>
          </p:txBody>
        </p:sp>
      </p:grpSp>
      <p:sp>
        <p:nvSpPr>
          <p:cNvPr id="85" name="Rectangle 84">
            <a:extLst>
              <a:ext uri="{FF2B5EF4-FFF2-40B4-BE49-F238E27FC236}">
                <a16:creationId xmlns:a16="http://schemas.microsoft.com/office/drawing/2014/main" id="{83F715F8-0216-5B48-9CAA-71D2B336C9D0}"/>
              </a:ext>
            </a:extLst>
          </p:cNvPr>
          <p:cNvSpPr/>
          <p:nvPr/>
        </p:nvSpPr>
        <p:spPr bwMode="auto">
          <a:xfrm>
            <a:off x="467064" y="3001254"/>
            <a:ext cx="3113177" cy="958374"/>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grpSp>
        <p:nvGrpSpPr>
          <p:cNvPr id="87" name="Group 86">
            <a:extLst>
              <a:ext uri="{FF2B5EF4-FFF2-40B4-BE49-F238E27FC236}">
                <a16:creationId xmlns:a16="http://schemas.microsoft.com/office/drawing/2014/main" id="{A25DC544-7442-9A4B-BB03-E5F7E00D0D92}"/>
              </a:ext>
            </a:extLst>
          </p:cNvPr>
          <p:cNvGrpSpPr/>
          <p:nvPr/>
        </p:nvGrpSpPr>
        <p:grpSpPr>
          <a:xfrm>
            <a:off x="10005211" y="2770309"/>
            <a:ext cx="1762874" cy="1183519"/>
            <a:chOff x="10191825" y="4376569"/>
            <a:chExt cx="1798478" cy="1207422"/>
          </a:xfrm>
        </p:grpSpPr>
        <p:grpSp>
          <p:nvGrpSpPr>
            <p:cNvPr id="88" name="Group 87">
              <a:extLst>
                <a:ext uri="{FF2B5EF4-FFF2-40B4-BE49-F238E27FC236}">
                  <a16:creationId xmlns:a16="http://schemas.microsoft.com/office/drawing/2014/main" id="{6CDB0124-7482-FD40-8E06-23645CAB3892}"/>
                </a:ext>
              </a:extLst>
            </p:cNvPr>
            <p:cNvGrpSpPr/>
            <p:nvPr/>
          </p:nvGrpSpPr>
          <p:grpSpPr>
            <a:xfrm>
              <a:off x="10820931" y="4945353"/>
              <a:ext cx="679584" cy="520830"/>
              <a:chOff x="5869960" y="5545901"/>
              <a:chExt cx="679584" cy="520830"/>
            </a:xfrm>
          </p:grpSpPr>
          <p:sp>
            <p:nvSpPr>
              <p:cNvPr id="94" name="monitor">
                <a:extLst>
                  <a:ext uri="{FF2B5EF4-FFF2-40B4-BE49-F238E27FC236}">
                    <a16:creationId xmlns:a16="http://schemas.microsoft.com/office/drawing/2014/main" id="{7DD85E67-D419-F241-B718-86F8053C4156}"/>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accent1"/>
                      </a:gs>
                      <a:gs pos="3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95" name="TextBox 94">
                <a:extLst>
                  <a:ext uri="{FF2B5EF4-FFF2-40B4-BE49-F238E27FC236}">
                    <a16:creationId xmlns:a16="http://schemas.microsoft.com/office/drawing/2014/main" id="{8E392BDA-C22E-1547-B6AF-2B91C164E899}"/>
                  </a:ext>
                </a:extLst>
              </p:cNvPr>
              <p:cNvSpPr txBox="1"/>
              <p:nvPr/>
            </p:nvSpPr>
            <p:spPr>
              <a:xfrm>
                <a:off x="6060810" y="5784177"/>
                <a:ext cx="454636" cy="166024"/>
              </a:xfrm>
              <a:prstGeom prst="rect">
                <a:avLst/>
              </a:prstGeom>
              <a:noFill/>
            </p:spPr>
            <p:txBody>
              <a:bodyPr wrap="none" lIns="0" tIns="0" rIns="0" bIns="0" rtlCol="0">
                <a:spAutoFit/>
              </a:bodyPr>
              <a:lstStyle/>
              <a:p>
                <a:pPr defTabSz="914192">
                  <a:lnSpc>
                    <a:spcPct val="90000"/>
                  </a:lnSpc>
                  <a:spcAft>
                    <a:spcPts val="588"/>
                  </a:spcAft>
                </a:pPr>
                <a:r>
                  <a:rPr lang="en-US" sz="1175" b="1">
                    <a:gradFill>
                      <a:gsLst>
                        <a:gs pos="2917">
                          <a:schemeClr val="tx1"/>
                        </a:gs>
                        <a:gs pos="30000">
                          <a:schemeClr val="tx1"/>
                        </a:gs>
                      </a:gsLst>
                      <a:lin ang="5400000" scaled="0"/>
                    </a:gradFill>
                    <a:latin typeface="Segoe Pro Display" panose="020B0502040504020203" pitchFamily="34" charset="0"/>
                  </a:rPr>
                  <a:t>HANA</a:t>
                </a:r>
              </a:p>
            </p:txBody>
          </p:sp>
          <p:pic>
            <p:nvPicPr>
              <p:cNvPr id="96" name="Picture 95">
                <a:extLst>
                  <a:ext uri="{FF2B5EF4-FFF2-40B4-BE49-F238E27FC236}">
                    <a16:creationId xmlns:a16="http://schemas.microsoft.com/office/drawing/2014/main" id="{A3518D31-E430-4942-96AB-2BE0F33D4331}"/>
                  </a:ext>
                </a:extLst>
              </p:cNvPr>
              <p:cNvPicPr>
                <a:picLocks noChangeAspect="1"/>
              </p:cNvPicPr>
              <p:nvPr/>
            </p:nvPicPr>
            <p:blipFill>
              <a:blip r:embed="rId3">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89" name="Rectangle 88">
              <a:extLst>
                <a:ext uri="{FF2B5EF4-FFF2-40B4-BE49-F238E27FC236}">
                  <a16:creationId xmlns:a16="http://schemas.microsoft.com/office/drawing/2014/main" id="{143CA98D-4494-8641-B24A-0EE145726523}"/>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accent1"/>
                    </a:gs>
                    <a:gs pos="30000">
                      <a:schemeClr val="accent1"/>
                    </a:gs>
                  </a:gsLst>
                  <a:lin ang="5400000" scaled="0"/>
                </a:gradFill>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4D358703-22AC-BB46-BEC4-BA25F8262A8A}"/>
                </a:ext>
              </a:extLst>
            </p:cNvPr>
            <p:cNvSpPr/>
            <p:nvPr/>
          </p:nvSpPr>
          <p:spPr bwMode="auto">
            <a:xfrm>
              <a:off x="10539833" y="4376569"/>
              <a:ext cx="1330683" cy="516817"/>
            </a:xfrm>
            <a:prstGeom prst="rect">
              <a:avLst/>
            </a:prstGeom>
            <a:solidFill>
              <a:srgbClr val="E6E6E6"/>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371">
                  <a:gradFill>
                    <a:gsLst>
                      <a:gs pos="2917">
                        <a:schemeClr val="accent1"/>
                      </a:gs>
                      <a:gs pos="30000">
                        <a:schemeClr val="accent1"/>
                      </a:gs>
                    </a:gsLst>
                    <a:lin ang="5400000" scaled="0"/>
                  </a:gradFill>
                  <a:latin typeface="Segoe UI Semibold" panose="020B0702040204020203" pitchFamily="34" charset="0"/>
                  <a:cs typeface="Segoe UI Semibold" panose="020B0702040204020203" pitchFamily="34" charset="0"/>
                </a:rPr>
                <a:t>Purpose-built SAP HANA</a:t>
              </a:r>
            </a:p>
          </p:txBody>
        </p:sp>
        <p:grpSp>
          <p:nvGrpSpPr>
            <p:cNvPr id="91" name="Group 90">
              <a:extLst>
                <a:ext uri="{FF2B5EF4-FFF2-40B4-BE49-F238E27FC236}">
                  <a16:creationId xmlns:a16="http://schemas.microsoft.com/office/drawing/2014/main" id="{E75EB1CA-09FA-684E-8872-3438B3B69F17}"/>
                </a:ext>
              </a:extLst>
            </p:cNvPr>
            <p:cNvGrpSpPr/>
            <p:nvPr/>
          </p:nvGrpSpPr>
          <p:grpSpPr>
            <a:xfrm>
              <a:off x="10191825" y="4423280"/>
              <a:ext cx="448056" cy="448056"/>
              <a:chOff x="5303955" y="5210715"/>
              <a:chExt cx="365962" cy="365962"/>
            </a:xfrm>
          </p:grpSpPr>
          <p:sp>
            <p:nvSpPr>
              <p:cNvPr id="92" name="Oval 91">
                <a:extLst>
                  <a:ext uri="{FF2B5EF4-FFF2-40B4-BE49-F238E27FC236}">
                    <a16:creationId xmlns:a16="http://schemas.microsoft.com/office/drawing/2014/main" id="{A4AE62A9-16AC-014D-A8B5-26CEAF2113BE}"/>
                  </a:ext>
                </a:extLst>
              </p:cNvPr>
              <p:cNvSpPr/>
              <p:nvPr/>
            </p:nvSpPr>
            <p:spPr bwMode="auto">
              <a:xfrm>
                <a:off x="5303955" y="5210715"/>
                <a:ext cx="365962" cy="365962"/>
              </a:xfrm>
              <a:prstGeom prst="ellipse">
                <a:avLst/>
              </a:prstGeom>
              <a:solidFill>
                <a:srgbClr val="E6E6E6"/>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accent1"/>
                      </a:gs>
                      <a:gs pos="30000">
                        <a:schemeClr val="accent1"/>
                      </a:gs>
                    </a:gsLst>
                    <a:lin ang="5400000" scaled="0"/>
                  </a:gradFill>
                  <a:latin typeface="Segoe UI Semilight"/>
                  <a:ea typeface="Segoe UI" pitchFamily="34" charset="0"/>
                  <a:cs typeface="Segoe UI" pitchFamily="34" charset="0"/>
                </a:endParaRPr>
              </a:p>
            </p:txBody>
          </p:sp>
          <p:sp>
            <p:nvSpPr>
              <p:cNvPr id="93" name="Browser_4">
                <a:extLst>
                  <a:ext uri="{FF2B5EF4-FFF2-40B4-BE49-F238E27FC236}">
                    <a16:creationId xmlns:a16="http://schemas.microsoft.com/office/drawing/2014/main" id="{423A5277-9A31-944B-A255-A5D7BCE5802F}"/>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gradFill>
                    <a:gsLst>
                      <a:gs pos="2917">
                        <a:schemeClr val="accent1"/>
                      </a:gs>
                      <a:gs pos="30000">
                        <a:schemeClr val="accent1"/>
                      </a:gs>
                    </a:gsLst>
                    <a:lin ang="5400000" scaled="0"/>
                  </a:gradFill>
                  <a:latin typeface="Segoe UI Semilight"/>
                </a:endParaRPr>
              </a:p>
            </p:txBody>
          </p:sp>
        </p:grpSp>
      </p:grpSp>
      <p:sp>
        <p:nvSpPr>
          <p:cNvPr id="97" name="Rectangle 96">
            <a:extLst>
              <a:ext uri="{FF2B5EF4-FFF2-40B4-BE49-F238E27FC236}">
                <a16:creationId xmlns:a16="http://schemas.microsoft.com/office/drawing/2014/main" id="{45BD39FB-3064-6047-BA7A-C5FB4E43DB07}"/>
              </a:ext>
            </a:extLst>
          </p:cNvPr>
          <p:cNvSpPr/>
          <p:nvPr/>
        </p:nvSpPr>
        <p:spPr bwMode="auto">
          <a:xfrm>
            <a:off x="208249" y="1408939"/>
            <a:ext cx="3707249" cy="9911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913927" fontAlgn="base">
              <a:lnSpc>
                <a:spcPct val="90000"/>
              </a:lnSpc>
              <a:spcBef>
                <a:spcPct val="0"/>
              </a:spcBef>
              <a:spcAft>
                <a:spcPts val="588"/>
              </a:spcAft>
            </a:pPr>
            <a:r>
              <a:rPr lang="en-US" sz="1730">
                <a:gradFill>
                  <a:gsLst>
                    <a:gs pos="2917">
                      <a:schemeClr val="tx1"/>
                    </a:gs>
                    <a:gs pos="3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Intel Xeon E5-2673 v4 (Broadwell) </a:t>
            </a:r>
          </a:p>
          <a:p>
            <a:pPr algn="ctr" defTabSz="913927" fontAlgn="base">
              <a:lnSpc>
                <a:spcPct val="90000"/>
              </a:lnSpc>
              <a:spcBef>
                <a:spcPct val="0"/>
              </a:spcBef>
              <a:spcAft>
                <a:spcPts val="588"/>
              </a:spcAft>
            </a:pPr>
            <a:r>
              <a:rPr lang="en-US" sz="1730">
                <a:gradFill>
                  <a:gsLst>
                    <a:gs pos="2917">
                      <a:schemeClr val="tx1"/>
                    </a:gs>
                    <a:gs pos="3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Hyper-Threaded CPUs</a:t>
            </a:r>
          </a:p>
          <a:p>
            <a:pPr algn="ctr" defTabSz="913927" fontAlgn="base">
              <a:lnSpc>
                <a:spcPct val="90000"/>
              </a:lnSpc>
              <a:spcBef>
                <a:spcPct val="0"/>
              </a:spcBef>
              <a:spcAft>
                <a:spcPts val="588"/>
              </a:spcAft>
            </a:pPr>
            <a:r>
              <a:rPr lang="en-US" sz="1730">
                <a:gradFill>
                  <a:gsLst>
                    <a:gs pos="2917">
                      <a:schemeClr val="tx1"/>
                    </a:gs>
                    <a:gs pos="3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Up to 64 vCPUs, 432GB RAM</a:t>
            </a:r>
          </a:p>
        </p:txBody>
      </p:sp>
      <p:sp>
        <p:nvSpPr>
          <p:cNvPr id="98" name="Rectangle 97">
            <a:extLst>
              <a:ext uri="{FF2B5EF4-FFF2-40B4-BE49-F238E27FC236}">
                <a16:creationId xmlns:a16="http://schemas.microsoft.com/office/drawing/2014/main" id="{A3043F00-EB0D-FC4D-92BE-8BE3C2E32CB9}"/>
              </a:ext>
            </a:extLst>
          </p:cNvPr>
          <p:cNvSpPr/>
          <p:nvPr/>
        </p:nvSpPr>
        <p:spPr bwMode="auto">
          <a:xfrm>
            <a:off x="1277406" y="4810321"/>
            <a:ext cx="3532091" cy="5117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913927" fontAlgn="base">
              <a:lnSpc>
                <a:spcPct val="90000"/>
              </a:lnSpc>
              <a:spcBef>
                <a:spcPct val="0"/>
              </a:spcBef>
              <a:spcAft>
                <a:spcPts val="588"/>
              </a:spcAft>
            </a:pPr>
            <a:r>
              <a:rPr lang="en-US" sz="173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Intel Xeon E7-8890 v3 (Haswell)</a:t>
            </a:r>
          </a:p>
          <a:p>
            <a:pPr algn="ctr" defTabSz="913927" fontAlgn="base">
              <a:lnSpc>
                <a:spcPct val="90000"/>
              </a:lnSpc>
              <a:spcBef>
                <a:spcPct val="0"/>
              </a:spcBef>
              <a:spcAft>
                <a:spcPts val="588"/>
              </a:spcAft>
            </a:pPr>
            <a:r>
              <a:rPr lang="en-US" sz="173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Largest VMs in Azure</a:t>
            </a:r>
          </a:p>
          <a:p>
            <a:pPr algn="ctr" defTabSz="913927" fontAlgn="base">
              <a:lnSpc>
                <a:spcPct val="90000"/>
              </a:lnSpc>
              <a:spcBef>
                <a:spcPct val="0"/>
              </a:spcBef>
              <a:spcAft>
                <a:spcPts val="588"/>
              </a:spcAft>
            </a:pPr>
            <a:r>
              <a:rPr lang="en-US" sz="173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Up to 128 vCPUs, 4TB RAM</a:t>
            </a:r>
          </a:p>
          <a:p>
            <a:pPr algn="ctr" defTabSz="913927" fontAlgn="base">
              <a:lnSpc>
                <a:spcPct val="90000"/>
              </a:lnSpc>
              <a:spcBef>
                <a:spcPct val="0"/>
              </a:spcBef>
              <a:spcAft>
                <a:spcPts val="588"/>
              </a:spcAft>
            </a:pPr>
            <a:endParaRPr lang="en-US" sz="173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99" name="Rectangle 98">
            <a:extLst>
              <a:ext uri="{FF2B5EF4-FFF2-40B4-BE49-F238E27FC236}">
                <a16:creationId xmlns:a16="http://schemas.microsoft.com/office/drawing/2014/main" id="{05352B2C-6D27-8740-B484-E5610E47DF07}"/>
              </a:ext>
            </a:extLst>
          </p:cNvPr>
          <p:cNvSpPr/>
          <p:nvPr/>
        </p:nvSpPr>
        <p:spPr bwMode="auto">
          <a:xfrm>
            <a:off x="5581822" y="5274621"/>
            <a:ext cx="2846535" cy="977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913927" fontAlgn="base">
              <a:lnSpc>
                <a:spcPct val="90000"/>
              </a:lnSpc>
              <a:spcBef>
                <a:spcPct val="0"/>
              </a:spcBef>
              <a:spcAft>
                <a:spcPts val="588"/>
              </a:spcAft>
            </a:pPr>
            <a:r>
              <a:rPr lang="en-US" sz="173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Nvidia V100 SXM GPU</a:t>
            </a:r>
          </a:p>
          <a:p>
            <a:pPr algn="ctr" defTabSz="913927" fontAlgn="base">
              <a:lnSpc>
                <a:spcPct val="90000"/>
              </a:lnSpc>
              <a:spcBef>
                <a:spcPct val="0"/>
              </a:spcBef>
              <a:spcAft>
                <a:spcPts val="588"/>
              </a:spcAft>
            </a:pPr>
            <a:r>
              <a:rPr lang="en-US" sz="173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Infiniband</a:t>
            </a:r>
            <a:r>
              <a:rPr lang="en-US" sz="173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networking</a:t>
            </a:r>
          </a:p>
          <a:p>
            <a:pPr algn="ctr" defTabSz="913927" fontAlgn="base">
              <a:lnSpc>
                <a:spcPct val="90000"/>
              </a:lnSpc>
              <a:spcBef>
                <a:spcPct val="0"/>
              </a:spcBef>
              <a:spcAft>
                <a:spcPts val="588"/>
              </a:spcAft>
            </a:pPr>
            <a:r>
              <a:rPr lang="en-US" sz="173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Deep learning, AI</a:t>
            </a:r>
          </a:p>
        </p:txBody>
      </p:sp>
      <p:sp>
        <p:nvSpPr>
          <p:cNvPr id="100" name="Freeform: Shape 163">
            <a:extLst>
              <a:ext uri="{FF2B5EF4-FFF2-40B4-BE49-F238E27FC236}">
                <a16:creationId xmlns:a16="http://schemas.microsoft.com/office/drawing/2014/main" id="{042BC8F6-2CEF-3D4C-8377-F5362EA2DC87}"/>
              </a:ext>
            </a:extLst>
          </p:cNvPr>
          <p:cNvSpPr/>
          <p:nvPr/>
        </p:nvSpPr>
        <p:spPr bwMode="auto">
          <a:xfrm flipH="1" flipV="1">
            <a:off x="2019047" y="2441550"/>
            <a:ext cx="44813" cy="89629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gradFill>
                <a:gsLst>
                  <a:gs pos="2917">
                    <a:schemeClr val="tx1"/>
                  </a:gs>
                  <a:gs pos="30000">
                    <a:schemeClr val="tx1"/>
                  </a:gs>
                </a:gsLst>
                <a:lin ang="5400000" scaled="0"/>
              </a:gradFill>
              <a:latin typeface="Segoe UI Semilight"/>
            </a:endParaRPr>
          </a:p>
        </p:txBody>
      </p:sp>
      <p:sp>
        <p:nvSpPr>
          <p:cNvPr id="101" name="Freeform: Shape 164">
            <a:extLst>
              <a:ext uri="{FF2B5EF4-FFF2-40B4-BE49-F238E27FC236}">
                <a16:creationId xmlns:a16="http://schemas.microsoft.com/office/drawing/2014/main" id="{191A4084-3958-E94B-A8FD-D19749504C99}"/>
              </a:ext>
            </a:extLst>
          </p:cNvPr>
          <p:cNvSpPr/>
          <p:nvPr/>
        </p:nvSpPr>
        <p:spPr bwMode="auto">
          <a:xfrm>
            <a:off x="3042569" y="3834907"/>
            <a:ext cx="194311" cy="89629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gradFill>
                <a:gsLst>
                  <a:gs pos="2917">
                    <a:schemeClr val="tx1"/>
                  </a:gs>
                  <a:gs pos="30000">
                    <a:schemeClr val="tx1"/>
                  </a:gs>
                </a:gsLst>
                <a:lin ang="5400000" scaled="0"/>
              </a:gradFill>
              <a:latin typeface="Segoe UI Semilight"/>
            </a:endParaRPr>
          </a:p>
        </p:txBody>
      </p:sp>
      <p:sp>
        <p:nvSpPr>
          <p:cNvPr id="103" name="Rectangle 102">
            <a:extLst>
              <a:ext uri="{FF2B5EF4-FFF2-40B4-BE49-F238E27FC236}">
                <a16:creationId xmlns:a16="http://schemas.microsoft.com/office/drawing/2014/main" id="{82E81AFF-2860-2C40-91F2-AB381C03FCBA}"/>
              </a:ext>
            </a:extLst>
          </p:cNvPr>
          <p:cNvSpPr/>
          <p:nvPr/>
        </p:nvSpPr>
        <p:spPr bwMode="auto">
          <a:xfrm>
            <a:off x="808752" y="2854458"/>
            <a:ext cx="1693890" cy="330633"/>
          </a:xfrm>
          <a:prstGeom prst="rect">
            <a:avLst/>
          </a:prstGeom>
          <a:solidFill>
            <a:srgbClr val="E6E6E6"/>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a:gradFill>
                  <a:gsLst>
                    <a:gs pos="2917">
                      <a:schemeClr val="accent1"/>
                    </a:gs>
                    <a:gs pos="3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Memory</a:t>
            </a:r>
            <a:r>
              <a:rPr lang="en-US" sz="1371">
                <a:gradFill>
                  <a:gsLst>
                    <a:gs pos="2917">
                      <a:schemeClr val="tx1"/>
                    </a:gs>
                    <a:gs pos="30000">
                      <a:schemeClr val="tx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 </a:t>
            </a:r>
            <a:r>
              <a:rPr lang="en-US" sz="1371">
                <a:gradFill>
                  <a:gsLst>
                    <a:gs pos="2917">
                      <a:schemeClr val="accent1"/>
                    </a:gs>
                    <a:gs pos="3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Optimized</a:t>
            </a:r>
          </a:p>
        </p:txBody>
      </p:sp>
      <p:grpSp>
        <p:nvGrpSpPr>
          <p:cNvPr id="104" name="Group 103">
            <a:extLst>
              <a:ext uri="{FF2B5EF4-FFF2-40B4-BE49-F238E27FC236}">
                <a16:creationId xmlns:a16="http://schemas.microsoft.com/office/drawing/2014/main" id="{E2733F19-AEF1-2649-945D-553E2C569A82}"/>
              </a:ext>
            </a:extLst>
          </p:cNvPr>
          <p:cNvGrpSpPr/>
          <p:nvPr/>
        </p:nvGrpSpPr>
        <p:grpSpPr>
          <a:xfrm>
            <a:off x="373061" y="2837708"/>
            <a:ext cx="439185" cy="439185"/>
            <a:chOff x="282369" y="3629439"/>
            <a:chExt cx="365962" cy="365962"/>
          </a:xfrm>
          <a:solidFill>
            <a:srgbClr val="E6E6E6"/>
          </a:solidFill>
        </p:grpSpPr>
        <p:sp>
          <p:nvSpPr>
            <p:cNvPr id="105" name="Oval 104">
              <a:extLst>
                <a:ext uri="{FF2B5EF4-FFF2-40B4-BE49-F238E27FC236}">
                  <a16:creationId xmlns:a16="http://schemas.microsoft.com/office/drawing/2014/main" id="{3D4B7746-D67C-4B42-99C8-4D912D2A8AC5}"/>
                </a:ext>
              </a:extLst>
            </p:cNvPr>
            <p:cNvSpPr/>
            <p:nvPr/>
          </p:nvSpPr>
          <p:spPr bwMode="auto">
            <a:xfrm>
              <a:off x="282369" y="3629439"/>
              <a:ext cx="365962" cy="365962"/>
            </a:xfrm>
            <a:prstGeom prst="ellipse">
              <a:avLst/>
            </a:prstGeom>
            <a:grp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06" name="chip">
              <a:extLst>
                <a:ext uri="{FF2B5EF4-FFF2-40B4-BE49-F238E27FC236}">
                  <a16:creationId xmlns:a16="http://schemas.microsoft.com/office/drawing/2014/main" id="{97207A59-BBD0-BC44-AB53-4FDC1E1BD227}"/>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grp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30">
                <a:gradFill>
                  <a:gsLst>
                    <a:gs pos="2917">
                      <a:schemeClr val="tx1"/>
                    </a:gs>
                    <a:gs pos="30000">
                      <a:schemeClr val="tx1"/>
                    </a:gs>
                  </a:gsLst>
                  <a:lin ang="5400000" scaled="0"/>
                </a:gradFill>
                <a:latin typeface="Segoe UI Semilight"/>
              </a:endParaRPr>
            </a:p>
          </p:txBody>
        </p:sp>
      </p:grpSp>
      <p:grpSp>
        <p:nvGrpSpPr>
          <p:cNvPr id="107" name="Group 106">
            <a:extLst>
              <a:ext uri="{FF2B5EF4-FFF2-40B4-BE49-F238E27FC236}">
                <a16:creationId xmlns:a16="http://schemas.microsoft.com/office/drawing/2014/main" id="{4B8B8276-DB48-DF49-BEA3-758E90F53170}"/>
              </a:ext>
            </a:extLst>
          </p:cNvPr>
          <p:cNvGrpSpPr/>
          <p:nvPr/>
        </p:nvGrpSpPr>
        <p:grpSpPr>
          <a:xfrm>
            <a:off x="4175862" y="3354334"/>
            <a:ext cx="666131" cy="510520"/>
            <a:chOff x="6142928" y="4501551"/>
            <a:chExt cx="931982" cy="714265"/>
          </a:xfrm>
        </p:grpSpPr>
        <p:sp>
          <p:nvSpPr>
            <p:cNvPr id="108" name="monitor">
              <a:extLst>
                <a:ext uri="{FF2B5EF4-FFF2-40B4-BE49-F238E27FC236}">
                  <a16:creationId xmlns:a16="http://schemas.microsoft.com/office/drawing/2014/main" id="{FEBB6920-8E30-0E4D-8116-986BF0675F2D}"/>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9" name="TextBox 108">
              <a:extLst>
                <a:ext uri="{FF2B5EF4-FFF2-40B4-BE49-F238E27FC236}">
                  <a16:creationId xmlns:a16="http://schemas.microsoft.com/office/drawing/2014/main" id="{105A0F7B-7FF3-A542-8E86-CC1A1C32602A}"/>
                </a:ext>
              </a:extLst>
            </p:cNvPr>
            <p:cNvSpPr txBox="1"/>
            <p:nvPr/>
          </p:nvSpPr>
          <p:spPr>
            <a:xfrm>
              <a:off x="6413797" y="4645916"/>
              <a:ext cx="390242" cy="303669"/>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NC</a:t>
              </a:r>
            </a:p>
          </p:txBody>
        </p:sp>
      </p:grpSp>
      <p:grpSp>
        <p:nvGrpSpPr>
          <p:cNvPr id="110" name="Group 109">
            <a:extLst>
              <a:ext uri="{FF2B5EF4-FFF2-40B4-BE49-F238E27FC236}">
                <a16:creationId xmlns:a16="http://schemas.microsoft.com/office/drawing/2014/main" id="{A90B5491-FA73-DF45-ABBA-38248FFE23B9}"/>
              </a:ext>
            </a:extLst>
          </p:cNvPr>
          <p:cNvGrpSpPr/>
          <p:nvPr/>
        </p:nvGrpSpPr>
        <p:grpSpPr>
          <a:xfrm>
            <a:off x="6139286" y="3358406"/>
            <a:ext cx="666131" cy="510520"/>
            <a:chOff x="7745277" y="4501551"/>
            <a:chExt cx="931982" cy="714265"/>
          </a:xfrm>
        </p:grpSpPr>
        <p:sp>
          <p:nvSpPr>
            <p:cNvPr id="111" name="monitor">
              <a:extLst>
                <a:ext uri="{FF2B5EF4-FFF2-40B4-BE49-F238E27FC236}">
                  <a16:creationId xmlns:a16="http://schemas.microsoft.com/office/drawing/2014/main" id="{A67C86A4-7239-A34E-A263-DD20BB49E2AB}"/>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2" name="TextBox 111">
              <a:extLst>
                <a:ext uri="{FF2B5EF4-FFF2-40B4-BE49-F238E27FC236}">
                  <a16:creationId xmlns:a16="http://schemas.microsoft.com/office/drawing/2014/main" id="{DFA5181B-64D4-2C45-A7CF-9A61C882605B}"/>
                </a:ext>
              </a:extLst>
            </p:cNvPr>
            <p:cNvSpPr txBox="1"/>
            <p:nvPr/>
          </p:nvSpPr>
          <p:spPr>
            <a:xfrm>
              <a:off x="8013904" y="4645916"/>
              <a:ext cx="394727" cy="303669"/>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NV</a:t>
              </a:r>
            </a:p>
          </p:txBody>
        </p:sp>
      </p:grpSp>
      <p:grpSp>
        <p:nvGrpSpPr>
          <p:cNvPr id="113" name="Group 112">
            <a:extLst>
              <a:ext uri="{FF2B5EF4-FFF2-40B4-BE49-F238E27FC236}">
                <a16:creationId xmlns:a16="http://schemas.microsoft.com/office/drawing/2014/main" id="{84245EE8-C053-144F-BF25-845410AEA11D}"/>
              </a:ext>
            </a:extLst>
          </p:cNvPr>
          <p:cNvGrpSpPr/>
          <p:nvPr/>
        </p:nvGrpSpPr>
        <p:grpSpPr>
          <a:xfrm>
            <a:off x="7113872" y="3354334"/>
            <a:ext cx="666131" cy="510520"/>
            <a:chOff x="7745277" y="4501551"/>
            <a:chExt cx="931982" cy="714265"/>
          </a:xfrm>
        </p:grpSpPr>
        <p:sp>
          <p:nvSpPr>
            <p:cNvPr id="114" name="monitor">
              <a:extLst>
                <a:ext uri="{FF2B5EF4-FFF2-40B4-BE49-F238E27FC236}">
                  <a16:creationId xmlns:a16="http://schemas.microsoft.com/office/drawing/2014/main" id="{FF4F0EDE-99CF-E443-9F3C-EAE0A6FAF260}"/>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5" name="TextBox 114">
              <a:extLst>
                <a:ext uri="{FF2B5EF4-FFF2-40B4-BE49-F238E27FC236}">
                  <a16:creationId xmlns:a16="http://schemas.microsoft.com/office/drawing/2014/main" id="{B2804576-FB2F-5147-ADAC-A5F69AB4E48A}"/>
                </a:ext>
              </a:extLst>
            </p:cNvPr>
            <p:cNvSpPr txBox="1"/>
            <p:nvPr/>
          </p:nvSpPr>
          <p:spPr>
            <a:xfrm>
              <a:off x="8002691" y="4645916"/>
              <a:ext cx="417155" cy="303669"/>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ND</a:t>
              </a:r>
            </a:p>
          </p:txBody>
        </p:sp>
      </p:grpSp>
      <p:grpSp>
        <p:nvGrpSpPr>
          <p:cNvPr id="116" name="Group 115">
            <a:extLst>
              <a:ext uri="{FF2B5EF4-FFF2-40B4-BE49-F238E27FC236}">
                <a16:creationId xmlns:a16="http://schemas.microsoft.com/office/drawing/2014/main" id="{FD5344AC-EE31-BF4C-B308-EFCACDD3A0D5}"/>
              </a:ext>
            </a:extLst>
          </p:cNvPr>
          <p:cNvGrpSpPr/>
          <p:nvPr/>
        </p:nvGrpSpPr>
        <p:grpSpPr>
          <a:xfrm>
            <a:off x="5168388" y="3354334"/>
            <a:ext cx="666131" cy="510520"/>
            <a:chOff x="7745277" y="4501551"/>
            <a:chExt cx="931982" cy="714265"/>
          </a:xfrm>
        </p:grpSpPr>
        <p:sp>
          <p:nvSpPr>
            <p:cNvPr id="117" name="monitor">
              <a:extLst>
                <a:ext uri="{FF2B5EF4-FFF2-40B4-BE49-F238E27FC236}">
                  <a16:creationId xmlns:a16="http://schemas.microsoft.com/office/drawing/2014/main" id="{F120F256-7B28-E642-9287-0761C75761A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8" name="TextBox 117">
              <a:extLst>
                <a:ext uri="{FF2B5EF4-FFF2-40B4-BE49-F238E27FC236}">
                  <a16:creationId xmlns:a16="http://schemas.microsoft.com/office/drawing/2014/main" id="{E67F4A83-BDF3-8448-9052-B67595E079DA}"/>
                </a:ext>
              </a:extLst>
            </p:cNvPr>
            <p:cNvSpPr txBox="1"/>
            <p:nvPr/>
          </p:nvSpPr>
          <p:spPr>
            <a:xfrm>
              <a:off x="7865888" y="4645916"/>
              <a:ext cx="690769" cy="303669"/>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NCv2</a:t>
              </a:r>
            </a:p>
          </p:txBody>
        </p:sp>
      </p:grpSp>
      <p:sp>
        <p:nvSpPr>
          <p:cNvPr id="119" name="Rectangle 118">
            <a:extLst>
              <a:ext uri="{FF2B5EF4-FFF2-40B4-BE49-F238E27FC236}">
                <a16:creationId xmlns:a16="http://schemas.microsoft.com/office/drawing/2014/main" id="{F4AC0388-1EEF-8641-8C80-3D2A9929AA9E}"/>
              </a:ext>
            </a:extLst>
          </p:cNvPr>
          <p:cNvSpPr/>
          <p:nvPr/>
        </p:nvSpPr>
        <p:spPr bwMode="auto">
          <a:xfrm>
            <a:off x="4254368" y="3005109"/>
            <a:ext cx="3756283" cy="164856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1A6088A0-C686-FD40-868B-DBAE37997EC6}"/>
              </a:ext>
            </a:extLst>
          </p:cNvPr>
          <p:cNvSpPr/>
          <p:nvPr/>
        </p:nvSpPr>
        <p:spPr bwMode="auto">
          <a:xfrm>
            <a:off x="4270233" y="2860407"/>
            <a:ext cx="1613563" cy="330633"/>
          </a:xfrm>
          <a:prstGeom prst="rect">
            <a:avLst/>
          </a:prstGeom>
          <a:solidFill>
            <a:srgbClr val="E6E6E6"/>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a:gradFill>
                  <a:gsLst>
                    <a:gs pos="2917">
                      <a:schemeClr val="accent1"/>
                    </a:gs>
                    <a:gs pos="3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121" name="Group 120">
            <a:extLst>
              <a:ext uri="{FF2B5EF4-FFF2-40B4-BE49-F238E27FC236}">
                <a16:creationId xmlns:a16="http://schemas.microsoft.com/office/drawing/2014/main" id="{6F911BFE-233E-014A-BEF6-7CF46549B376}"/>
              </a:ext>
            </a:extLst>
          </p:cNvPr>
          <p:cNvGrpSpPr/>
          <p:nvPr/>
        </p:nvGrpSpPr>
        <p:grpSpPr>
          <a:xfrm>
            <a:off x="3831889" y="2836974"/>
            <a:ext cx="439185" cy="439185"/>
            <a:chOff x="6171198" y="3604950"/>
            <a:chExt cx="365962" cy="365962"/>
          </a:xfrm>
        </p:grpSpPr>
        <p:sp>
          <p:nvSpPr>
            <p:cNvPr id="122" name="Oval 121">
              <a:extLst>
                <a:ext uri="{FF2B5EF4-FFF2-40B4-BE49-F238E27FC236}">
                  <a16:creationId xmlns:a16="http://schemas.microsoft.com/office/drawing/2014/main" id="{F12AAA0A-8BEE-3749-9AA3-A5521F696E81}"/>
                </a:ext>
              </a:extLst>
            </p:cNvPr>
            <p:cNvSpPr/>
            <p:nvPr/>
          </p:nvSpPr>
          <p:spPr bwMode="auto">
            <a:xfrm>
              <a:off x="6171198" y="3604950"/>
              <a:ext cx="365962" cy="365962"/>
            </a:xfrm>
            <a:prstGeom prst="ellipse">
              <a:avLst/>
            </a:prstGeom>
            <a:solidFill>
              <a:srgbClr val="E6E6E6"/>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23" name="PhotoCollection_E7AA">
              <a:extLst>
                <a:ext uri="{FF2B5EF4-FFF2-40B4-BE49-F238E27FC236}">
                  <a16:creationId xmlns:a16="http://schemas.microsoft.com/office/drawing/2014/main" id="{1E040F5A-ACA1-CB40-BC84-FFCCBC5C758D}"/>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gradFill>
                  <a:gsLst>
                    <a:gs pos="2917">
                      <a:schemeClr val="tx1"/>
                    </a:gs>
                    <a:gs pos="30000">
                      <a:schemeClr val="tx1"/>
                    </a:gs>
                  </a:gsLst>
                  <a:lin ang="5400000" scaled="0"/>
                </a:gradFill>
                <a:latin typeface="Segoe UI Semilight"/>
              </a:endParaRPr>
            </a:p>
          </p:txBody>
        </p:sp>
      </p:grpSp>
      <p:grpSp>
        <p:nvGrpSpPr>
          <p:cNvPr id="124" name="Group 123">
            <a:extLst>
              <a:ext uri="{FF2B5EF4-FFF2-40B4-BE49-F238E27FC236}">
                <a16:creationId xmlns:a16="http://schemas.microsoft.com/office/drawing/2014/main" id="{D48A3CE4-3E37-894B-B888-9A6469669D4C}"/>
              </a:ext>
            </a:extLst>
          </p:cNvPr>
          <p:cNvGrpSpPr/>
          <p:nvPr/>
        </p:nvGrpSpPr>
        <p:grpSpPr>
          <a:xfrm>
            <a:off x="8760598" y="3355346"/>
            <a:ext cx="666131" cy="510520"/>
            <a:chOff x="10648898" y="3898203"/>
            <a:chExt cx="865582" cy="663377"/>
          </a:xfrm>
        </p:grpSpPr>
        <p:sp>
          <p:nvSpPr>
            <p:cNvPr id="125" name="monitor">
              <a:extLst>
                <a:ext uri="{FF2B5EF4-FFF2-40B4-BE49-F238E27FC236}">
                  <a16:creationId xmlns:a16="http://schemas.microsoft.com/office/drawing/2014/main" id="{15DB23AC-09CD-E148-ABBB-29A77121564D}"/>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lgn="ct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26" name="TextBox 125">
              <a:extLst>
                <a:ext uri="{FF2B5EF4-FFF2-40B4-BE49-F238E27FC236}">
                  <a16:creationId xmlns:a16="http://schemas.microsoft.com/office/drawing/2014/main" id="{03832DC9-76B6-F049-8302-0AAAEE1C6892}"/>
                </a:ext>
              </a:extLst>
            </p:cNvPr>
            <p:cNvSpPr txBox="1"/>
            <p:nvPr/>
          </p:nvSpPr>
          <p:spPr>
            <a:xfrm>
              <a:off x="10985873" y="4032282"/>
              <a:ext cx="191633" cy="282034"/>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a:t>
              </a:r>
            </a:p>
          </p:txBody>
        </p:sp>
      </p:grpSp>
      <p:sp>
        <p:nvSpPr>
          <p:cNvPr id="127" name="Rectangle 126">
            <a:extLst>
              <a:ext uri="{FF2B5EF4-FFF2-40B4-BE49-F238E27FC236}">
                <a16:creationId xmlns:a16="http://schemas.microsoft.com/office/drawing/2014/main" id="{E19D8B10-7384-7542-B165-BFE572F875BB}"/>
              </a:ext>
            </a:extLst>
          </p:cNvPr>
          <p:cNvSpPr/>
          <p:nvPr/>
        </p:nvSpPr>
        <p:spPr bwMode="auto">
          <a:xfrm>
            <a:off x="8312468" y="3016332"/>
            <a:ext cx="1562390" cy="1637338"/>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CB76596B-B393-1344-B62C-90535F15FF40}"/>
              </a:ext>
            </a:extLst>
          </p:cNvPr>
          <p:cNvSpPr/>
          <p:nvPr/>
        </p:nvSpPr>
        <p:spPr bwMode="auto">
          <a:xfrm>
            <a:off x="8546642" y="2631245"/>
            <a:ext cx="1236983" cy="679915"/>
          </a:xfrm>
          <a:prstGeom prst="rect">
            <a:avLst/>
          </a:prstGeom>
          <a:solidFill>
            <a:srgbClr val="E6E6E6"/>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59" tIns="0" rIns="0" bIns="0"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371">
                <a:gradFill>
                  <a:gsLst>
                    <a:gs pos="2917">
                      <a:schemeClr val="accent1"/>
                    </a:gs>
                    <a:gs pos="30000">
                      <a:schemeClr val="accent1"/>
                    </a:gs>
                  </a:gsLst>
                  <a:lin ang="5400000" scaled="0"/>
                </a:gradFill>
                <a:latin typeface="Segoe UI Semibold" panose="020B0702040204020203" pitchFamily="34" charset="0"/>
                <a:cs typeface="Segoe UI Semibold" panose="020B0702040204020203" pitchFamily="34" charset="0"/>
              </a:rPr>
              <a:t>High Performance Computing</a:t>
            </a:r>
          </a:p>
        </p:txBody>
      </p:sp>
      <p:grpSp>
        <p:nvGrpSpPr>
          <p:cNvPr id="129" name="Group 128">
            <a:extLst>
              <a:ext uri="{FF2B5EF4-FFF2-40B4-BE49-F238E27FC236}">
                <a16:creationId xmlns:a16="http://schemas.microsoft.com/office/drawing/2014/main" id="{3F8D0499-5014-2142-8F21-C195B3DBCCA4}"/>
              </a:ext>
            </a:extLst>
          </p:cNvPr>
          <p:cNvGrpSpPr/>
          <p:nvPr/>
        </p:nvGrpSpPr>
        <p:grpSpPr>
          <a:xfrm>
            <a:off x="8193311" y="2836974"/>
            <a:ext cx="439185" cy="439185"/>
            <a:chOff x="10597494" y="3613307"/>
            <a:chExt cx="365962" cy="365962"/>
          </a:xfrm>
          <a:solidFill>
            <a:srgbClr val="E6E6E6"/>
          </a:solidFill>
        </p:grpSpPr>
        <p:sp>
          <p:nvSpPr>
            <p:cNvPr id="130" name="Oval 129">
              <a:extLst>
                <a:ext uri="{FF2B5EF4-FFF2-40B4-BE49-F238E27FC236}">
                  <a16:creationId xmlns:a16="http://schemas.microsoft.com/office/drawing/2014/main" id="{FAC9DD89-08FD-0D48-BDD4-F94C5A7D6D24}"/>
                </a:ext>
              </a:extLst>
            </p:cNvPr>
            <p:cNvSpPr/>
            <p:nvPr/>
          </p:nvSpPr>
          <p:spPr bwMode="auto">
            <a:xfrm>
              <a:off x="10597494" y="3613307"/>
              <a:ext cx="365962" cy="365962"/>
            </a:xfrm>
            <a:prstGeom prst="ellipse">
              <a:avLst/>
            </a:prstGeom>
            <a:grp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2917">
                      <a:schemeClr val="tx1"/>
                    </a:gs>
                    <a:gs pos="30000">
                      <a:schemeClr val="tx1"/>
                    </a:gs>
                  </a:gsLst>
                  <a:lin ang="5400000" scaled="0"/>
                </a:gradFill>
                <a:latin typeface="Segoe UI Semilight"/>
                <a:ea typeface="Segoe UI" pitchFamily="34" charset="0"/>
                <a:cs typeface="Segoe UI" pitchFamily="34" charset="0"/>
              </a:endParaRPr>
            </a:p>
          </p:txBody>
        </p:sp>
        <p:sp>
          <p:nvSpPr>
            <p:cNvPr id="131" name="LightningBolt_E945">
              <a:extLst>
                <a:ext uri="{FF2B5EF4-FFF2-40B4-BE49-F238E27FC236}">
                  <a16:creationId xmlns:a16="http://schemas.microsoft.com/office/drawing/2014/main" id="{5D4768B0-AC54-8044-87AD-09F432BBCB1A}"/>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grp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2917">
                      <a:schemeClr val="tx1"/>
                    </a:gs>
                    <a:gs pos="30000">
                      <a:schemeClr val="tx1"/>
                    </a:gs>
                  </a:gsLst>
                  <a:lin ang="5400000" scaled="0"/>
                </a:gradFill>
                <a:latin typeface="Segoe UI Semilight"/>
              </a:endParaRPr>
            </a:p>
          </p:txBody>
        </p:sp>
      </p:grpSp>
      <p:grpSp>
        <p:nvGrpSpPr>
          <p:cNvPr id="132" name="Group 131">
            <a:extLst>
              <a:ext uri="{FF2B5EF4-FFF2-40B4-BE49-F238E27FC236}">
                <a16:creationId xmlns:a16="http://schemas.microsoft.com/office/drawing/2014/main" id="{9411737D-759A-7540-B953-39764351D20E}"/>
              </a:ext>
            </a:extLst>
          </p:cNvPr>
          <p:cNvGrpSpPr/>
          <p:nvPr/>
        </p:nvGrpSpPr>
        <p:grpSpPr>
          <a:xfrm>
            <a:off x="5168388" y="3999395"/>
            <a:ext cx="666131" cy="510520"/>
            <a:chOff x="7745277" y="4501551"/>
            <a:chExt cx="931982" cy="714265"/>
          </a:xfrm>
        </p:grpSpPr>
        <p:sp>
          <p:nvSpPr>
            <p:cNvPr id="133" name="monitor">
              <a:extLst>
                <a:ext uri="{FF2B5EF4-FFF2-40B4-BE49-F238E27FC236}">
                  <a16:creationId xmlns:a16="http://schemas.microsoft.com/office/drawing/2014/main" id="{B1FA2E24-C435-E64B-A89A-4F7A0ED7F15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34" name="TextBox 133">
              <a:extLst>
                <a:ext uri="{FF2B5EF4-FFF2-40B4-BE49-F238E27FC236}">
                  <a16:creationId xmlns:a16="http://schemas.microsoft.com/office/drawing/2014/main" id="{7464227C-B7E6-664F-AE7A-6FAB1E01C674}"/>
                </a:ext>
              </a:extLst>
            </p:cNvPr>
            <p:cNvSpPr txBox="1"/>
            <p:nvPr/>
          </p:nvSpPr>
          <p:spPr>
            <a:xfrm>
              <a:off x="7865888" y="4645916"/>
              <a:ext cx="690769" cy="303669"/>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NCv3</a:t>
              </a:r>
            </a:p>
          </p:txBody>
        </p:sp>
      </p:grpSp>
      <p:grpSp>
        <p:nvGrpSpPr>
          <p:cNvPr id="207" name="Group 206">
            <a:extLst>
              <a:ext uri="{FF2B5EF4-FFF2-40B4-BE49-F238E27FC236}">
                <a16:creationId xmlns:a16="http://schemas.microsoft.com/office/drawing/2014/main" id="{99503FC4-A5CE-DB4E-9919-FE21F5CEE581}"/>
              </a:ext>
            </a:extLst>
          </p:cNvPr>
          <p:cNvGrpSpPr/>
          <p:nvPr/>
        </p:nvGrpSpPr>
        <p:grpSpPr>
          <a:xfrm>
            <a:off x="7117469" y="3984897"/>
            <a:ext cx="666131" cy="510520"/>
            <a:chOff x="7745277" y="4501551"/>
            <a:chExt cx="931982" cy="714265"/>
          </a:xfrm>
        </p:grpSpPr>
        <p:sp>
          <p:nvSpPr>
            <p:cNvPr id="208" name="monitor">
              <a:extLst>
                <a:ext uri="{FF2B5EF4-FFF2-40B4-BE49-F238E27FC236}">
                  <a16:creationId xmlns:a16="http://schemas.microsoft.com/office/drawing/2014/main" id="{6F9C413A-F2C2-F843-B821-3D9A80227C22}"/>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09" name="TextBox 208">
              <a:extLst>
                <a:ext uri="{FF2B5EF4-FFF2-40B4-BE49-F238E27FC236}">
                  <a16:creationId xmlns:a16="http://schemas.microsoft.com/office/drawing/2014/main" id="{CC880011-47C6-1A44-A568-D69FA572706B}"/>
                </a:ext>
              </a:extLst>
            </p:cNvPr>
            <p:cNvSpPr txBox="1"/>
            <p:nvPr/>
          </p:nvSpPr>
          <p:spPr>
            <a:xfrm>
              <a:off x="7852428" y="4645916"/>
              <a:ext cx="717682" cy="303669"/>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NDv2</a:t>
              </a:r>
            </a:p>
          </p:txBody>
        </p:sp>
      </p:grpSp>
      <p:grpSp>
        <p:nvGrpSpPr>
          <p:cNvPr id="212" name="Group 211">
            <a:extLst>
              <a:ext uri="{FF2B5EF4-FFF2-40B4-BE49-F238E27FC236}">
                <a16:creationId xmlns:a16="http://schemas.microsoft.com/office/drawing/2014/main" id="{37CED311-FF86-834E-9B78-A99C05398550}"/>
              </a:ext>
            </a:extLst>
          </p:cNvPr>
          <p:cNvGrpSpPr/>
          <p:nvPr/>
        </p:nvGrpSpPr>
        <p:grpSpPr>
          <a:xfrm>
            <a:off x="6181672" y="3977325"/>
            <a:ext cx="666131" cy="510520"/>
            <a:chOff x="7745277" y="4501551"/>
            <a:chExt cx="931982" cy="714265"/>
          </a:xfrm>
        </p:grpSpPr>
        <p:sp>
          <p:nvSpPr>
            <p:cNvPr id="213" name="monitor">
              <a:extLst>
                <a:ext uri="{FF2B5EF4-FFF2-40B4-BE49-F238E27FC236}">
                  <a16:creationId xmlns:a16="http://schemas.microsoft.com/office/drawing/2014/main" id="{78198EF9-4458-194C-9B58-8E64AC54ABA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14" name="TextBox 213">
              <a:extLst>
                <a:ext uri="{FF2B5EF4-FFF2-40B4-BE49-F238E27FC236}">
                  <a16:creationId xmlns:a16="http://schemas.microsoft.com/office/drawing/2014/main" id="{50A2AC7B-7C6E-FE4A-BBB3-2FFA7A2FBD1A}"/>
                </a:ext>
              </a:extLst>
            </p:cNvPr>
            <p:cNvSpPr txBox="1"/>
            <p:nvPr/>
          </p:nvSpPr>
          <p:spPr>
            <a:xfrm>
              <a:off x="7863639" y="4645916"/>
              <a:ext cx="695255" cy="303669"/>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NVv2</a:t>
              </a:r>
            </a:p>
          </p:txBody>
        </p:sp>
      </p:grpSp>
      <p:grpSp>
        <p:nvGrpSpPr>
          <p:cNvPr id="216" name="Group 215">
            <a:extLst>
              <a:ext uri="{FF2B5EF4-FFF2-40B4-BE49-F238E27FC236}">
                <a16:creationId xmlns:a16="http://schemas.microsoft.com/office/drawing/2014/main" id="{3B922D6B-37B1-254E-A958-194C518390CF}"/>
              </a:ext>
            </a:extLst>
          </p:cNvPr>
          <p:cNvGrpSpPr/>
          <p:nvPr/>
        </p:nvGrpSpPr>
        <p:grpSpPr>
          <a:xfrm>
            <a:off x="8743029" y="3984897"/>
            <a:ext cx="666131" cy="510520"/>
            <a:chOff x="10648898" y="3898203"/>
            <a:chExt cx="865582" cy="663377"/>
          </a:xfrm>
        </p:grpSpPr>
        <p:sp>
          <p:nvSpPr>
            <p:cNvPr id="217" name="monitor">
              <a:extLst>
                <a:ext uri="{FF2B5EF4-FFF2-40B4-BE49-F238E27FC236}">
                  <a16:creationId xmlns:a16="http://schemas.microsoft.com/office/drawing/2014/main" id="{C01F956B-2685-4440-A56E-38177B809289}"/>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lgn="ctr" defTabSz="914192"/>
              <a:endParaRPr lang="en-US" sz="1567">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18" name="TextBox 217">
              <a:extLst>
                <a:ext uri="{FF2B5EF4-FFF2-40B4-BE49-F238E27FC236}">
                  <a16:creationId xmlns:a16="http://schemas.microsoft.com/office/drawing/2014/main" id="{E5182A7A-15FC-B942-B572-825134386DCE}"/>
                </a:ext>
              </a:extLst>
            </p:cNvPr>
            <p:cNvSpPr txBox="1"/>
            <p:nvPr/>
          </p:nvSpPr>
          <p:spPr>
            <a:xfrm>
              <a:off x="10846313" y="4032282"/>
              <a:ext cx="470753" cy="282034"/>
            </a:xfrm>
            <a:prstGeom prst="rect">
              <a:avLst/>
            </a:prstGeom>
            <a:noFill/>
          </p:spPr>
          <p:txBody>
            <a:bodyPr wrap="none" lIns="0" tIns="0" rIns="0" bIns="0" rtlCol="0">
              <a:spAutoFit/>
            </a:bodyPr>
            <a:lstStyle/>
            <a:p>
              <a:pPr algn="ctr" defTabSz="914192">
                <a:lnSpc>
                  <a:spcPct val="90000"/>
                </a:lnSpc>
                <a:spcAft>
                  <a:spcPts val="588"/>
                </a:spcAft>
              </a:pPr>
              <a:r>
                <a:rPr lang="en-US" sz="1567" b="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Hv2</a:t>
              </a:r>
            </a:p>
          </p:txBody>
        </p:sp>
      </p:grpSp>
      <p:sp>
        <p:nvSpPr>
          <p:cNvPr id="220" name="Rectangle 219">
            <a:extLst>
              <a:ext uri="{FF2B5EF4-FFF2-40B4-BE49-F238E27FC236}">
                <a16:creationId xmlns:a16="http://schemas.microsoft.com/office/drawing/2014/main" id="{4A477D8A-AC99-8A44-9A7C-ECE082930B76}"/>
              </a:ext>
            </a:extLst>
          </p:cNvPr>
          <p:cNvSpPr/>
          <p:nvPr/>
        </p:nvSpPr>
        <p:spPr bwMode="auto">
          <a:xfrm>
            <a:off x="4369484" y="2027731"/>
            <a:ext cx="3707249" cy="399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913927" fontAlgn="base">
              <a:lnSpc>
                <a:spcPct val="90000"/>
              </a:lnSpc>
              <a:spcBef>
                <a:spcPct val="0"/>
              </a:spcBef>
              <a:spcAft>
                <a:spcPts val="588"/>
              </a:spcAft>
            </a:pPr>
            <a:r>
              <a:rPr lang="en-US" sz="1730">
                <a:gradFill>
                  <a:gsLst>
                    <a:gs pos="2917">
                      <a:schemeClr val="tx1"/>
                    </a:gs>
                    <a:gs pos="3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Nvidia M60</a:t>
            </a:r>
          </a:p>
          <a:p>
            <a:pPr algn="ctr" defTabSz="913927" fontAlgn="base">
              <a:lnSpc>
                <a:spcPct val="90000"/>
              </a:lnSpc>
              <a:spcBef>
                <a:spcPct val="0"/>
              </a:spcBef>
              <a:spcAft>
                <a:spcPts val="588"/>
              </a:spcAft>
            </a:pPr>
            <a:endParaRPr lang="en-US" sz="1730">
              <a:gradFill>
                <a:gsLst>
                  <a:gs pos="2917">
                    <a:schemeClr val="tx1"/>
                  </a:gs>
                  <a:gs pos="3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21" name="Freeform: Shape 185">
            <a:extLst>
              <a:ext uri="{FF2B5EF4-FFF2-40B4-BE49-F238E27FC236}">
                <a16:creationId xmlns:a16="http://schemas.microsoft.com/office/drawing/2014/main" id="{1D8E8873-61A2-DE40-9E59-6477B2D7DEC6}"/>
              </a:ext>
            </a:extLst>
          </p:cNvPr>
          <p:cNvSpPr/>
          <p:nvPr/>
        </p:nvSpPr>
        <p:spPr bwMode="auto">
          <a:xfrm flipV="1">
            <a:off x="6410847" y="2337939"/>
            <a:ext cx="45712" cy="164856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gradFill>
                <a:gsLst>
                  <a:gs pos="2917">
                    <a:schemeClr val="tx1"/>
                  </a:gs>
                  <a:gs pos="30000">
                    <a:schemeClr val="tx1"/>
                  </a:gs>
                </a:gsLst>
                <a:lin ang="5400000" scaled="0"/>
              </a:gradFill>
              <a:latin typeface="Segoe UI Semilight"/>
            </a:endParaRPr>
          </a:p>
        </p:txBody>
      </p:sp>
      <p:sp>
        <p:nvSpPr>
          <p:cNvPr id="222" name="Rectangle 221">
            <a:extLst>
              <a:ext uri="{FF2B5EF4-FFF2-40B4-BE49-F238E27FC236}">
                <a16:creationId xmlns:a16="http://schemas.microsoft.com/office/drawing/2014/main" id="{2F2324C6-20D2-1247-8170-8E3140E361A4}"/>
              </a:ext>
            </a:extLst>
          </p:cNvPr>
          <p:cNvSpPr/>
          <p:nvPr/>
        </p:nvSpPr>
        <p:spPr bwMode="auto">
          <a:xfrm>
            <a:off x="3668670" y="5280467"/>
            <a:ext cx="2846535" cy="977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913927" fontAlgn="base">
              <a:lnSpc>
                <a:spcPct val="90000"/>
              </a:lnSpc>
              <a:spcBef>
                <a:spcPct val="0"/>
              </a:spcBef>
              <a:spcAft>
                <a:spcPts val="588"/>
              </a:spcAft>
            </a:pPr>
            <a:r>
              <a:rPr lang="en-US" sz="173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V100 PCIe</a:t>
            </a:r>
          </a:p>
        </p:txBody>
      </p:sp>
      <p:sp>
        <p:nvSpPr>
          <p:cNvPr id="224" name="Rectangle 223">
            <a:extLst>
              <a:ext uri="{FF2B5EF4-FFF2-40B4-BE49-F238E27FC236}">
                <a16:creationId xmlns:a16="http://schemas.microsoft.com/office/drawing/2014/main" id="{97285B06-C861-F542-AA77-C060A2D0E391}"/>
              </a:ext>
            </a:extLst>
          </p:cNvPr>
          <p:cNvSpPr/>
          <p:nvPr/>
        </p:nvSpPr>
        <p:spPr bwMode="auto">
          <a:xfrm>
            <a:off x="7985891" y="5423422"/>
            <a:ext cx="2846535" cy="9773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913927" fontAlgn="base">
              <a:lnSpc>
                <a:spcPct val="90000"/>
              </a:lnSpc>
              <a:spcBef>
                <a:spcPct val="0"/>
              </a:spcBef>
              <a:spcAft>
                <a:spcPts val="588"/>
              </a:spcAft>
            </a:pPr>
            <a:r>
              <a:rPr lang="en-US" sz="173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Skylake Processor</a:t>
            </a:r>
          </a:p>
        </p:txBody>
      </p:sp>
    </p:spTree>
    <p:extLst>
      <p:ext uri="{BB962C8B-B14F-4D97-AF65-F5344CB8AC3E}">
        <p14:creationId xmlns:p14="http://schemas.microsoft.com/office/powerpoint/2010/main" val="267444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par>
                                <p:cTn id="17" presetID="10"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100"/>
                                        </p:tgtEl>
                                        <p:attrNameLst>
                                          <p:attrName>style.visibility</p:attrName>
                                        </p:attrNameLst>
                                      </p:cBhvr>
                                      <p:to>
                                        <p:strVal val="visible"/>
                                      </p:to>
                                    </p:set>
                                    <p:animEffect transition="in" filter="wipe(down)">
                                      <p:cBhvr>
                                        <p:cTn id="29" dur="500"/>
                                        <p:tgtEl>
                                          <p:spTgt spid="100"/>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400"/>
                                        <p:tgtEl>
                                          <p:spTgt spid="97"/>
                                        </p:tgtEl>
                                      </p:cBhvr>
                                    </p:animEffect>
                                  </p:childTnLst>
                                </p:cTn>
                              </p:par>
                              <p:par>
                                <p:cTn id="33" presetID="42" presetClass="path" presetSubtype="0" decel="100000" fill="hold" grpId="1" nodeType="withEffect">
                                  <p:stCondLst>
                                    <p:cond delay="500"/>
                                  </p:stCondLst>
                                  <p:childTnLst>
                                    <p:animMotion origin="layout" path="M 1.94537E-6 -1.28915E-6 L 1.94537E-6 0.09623 " pathEditMode="relative" rAng="0" ptsTypes="AA">
                                      <p:cBhvr>
                                        <p:cTn id="34" dur="700" spd="-100000" fill="hold"/>
                                        <p:tgtEl>
                                          <p:spTgt spid="97"/>
                                        </p:tgtEl>
                                        <p:attrNameLst>
                                          <p:attrName>ppt_x</p:attrName>
                                          <p:attrName>ppt_y</p:attrName>
                                        </p:attrNameLst>
                                      </p:cBhvr>
                                      <p:rCtr x="0" y="4812"/>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00"/>
                                        </p:tgtEl>
                                      </p:cBhvr>
                                    </p:animEffect>
                                    <p:set>
                                      <p:cBhvr>
                                        <p:cTn id="39" dur="1" fill="hold">
                                          <p:stCondLst>
                                            <p:cond delay="499"/>
                                          </p:stCondLst>
                                        </p:cTn>
                                        <p:tgtEl>
                                          <p:spTgt spid="100"/>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97"/>
                                        </p:tgtEl>
                                      </p:cBhvr>
                                    </p:animEffect>
                                    <p:set>
                                      <p:cBhvr>
                                        <p:cTn id="42" dur="1" fill="hold">
                                          <p:stCondLst>
                                            <p:cond delay="499"/>
                                          </p:stCondLst>
                                        </p:cTn>
                                        <p:tgtEl>
                                          <p:spTgt spid="97"/>
                                        </p:tgtEl>
                                        <p:attrNameLst>
                                          <p:attrName>style.visibility</p:attrName>
                                        </p:attrNameLst>
                                      </p:cBhvr>
                                      <p:to>
                                        <p:strVal val="hidden"/>
                                      </p:to>
                                    </p:set>
                                  </p:childTnLst>
                                </p:cTn>
                              </p:par>
                              <p:par>
                                <p:cTn id="43" presetID="22" presetClass="entr" presetSubtype="4"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wipe(down)">
                                      <p:cBhvr>
                                        <p:cTn id="45" dur="500"/>
                                        <p:tgtEl>
                                          <p:spTgt spid="101"/>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400"/>
                                        <p:tgtEl>
                                          <p:spTgt spid="98"/>
                                        </p:tgtEl>
                                      </p:cBhvr>
                                    </p:animEffect>
                                  </p:childTnLst>
                                </p:cTn>
                              </p:par>
                              <p:par>
                                <p:cTn id="49" presetID="42" presetClass="path" presetSubtype="0" decel="100000" fill="hold" grpId="1" nodeType="withEffect">
                                  <p:stCondLst>
                                    <p:cond delay="500"/>
                                  </p:stCondLst>
                                  <p:childTnLst>
                                    <p:animMotion origin="layout" path="M -4.39112E-6 -5.76487E-7 L -4.39112E-6 0.09623 " pathEditMode="relative" rAng="0" ptsTypes="AA">
                                      <p:cBhvr>
                                        <p:cTn id="50" dur="700" spd="-100000" fill="hold"/>
                                        <p:tgtEl>
                                          <p:spTgt spid="98"/>
                                        </p:tgtEl>
                                        <p:attrNameLst>
                                          <p:attrName>ppt_x</p:attrName>
                                          <p:attrName>ppt_y</p:attrName>
                                        </p:attrNameLst>
                                      </p:cBhvr>
                                      <p:rCtr x="0" y="4812"/>
                                    </p:animMotion>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2" nodeType="clickEffect">
                                  <p:stCondLst>
                                    <p:cond delay="0"/>
                                  </p:stCondLst>
                                  <p:childTnLst>
                                    <p:animEffect transition="out" filter="fade">
                                      <p:cBhvr>
                                        <p:cTn id="54" dur="500"/>
                                        <p:tgtEl>
                                          <p:spTgt spid="98"/>
                                        </p:tgtEl>
                                      </p:cBhvr>
                                    </p:animEffect>
                                    <p:set>
                                      <p:cBhvr>
                                        <p:cTn id="55" dur="1" fill="hold">
                                          <p:stCondLst>
                                            <p:cond delay="499"/>
                                          </p:stCondLst>
                                        </p:cTn>
                                        <p:tgtEl>
                                          <p:spTgt spid="98"/>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01"/>
                                        </p:tgtEl>
                                      </p:cBhvr>
                                    </p:animEffect>
                                    <p:set>
                                      <p:cBhvr>
                                        <p:cTn id="58" dur="1" fill="hold">
                                          <p:stCondLst>
                                            <p:cond delay="499"/>
                                          </p:stCondLst>
                                        </p:cTn>
                                        <p:tgtEl>
                                          <p:spTgt spid="101"/>
                                        </p:tgtEl>
                                        <p:attrNameLst>
                                          <p:attrName>style.visibility</p:attrName>
                                        </p:attrNameLst>
                                      </p:cBhvr>
                                      <p:to>
                                        <p:strVal val="hidden"/>
                                      </p:to>
                                    </p:set>
                                  </p:childTnLst>
                                </p:cTn>
                              </p:par>
                              <p:par>
                                <p:cTn id="59" presetID="10" presetClass="entr" presetSubtype="0" fill="hold" grpId="0" nodeType="withEffect">
                                  <p:stCondLst>
                                    <p:cond delay="750"/>
                                  </p:stCondLst>
                                  <p:childTnLst>
                                    <p:set>
                                      <p:cBhvr>
                                        <p:cTn id="60" dur="1" fill="hold">
                                          <p:stCondLst>
                                            <p:cond delay="0"/>
                                          </p:stCondLst>
                                        </p:cTn>
                                        <p:tgtEl>
                                          <p:spTgt spid="99"/>
                                        </p:tgtEl>
                                        <p:attrNameLst>
                                          <p:attrName>style.visibility</p:attrName>
                                        </p:attrNameLst>
                                      </p:cBhvr>
                                      <p:to>
                                        <p:strVal val="visible"/>
                                      </p:to>
                                    </p:set>
                                    <p:animEffect transition="in" filter="fade">
                                      <p:cBhvr>
                                        <p:cTn id="61" dur="400"/>
                                        <p:tgtEl>
                                          <p:spTgt spid="99"/>
                                        </p:tgtEl>
                                      </p:cBhvr>
                                    </p:animEffect>
                                  </p:childTnLst>
                                </p:cTn>
                              </p:par>
                              <p:par>
                                <p:cTn id="62" presetID="42" presetClass="path" presetSubtype="0" decel="100000" fill="hold" grpId="1" nodeType="withEffect">
                                  <p:stCondLst>
                                    <p:cond delay="500"/>
                                  </p:stCondLst>
                                  <p:childTnLst>
                                    <p:animMotion origin="layout" path="M 2.70833E-6 -4.44444E-6 L 2.70833E-6 0.0963 " pathEditMode="relative" rAng="0" ptsTypes="AA">
                                      <p:cBhvr>
                                        <p:cTn id="63" dur="700" spd="-100000" fill="hold"/>
                                        <p:tgtEl>
                                          <p:spTgt spid="99"/>
                                        </p:tgtEl>
                                        <p:attrNameLst>
                                          <p:attrName>ppt_x</p:attrName>
                                          <p:attrName>ppt_y</p:attrName>
                                        </p:attrNameLst>
                                      </p:cBhvr>
                                      <p:rCtr x="0" y="4815"/>
                                    </p:animMotion>
                                  </p:childTnLst>
                                </p:cTn>
                              </p:par>
                            </p:childTnLst>
                          </p:cTn>
                        </p:par>
                        <p:par>
                          <p:cTn id="64" fill="hold">
                            <p:stCondLst>
                              <p:cond delay="1200"/>
                            </p:stCondLst>
                            <p:childTnLst>
                              <p:par>
                                <p:cTn id="65" presetID="22" presetClass="entr" presetSubtype="4" fill="hold" grpId="0" nodeType="afterEffect">
                                  <p:stCondLst>
                                    <p:cond delay="0"/>
                                  </p:stCondLst>
                                  <p:childTnLst>
                                    <p:set>
                                      <p:cBhvr>
                                        <p:cTn id="66" dur="1" fill="hold">
                                          <p:stCondLst>
                                            <p:cond delay="0"/>
                                          </p:stCondLst>
                                        </p:cTn>
                                        <p:tgtEl>
                                          <p:spTgt spid="221"/>
                                        </p:tgtEl>
                                        <p:attrNameLst>
                                          <p:attrName>style.visibility</p:attrName>
                                        </p:attrNameLst>
                                      </p:cBhvr>
                                      <p:to>
                                        <p:strVal val="visible"/>
                                      </p:to>
                                    </p:set>
                                    <p:animEffect transition="in" filter="wipe(down)">
                                      <p:cBhvr>
                                        <p:cTn id="67" dur="500"/>
                                        <p:tgtEl>
                                          <p:spTgt spid="221"/>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220"/>
                                        </p:tgtEl>
                                        <p:attrNameLst>
                                          <p:attrName>style.visibility</p:attrName>
                                        </p:attrNameLst>
                                      </p:cBhvr>
                                      <p:to>
                                        <p:strVal val="visible"/>
                                      </p:to>
                                    </p:set>
                                    <p:animEffect transition="in" filter="fade">
                                      <p:cBhvr>
                                        <p:cTn id="70" dur="400"/>
                                        <p:tgtEl>
                                          <p:spTgt spid="220"/>
                                        </p:tgtEl>
                                      </p:cBhvr>
                                    </p:animEffect>
                                  </p:childTnLst>
                                </p:cTn>
                              </p:par>
                              <p:par>
                                <p:cTn id="71" presetID="42" presetClass="path" presetSubtype="0" decel="100000" fill="hold" grpId="1" nodeType="withEffect">
                                  <p:stCondLst>
                                    <p:cond delay="500"/>
                                  </p:stCondLst>
                                  <p:childTnLst>
                                    <p:animMotion origin="layout" path="M -4.79167E-6 -3.7037E-6 L -4.79167E-6 0.0963 " pathEditMode="relative" rAng="0" ptsTypes="AA">
                                      <p:cBhvr>
                                        <p:cTn id="72" dur="700" spd="-100000" fill="hold"/>
                                        <p:tgtEl>
                                          <p:spTgt spid="220"/>
                                        </p:tgtEl>
                                        <p:attrNameLst>
                                          <p:attrName>ppt_x</p:attrName>
                                          <p:attrName>ppt_y</p:attrName>
                                        </p:attrNameLst>
                                      </p:cBhvr>
                                      <p:rCtr x="0" y="4815"/>
                                    </p:animMotion>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21"/>
                                        </p:tgtEl>
                                      </p:cBhvr>
                                    </p:animEffect>
                                    <p:set>
                                      <p:cBhvr>
                                        <p:cTn id="77" dur="1" fill="hold">
                                          <p:stCondLst>
                                            <p:cond delay="499"/>
                                          </p:stCondLst>
                                        </p:cTn>
                                        <p:tgtEl>
                                          <p:spTgt spid="221"/>
                                        </p:tgtEl>
                                        <p:attrNameLst>
                                          <p:attrName>style.visibility</p:attrName>
                                        </p:attrNameLst>
                                      </p:cBhvr>
                                      <p:to>
                                        <p:strVal val="hidden"/>
                                      </p:to>
                                    </p:set>
                                  </p:childTnLst>
                                </p:cTn>
                              </p:par>
                              <p:par>
                                <p:cTn id="78" presetID="10" presetClass="exit" presetSubtype="0" fill="hold" grpId="2" nodeType="withEffect">
                                  <p:stCondLst>
                                    <p:cond delay="0"/>
                                  </p:stCondLst>
                                  <p:childTnLst>
                                    <p:animEffect transition="out" filter="fade">
                                      <p:cBhvr>
                                        <p:cTn id="79" dur="500"/>
                                        <p:tgtEl>
                                          <p:spTgt spid="220"/>
                                        </p:tgtEl>
                                      </p:cBhvr>
                                    </p:animEffect>
                                    <p:set>
                                      <p:cBhvr>
                                        <p:cTn id="80" dur="1" fill="hold">
                                          <p:stCondLst>
                                            <p:cond delay="499"/>
                                          </p:stCondLst>
                                        </p:cTn>
                                        <p:tgtEl>
                                          <p:spTgt spid="220"/>
                                        </p:tgtEl>
                                        <p:attrNameLst>
                                          <p:attrName>style.visibility</p:attrName>
                                        </p:attrNameLst>
                                      </p:cBhvr>
                                      <p:to>
                                        <p:strVal val="hidden"/>
                                      </p:to>
                                    </p:set>
                                  </p:childTnLst>
                                </p:cTn>
                              </p:par>
                              <p:par>
                                <p:cTn id="81" presetID="10" presetClass="entr" presetSubtype="0" fill="hold" grpId="0" nodeType="withEffect">
                                  <p:stCondLst>
                                    <p:cond delay="750"/>
                                  </p:stCondLst>
                                  <p:childTnLst>
                                    <p:set>
                                      <p:cBhvr>
                                        <p:cTn id="82" dur="1" fill="hold">
                                          <p:stCondLst>
                                            <p:cond delay="0"/>
                                          </p:stCondLst>
                                        </p:cTn>
                                        <p:tgtEl>
                                          <p:spTgt spid="222"/>
                                        </p:tgtEl>
                                        <p:attrNameLst>
                                          <p:attrName>style.visibility</p:attrName>
                                        </p:attrNameLst>
                                      </p:cBhvr>
                                      <p:to>
                                        <p:strVal val="visible"/>
                                      </p:to>
                                    </p:set>
                                    <p:animEffect transition="in" filter="fade">
                                      <p:cBhvr>
                                        <p:cTn id="83" dur="400"/>
                                        <p:tgtEl>
                                          <p:spTgt spid="222"/>
                                        </p:tgtEl>
                                      </p:cBhvr>
                                    </p:animEffect>
                                  </p:childTnLst>
                                </p:cTn>
                              </p:par>
                              <p:par>
                                <p:cTn id="84" presetID="42" presetClass="path" presetSubtype="0" decel="100000" fill="hold" grpId="1" nodeType="withEffect">
                                  <p:stCondLst>
                                    <p:cond delay="500"/>
                                  </p:stCondLst>
                                  <p:childTnLst>
                                    <p:animMotion origin="layout" path="M 3.75E-6 1.11111E-6 L 3.75E-6 0.0963 " pathEditMode="relative" rAng="0" ptsTypes="AA">
                                      <p:cBhvr>
                                        <p:cTn id="85" dur="700" spd="-100000" fill="hold"/>
                                        <p:tgtEl>
                                          <p:spTgt spid="222"/>
                                        </p:tgtEl>
                                        <p:attrNameLst>
                                          <p:attrName>ppt_x</p:attrName>
                                          <p:attrName>ppt_y</p:attrName>
                                        </p:attrNameLst>
                                      </p:cBhvr>
                                      <p:rCtr x="0" y="4815"/>
                                    </p:animMotion>
                                  </p:childTnLst>
                                </p:cTn>
                              </p:par>
                              <p:par>
                                <p:cTn id="86" presetID="10" presetClass="entr" presetSubtype="0" fill="hold" grpId="0" nodeType="withEffect">
                                  <p:stCondLst>
                                    <p:cond delay="750"/>
                                  </p:stCondLst>
                                  <p:childTnLst>
                                    <p:set>
                                      <p:cBhvr>
                                        <p:cTn id="87" dur="1" fill="hold">
                                          <p:stCondLst>
                                            <p:cond delay="0"/>
                                          </p:stCondLst>
                                        </p:cTn>
                                        <p:tgtEl>
                                          <p:spTgt spid="224"/>
                                        </p:tgtEl>
                                        <p:attrNameLst>
                                          <p:attrName>style.visibility</p:attrName>
                                        </p:attrNameLst>
                                      </p:cBhvr>
                                      <p:to>
                                        <p:strVal val="visible"/>
                                      </p:to>
                                    </p:set>
                                    <p:animEffect transition="in" filter="fade">
                                      <p:cBhvr>
                                        <p:cTn id="88" dur="400"/>
                                        <p:tgtEl>
                                          <p:spTgt spid="224"/>
                                        </p:tgtEl>
                                      </p:cBhvr>
                                    </p:animEffect>
                                  </p:childTnLst>
                                </p:cTn>
                              </p:par>
                              <p:par>
                                <p:cTn id="89" presetID="42" presetClass="path" presetSubtype="0" decel="100000" fill="hold" grpId="1" nodeType="withEffect">
                                  <p:stCondLst>
                                    <p:cond delay="500"/>
                                  </p:stCondLst>
                                  <p:childTnLst>
                                    <p:animMotion origin="layout" path="M -2.91667E-6 -2.22222E-6 L -2.91667E-6 0.0963 " pathEditMode="relative" rAng="0" ptsTypes="AA">
                                      <p:cBhvr>
                                        <p:cTn id="90" dur="700" spd="-100000" fill="hold"/>
                                        <p:tgtEl>
                                          <p:spTgt spid="224"/>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97" grpId="0"/>
      <p:bldP spid="97" grpId="1"/>
      <p:bldP spid="97" grpId="2"/>
      <p:bldP spid="98" grpId="0"/>
      <p:bldP spid="98" grpId="1"/>
      <p:bldP spid="98" grpId="2"/>
      <p:bldP spid="99" grpId="0"/>
      <p:bldP spid="99" grpId="1"/>
      <p:bldP spid="100" grpId="0" animBg="1"/>
      <p:bldP spid="100" grpId="1" animBg="1"/>
      <p:bldP spid="101" grpId="0" animBg="1"/>
      <p:bldP spid="101" grpId="1" animBg="1"/>
      <p:bldP spid="103" grpId="0" animBg="1"/>
      <p:bldP spid="220" grpId="0"/>
      <p:bldP spid="220" grpId="1"/>
      <p:bldP spid="220" grpId="2"/>
      <p:bldP spid="221" grpId="0" animBg="1"/>
      <p:bldP spid="221" grpId="1" animBg="1"/>
      <p:bldP spid="222" grpId="0"/>
      <p:bldP spid="222" grpId="1"/>
      <p:bldP spid="224" grpId="0"/>
      <p:bldP spid="22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What’s a Virtual Machine (VM)?</a:t>
            </a:r>
          </a:p>
        </p:txBody>
      </p:sp>
      <p:sp>
        <p:nvSpPr>
          <p:cNvPr id="6" name="Text Placeholder 5"/>
          <p:cNvSpPr>
            <a:spLocks noGrp="1"/>
          </p:cNvSpPr>
          <p:nvPr>
            <p:ph type="body" sz="quarter" idx="10"/>
          </p:nvPr>
        </p:nvSpPr>
        <p:spPr>
          <a:xfrm>
            <a:off x="584200" y="1435497"/>
            <a:ext cx="11018520" cy="3354765"/>
          </a:xfrm>
        </p:spPr>
        <p:txBody>
          <a:bodyPr/>
          <a:lstStyle/>
          <a:p>
            <a:pPr marL="0" indent="0">
              <a:spcBef>
                <a:spcPts val="1200"/>
              </a:spcBef>
              <a:spcAft>
                <a:spcPts val="600"/>
              </a:spcAft>
              <a:buNone/>
            </a:pPr>
            <a:r>
              <a:rPr lang="en-US" sz="2400">
                <a:latin typeface="+mn-lt"/>
              </a:rPr>
              <a:t>Software emulation of a physical computer</a:t>
            </a:r>
          </a:p>
          <a:p>
            <a:pPr marL="0" indent="0">
              <a:spcBef>
                <a:spcPts val="1200"/>
              </a:spcBef>
              <a:spcAft>
                <a:spcPts val="600"/>
              </a:spcAft>
              <a:buNone/>
            </a:pPr>
            <a:r>
              <a:rPr lang="en-US" sz="2400">
                <a:latin typeface="+mn-lt"/>
              </a:rPr>
              <a:t>Includes:</a:t>
            </a:r>
          </a:p>
          <a:p>
            <a:pPr marL="228600" lvl="1" indent="0">
              <a:spcAft>
                <a:spcPts val="600"/>
              </a:spcAft>
              <a:buNone/>
            </a:pPr>
            <a:r>
              <a:rPr lang="en-US"/>
              <a:t>Virtual processor</a:t>
            </a:r>
          </a:p>
          <a:p>
            <a:pPr marL="228600" lvl="1" indent="0">
              <a:spcAft>
                <a:spcPts val="600"/>
              </a:spcAft>
              <a:buNone/>
            </a:pPr>
            <a:r>
              <a:rPr lang="en-US"/>
              <a:t>Memory</a:t>
            </a:r>
          </a:p>
          <a:p>
            <a:pPr marL="228600" lvl="1" indent="0">
              <a:spcAft>
                <a:spcPts val="600"/>
              </a:spcAft>
              <a:buNone/>
            </a:pPr>
            <a:r>
              <a:rPr lang="en-US"/>
              <a:t>Storage</a:t>
            </a:r>
          </a:p>
          <a:p>
            <a:pPr marL="228600" lvl="1" indent="0">
              <a:spcAft>
                <a:spcPts val="600"/>
              </a:spcAft>
              <a:buNone/>
            </a:pPr>
            <a:r>
              <a:rPr lang="en-US"/>
              <a:t>Networking resources</a:t>
            </a:r>
          </a:p>
          <a:p>
            <a:pPr marL="0" indent="0">
              <a:spcBef>
                <a:spcPts val="1200"/>
              </a:spcBef>
              <a:spcAft>
                <a:spcPts val="600"/>
              </a:spcAft>
              <a:buNone/>
            </a:pPr>
            <a:r>
              <a:rPr lang="en-US" sz="2400">
                <a:latin typeface="+mn-lt"/>
              </a:rPr>
              <a:t>Unlike containers, VMs host an OS</a:t>
            </a:r>
          </a:p>
        </p:txBody>
      </p:sp>
      <p:sp>
        <p:nvSpPr>
          <p:cNvPr id="4" name="Rectangle 3">
            <a:extLst>
              <a:ext uri="{FF2B5EF4-FFF2-40B4-BE49-F238E27FC236}">
                <a16:creationId xmlns:a16="http://schemas.microsoft.com/office/drawing/2014/main" id="{1175D047-EAFC-F94B-875A-B21607E0FDEE}"/>
              </a:ext>
            </a:extLst>
          </p:cNvPr>
          <p:cNvSpPr/>
          <p:nvPr/>
        </p:nvSpPr>
        <p:spPr bwMode="auto">
          <a:xfrm>
            <a:off x="10004808" y="1"/>
            <a:ext cx="2194560"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553FAF0D-7776-1843-A821-BF3BB3C29381}"/>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534E743B-BF15-A846-BD67-7D48909FA2F6}"/>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4D6B3C9F-E40C-A448-B5BC-6EA68C6F5464}"/>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C367EF5B-947A-874A-B854-A0C67755AFC4}"/>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0C9E8B37-7689-1F41-9A98-7A50339738FA}"/>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5452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Creating a VM in Azure</a:t>
            </a:r>
          </a:p>
        </p:txBody>
      </p:sp>
      <p:sp>
        <p:nvSpPr>
          <p:cNvPr id="6" name="Text Placeholder 5"/>
          <p:cNvSpPr>
            <a:spLocks noGrp="1"/>
          </p:cNvSpPr>
          <p:nvPr>
            <p:ph type="body" sz="quarter" idx="10"/>
          </p:nvPr>
        </p:nvSpPr>
        <p:spPr>
          <a:xfrm>
            <a:off x="584200" y="1435497"/>
            <a:ext cx="11018520" cy="1862048"/>
          </a:xfrm>
        </p:spPr>
        <p:txBody>
          <a:bodyPr/>
          <a:lstStyle/>
          <a:p>
            <a:pPr marL="0" indent="0">
              <a:spcBef>
                <a:spcPts val="1200"/>
              </a:spcBef>
              <a:spcAft>
                <a:spcPts val="600"/>
              </a:spcAft>
              <a:buNone/>
            </a:pPr>
            <a:r>
              <a:rPr lang="en-US" sz="2400">
                <a:latin typeface="+mn-lt"/>
              </a:rPr>
              <a:t>Takes 5 minutes</a:t>
            </a:r>
          </a:p>
          <a:p>
            <a:pPr marL="0" indent="0">
              <a:spcBef>
                <a:spcPts val="1200"/>
              </a:spcBef>
              <a:spcAft>
                <a:spcPts val="600"/>
              </a:spcAft>
              <a:buNone/>
            </a:pPr>
            <a:r>
              <a:rPr lang="en-US" sz="2400">
                <a:latin typeface="+mn-lt"/>
              </a:rPr>
              <a:t>Select a pre-configured VM image</a:t>
            </a:r>
          </a:p>
          <a:p>
            <a:pPr marL="228600" lvl="1" indent="0">
              <a:spcAft>
                <a:spcPts val="600"/>
              </a:spcAft>
              <a:buNone/>
            </a:pPr>
            <a:r>
              <a:rPr lang="en-US"/>
              <a:t>A template used to create a VM</a:t>
            </a:r>
          </a:p>
          <a:p>
            <a:pPr marL="228600" lvl="1" indent="0">
              <a:spcAft>
                <a:spcPts val="600"/>
              </a:spcAft>
              <a:buNone/>
            </a:pPr>
            <a:r>
              <a:rPr lang="en-US"/>
              <a:t>Includes an OS and usually some other software</a:t>
            </a:r>
          </a:p>
        </p:txBody>
      </p:sp>
      <p:sp>
        <p:nvSpPr>
          <p:cNvPr id="4" name="Rectangle 3">
            <a:extLst>
              <a:ext uri="{FF2B5EF4-FFF2-40B4-BE49-F238E27FC236}">
                <a16:creationId xmlns:a16="http://schemas.microsoft.com/office/drawing/2014/main" id="{092B189E-8BED-FF49-A3AB-DD5E717B78F4}"/>
              </a:ext>
            </a:extLst>
          </p:cNvPr>
          <p:cNvSpPr/>
          <p:nvPr/>
        </p:nvSpPr>
        <p:spPr bwMode="auto">
          <a:xfrm>
            <a:off x="10004808" y="1"/>
            <a:ext cx="2194560"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C2E56C75-31D8-8C42-9482-B7F1DC9B6B66}"/>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33FAE133-1BEA-C44A-8FF3-733B2FE56029}"/>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CDA84FDA-F95A-5348-9AA4-D77E1AFD7211}"/>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C74507C2-E7AB-5348-A919-777B612307F2}"/>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6AF0210E-784C-F440-B8C1-8CDC30B2406A}"/>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63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What’s a container?</a:t>
            </a:r>
          </a:p>
        </p:txBody>
      </p:sp>
      <p:sp>
        <p:nvSpPr>
          <p:cNvPr id="256" name="Rectangle: Rounded Corners 2">
            <a:extLst>
              <a:ext uri="{FF2B5EF4-FFF2-40B4-BE49-F238E27FC236}">
                <a16:creationId xmlns:a16="http://schemas.microsoft.com/office/drawing/2014/main" id="{873B02CA-47D3-394C-BBF1-62A0E46D477D}"/>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2917">
                    <a:schemeClr val="tx2"/>
                  </a:gs>
                  <a:gs pos="30000">
                    <a:schemeClr val="tx2"/>
                  </a:gs>
                </a:gsLst>
              </a:gradFill>
              <a:cs typeface="Segoe UI" pitchFamily="34" charset="0"/>
            </a:endParaRPr>
          </a:p>
        </p:txBody>
      </p:sp>
      <p:sp>
        <p:nvSpPr>
          <p:cNvPr id="257" name="Rectangle: Rounded Corners 15">
            <a:extLst>
              <a:ext uri="{FF2B5EF4-FFF2-40B4-BE49-F238E27FC236}">
                <a16:creationId xmlns:a16="http://schemas.microsoft.com/office/drawing/2014/main" id="{0D3A3F72-8EE3-FD40-9327-487D28C47B90}"/>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2917">
                    <a:schemeClr val="tx2"/>
                  </a:gs>
                  <a:gs pos="30000">
                    <a:schemeClr val="tx2"/>
                  </a:gs>
                </a:gsLst>
              </a:gradFill>
              <a:cs typeface="Segoe UI" pitchFamily="34" charset="0"/>
            </a:endParaRPr>
          </a:p>
        </p:txBody>
      </p:sp>
      <p:sp>
        <p:nvSpPr>
          <p:cNvPr id="258" name="Rectangle: Rounded Corners 18">
            <a:extLst>
              <a:ext uri="{FF2B5EF4-FFF2-40B4-BE49-F238E27FC236}">
                <a16:creationId xmlns:a16="http://schemas.microsoft.com/office/drawing/2014/main" id="{0C7ECC08-AB69-434B-B065-7DD827CD2343}"/>
              </a:ext>
            </a:extLst>
          </p:cNvPr>
          <p:cNvSpPr/>
          <p:nvPr/>
        </p:nvSpPr>
        <p:spPr bwMode="auto">
          <a:xfrm>
            <a:off x="894937" y="4424318"/>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2917">
                    <a:schemeClr val="tx2"/>
                  </a:gs>
                  <a:gs pos="30000">
                    <a:schemeClr val="tx2"/>
                  </a:gs>
                </a:gsLst>
              </a:gradFill>
              <a:cs typeface="Segoe UI" pitchFamily="34" charset="0"/>
            </a:endParaRPr>
          </a:p>
        </p:txBody>
      </p:sp>
      <p:sp>
        <p:nvSpPr>
          <p:cNvPr id="259" name="Rectangle: Rounded Corners 19">
            <a:extLst>
              <a:ext uri="{FF2B5EF4-FFF2-40B4-BE49-F238E27FC236}">
                <a16:creationId xmlns:a16="http://schemas.microsoft.com/office/drawing/2014/main" id="{44BC7BAF-0571-7E4F-9463-7DC6F5259CDA}"/>
              </a:ext>
            </a:extLst>
          </p:cNvPr>
          <p:cNvSpPr/>
          <p:nvPr/>
        </p:nvSpPr>
        <p:spPr bwMode="auto">
          <a:xfrm>
            <a:off x="6205492" y="4424318"/>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2917">
                    <a:schemeClr val="tx2"/>
                  </a:gs>
                  <a:gs pos="30000">
                    <a:schemeClr val="tx2"/>
                  </a:gs>
                </a:gsLst>
              </a:gradFill>
              <a:cs typeface="Segoe UI" pitchFamily="34" charset="0"/>
            </a:endParaRPr>
          </a:p>
        </p:txBody>
      </p:sp>
      <p:sp>
        <p:nvSpPr>
          <p:cNvPr id="260" name="TextBox 259">
            <a:extLst>
              <a:ext uri="{FF2B5EF4-FFF2-40B4-BE49-F238E27FC236}">
                <a16:creationId xmlns:a16="http://schemas.microsoft.com/office/drawing/2014/main" id="{5660CBFC-9280-2E40-B472-D7AFE351FEB7}"/>
              </a:ext>
            </a:extLst>
          </p:cNvPr>
          <p:cNvSpPr txBox="1"/>
          <p:nvPr/>
        </p:nvSpPr>
        <p:spPr>
          <a:xfrm>
            <a:off x="894937" y="1408267"/>
            <a:ext cx="5091572" cy="246221"/>
          </a:xfrm>
          <a:prstGeom prst="rect">
            <a:avLst/>
          </a:prstGeom>
          <a:noFill/>
        </p:spPr>
        <p:txBody>
          <a:bodyPr wrap="square" lIns="0" tIns="0" rIns="0" bIns="0" rtlCol="0">
            <a:spAutoFit/>
          </a:bodyPr>
          <a:lstStyle/>
          <a:p>
            <a:pPr>
              <a:spcAft>
                <a:spcPts val="2353"/>
              </a:spcAft>
            </a:pPr>
            <a:r>
              <a:rPr lang="en-US" sz="1600">
                <a:gradFill>
                  <a:gsLst>
                    <a:gs pos="2917">
                      <a:schemeClr val="accent1"/>
                    </a:gs>
                    <a:gs pos="30000">
                      <a:schemeClr val="accent1"/>
                    </a:gs>
                  </a:gsLst>
                  <a:lin ang="5400000" scaled="0"/>
                </a:gradFill>
                <a:latin typeface="Segoe UI Semibold" panose="020B0702040204020203" pitchFamily="34" charset="0"/>
                <a:cs typeface="Segoe UI Semibold" panose="020B0702040204020203" pitchFamily="34" charset="0"/>
              </a:rPr>
              <a:t>Containers</a:t>
            </a:r>
            <a:r>
              <a:rPr lang="en-US" sz="1600">
                <a:latin typeface="Segoe UI Semibold" panose="020B0702040204020203" pitchFamily="34" charset="0"/>
                <a:cs typeface="Segoe UI Semibold" panose="020B0702040204020203" pitchFamily="34" charset="0"/>
              </a:rPr>
              <a:t> </a:t>
            </a:r>
            <a:r>
              <a:rPr lang="en-US" sz="1600">
                <a:gradFill>
                  <a:gsLst>
                    <a:gs pos="2917">
                      <a:schemeClr val="tx2"/>
                    </a:gs>
                    <a:gs pos="30000">
                      <a:schemeClr val="tx2"/>
                    </a:gs>
                  </a:gsLst>
                  <a:lin ang="0" scaled="0"/>
                </a:gradFill>
                <a:latin typeface="Segoe UI Semibold" panose="020B0702040204020203" pitchFamily="34" charset="0"/>
                <a:cs typeface="Segoe UI Semibold" panose="020B0702040204020203" pitchFamily="34" charset="0"/>
              </a:rPr>
              <a:t>= operating system virtualization</a:t>
            </a:r>
          </a:p>
        </p:txBody>
      </p:sp>
      <p:sp>
        <p:nvSpPr>
          <p:cNvPr id="261" name="TextBox 260">
            <a:extLst>
              <a:ext uri="{FF2B5EF4-FFF2-40B4-BE49-F238E27FC236}">
                <a16:creationId xmlns:a16="http://schemas.microsoft.com/office/drawing/2014/main" id="{22714ACF-4FB3-9D4A-91A3-2BD9082B8B59}"/>
              </a:ext>
            </a:extLst>
          </p:cNvPr>
          <p:cNvSpPr txBox="1"/>
          <p:nvPr/>
        </p:nvSpPr>
        <p:spPr>
          <a:xfrm>
            <a:off x="6205491" y="1408267"/>
            <a:ext cx="5091572" cy="246221"/>
          </a:xfrm>
          <a:prstGeom prst="rect">
            <a:avLst/>
          </a:prstGeom>
          <a:noFill/>
        </p:spPr>
        <p:txBody>
          <a:bodyPr wrap="square" lIns="0" tIns="0" rIns="0" bIns="0" rtlCol="0">
            <a:spAutoFit/>
          </a:bodyPr>
          <a:lstStyle/>
          <a:p>
            <a:pPr>
              <a:spcAft>
                <a:spcPts val="2353"/>
              </a:spcAft>
            </a:pPr>
            <a:r>
              <a:rPr lang="en-US" sz="1600">
                <a:gradFill>
                  <a:gsLst>
                    <a:gs pos="2917">
                      <a:schemeClr val="tx2"/>
                    </a:gs>
                    <a:gs pos="30000">
                      <a:schemeClr val="tx2"/>
                    </a:gs>
                  </a:gsLst>
                </a:gradFill>
                <a:latin typeface="Segoe UI Semibold" panose="020B0702040204020203" pitchFamily="34" charset="0"/>
                <a:cs typeface="Segoe UI Semibold" panose="020B0702040204020203" pitchFamily="34" charset="0"/>
              </a:rPr>
              <a:t>Traditional virtual machines = hardware virtualization</a:t>
            </a:r>
          </a:p>
        </p:txBody>
      </p:sp>
      <p:sp>
        <p:nvSpPr>
          <p:cNvPr id="262" name="TextBox 261">
            <a:extLst>
              <a:ext uri="{FF2B5EF4-FFF2-40B4-BE49-F238E27FC236}">
                <a16:creationId xmlns:a16="http://schemas.microsoft.com/office/drawing/2014/main" id="{1B5B5CE9-218F-9644-B9A8-468E6B9DD74A}"/>
              </a:ext>
            </a:extLst>
          </p:cNvPr>
          <p:cNvSpPr txBox="1"/>
          <p:nvPr/>
        </p:nvSpPr>
        <p:spPr>
          <a:xfrm>
            <a:off x="687797" y="4038530"/>
            <a:ext cx="5310554" cy="246221"/>
          </a:xfrm>
          <a:prstGeom prst="rect">
            <a:avLst/>
          </a:prstGeom>
          <a:noFill/>
        </p:spPr>
        <p:txBody>
          <a:bodyPr wrap="square" lIns="0" tIns="0" rIns="0" bIns="0" rtlCol="0">
            <a:spAutoFit/>
          </a:bodyPr>
          <a:lstStyle/>
          <a:p>
            <a:pPr>
              <a:spcAft>
                <a:spcPts val="2353"/>
              </a:spcAft>
            </a:pPr>
            <a:r>
              <a:rPr lang="en-US" sz="1600">
                <a:gradFill>
                  <a:gsLst>
                    <a:gs pos="2917">
                      <a:schemeClr val="accent1"/>
                    </a:gs>
                    <a:gs pos="30000">
                      <a:schemeClr val="accent1"/>
                    </a:gs>
                  </a:gsLst>
                </a:gradFill>
                <a:latin typeface="Segoe UI Semibold" panose="020B0702040204020203" pitchFamily="34" charset="0"/>
                <a:cs typeface="Segoe UI Semibold" panose="020B0702040204020203" pitchFamily="34" charset="0"/>
              </a:rPr>
              <a:t>Windows Server containers</a:t>
            </a:r>
            <a:r>
              <a:rPr lang="en-US" sz="1600">
                <a:gradFill>
                  <a:gsLst>
                    <a:gs pos="2917">
                      <a:schemeClr val="tx2"/>
                    </a:gs>
                    <a:gs pos="30000">
                      <a:schemeClr val="tx2"/>
                    </a:gs>
                  </a:gsLst>
                </a:gradFill>
                <a:latin typeface="Segoe UI Semibold" panose="020B0702040204020203" pitchFamily="34" charset="0"/>
                <a:cs typeface="Segoe UI Semibold" panose="020B0702040204020203" pitchFamily="34" charset="0"/>
              </a:rPr>
              <a:t>: maximum speed and density</a:t>
            </a:r>
          </a:p>
        </p:txBody>
      </p:sp>
      <p:sp>
        <p:nvSpPr>
          <p:cNvPr id="263" name="TextBox 262">
            <a:extLst>
              <a:ext uri="{FF2B5EF4-FFF2-40B4-BE49-F238E27FC236}">
                <a16:creationId xmlns:a16="http://schemas.microsoft.com/office/drawing/2014/main" id="{20CC7E67-4BB3-0649-A3B7-F59B6F5A0A38}"/>
              </a:ext>
            </a:extLst>
          </p:cNvPr>
          <p:cNvSpPr txBox="1"/>
          <p:nvPr/>
        </p:nvSpPr>
        <p:spPr>
          <a:xfrm>
            <a:off x="6205491" y="4024674"/>
            <a:ext cx="5091572" cy="246221"/>
          </a:xfrm>
          <a:prstGeom prst="rect">
            <a:avLst/>
          </a:prstGeom>
          <a:noFill/>
        </p:spPr>
        <p:txBody>
          <a:bodyPr wrap="square" lIns="0" tIns="0" rIns="0" bIns="0" rtlCol="0">
            <a:spAutoFit/>
          </a:bodyPr>
          <a:lstStyle/>
          <a:p>
            <a:pPr>
              <a:spcAft>
                <a:spcPts val="2353"/>
              </a:spcAft>
            </a:pPr>
            <a:r>
              <a:rPr lang="en-US" sz="1600">
                <a:gradFill>
                  <a:gsLst>
                    <a:gs pos="2917">
                      <a:schemeClr val="accent1"/>
                    </a:gs>
                    <a:gs pos="30000">
                      <a:schemeClr val="accent1"/>
                    </a:gs>
                  </a:gsLst>
                </a:gradFill>
                <a:latin typeface="Segoe UI Semibold" panose="020B0702040204020203" pitchFamily="34" charset="0"/>
                <a:cs typeface="Segoe UI Semibold" panose="020B0702040204020203" pitchFamily="34" charset="0"/>
              </a:rPr>
              <a:t>Hyper-V containers</a:t>
            </a:r>
            <a:r>
              <a:rPr lang="en-US" sz="1600">
                <a:gradFill>
                  <a:gsLst>
                    <a:gs pos="2917">
                      <a:schemeClr val="tx2"/>
                    </a:gs>
                    <a:gs pos="30000">
                      <a:schemeClr val="tx2"/>
                    </a:gs>
                  </a:gsLst>
                </a:gradFill>
                <a:latin typeface="Segoe UI Semibold" panose="020B0702040204020203" pitchFamily="34" charset="0"/>
                <a:cs typeface="Segoe UI Semibold" panose="020B0702040204020203" pitchFamily="34" charset="0"/>
              </a:rPr>
              <a:t>: isolation plus performance</a:t>
            </a:r>
          </a:p>
        </p:txBody>
      </p:sp>
      <p:sp>
        <p:nvSpPr>
          <p:cNvPr id="264" name="Rectangle: Rounded Corners 26">
            <a:extLst>
              <a:ext uri="{FF2B5EF4-FFF2-40B4-BE49-F238E27FC236}">
                <a16:creationId xmlns:a16="http://schemas.microsoft.com/office/drawing/2014/main" id="{24DC764F-6207-9F4E-9D99-4EE55A711ED8}"/>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gradFill>
                  <a:gsLst>
                    <a:gs pos="2917">
                      <a:schemeClr val="tx2"/>
                    </a:gs>
                    <a:gs pos="30000">
                      <a:schemeClr val="tx2"/>
                    </a:gs>
                  </a:gsLst>
                </a:gradFill>
                <a:ea typeface="Segoe UI" pitchFamily="34" charset="0"/>
                <a:cs typeface="Segoe UI" pitchFamily="34" charset="0"/>
              </a:rPr>
              <a:t>OS</a:t>
            </a:r>
            <a:endParaRPr lang="en-US" sz="2353">
              <a:gradFill>
                <a:gsLst>
                  <a:gs pos="2917">
                    <a:schemeClr val="tx2"/>
                  </a:gs>
                  <a:gs pos="30000">
                    <a:schemeClr val="tx2"/>
                  </a:gs>
                </a:gsLst>
              </a:gradFill>
              <a:ea typeface="Segoe UI" pitchFamily="34" charset="0"/>
              <a:cs typeface="Segoe UI" pitchFamily="34" charset="0"/>
            </a:endParaRPr>
          </a:p>
        </p:txBody>
      </p:sp>
      <p:sp>
        <p:nvSpPr>
          <p:cNvPr id="265" name="Rectangle: Rounded Corners 27">
            <a:extLst>
              <a:ext uri="{FF2B5EF4-FFF2-40B4-BE49-F238E27FC236}">
                <a16:creationId xmlns:a16="http://schemas.microsoft.com/office/drawing/2014/main" id="{CF540513-183F-7B4C-AD3B-769F915F640E}"/>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gradFill>
                  <a:gsLst>
                    <a:gs pos="2917">
                      <a:schemeClr val="tx2"/>
                    </a:gs>
                    <a:gs pos="30000">
                      <a:schemeClr val="tx2"/>
                    </a:gs>
                  </a:gsLst>
                </a:gradFill>
                <a:cs typeface="Segoe UI" pitchFamily="34" charset="0"/>
              </a:rPr>
              <a:t>Kernel</a:t>
            </a:r>
          </a:p>
        </p:txBody>
      </p:sp>
      <p:sp>
        <p:nvSpPr>
          <p:cNvPr id="266" name="Rectangle: Rounded Corners 28">
            <a:extLst>
              <a:ext uri="{FF2B5EF4-FFF2-40B4-BE49-F238E27FC236}">
                <a16:creationId xmlns:a16="http://schemas.microsoft.com/office/drawing/2014/main" id="{A213A875-A2CE-0B49-B791-832D69B3D06B}"/>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gradFill>
                  <a:gsLst>
                    <a:gs pos="2917">
                      <a:schemeClr val="tx2"/>
                    </a:gs>
                    <a:gs pos="30000">
                      <a:schemeClr val="tx2"/>
                    </a:gs>
                  </a:gsLst>
                </a:gradFill>
                <a:cs typeface="Segoe UI" pitchFamily="34" charset="0"/>
              </a:rPr>
              <a:t>Applications</a:t>
            </a:r>
          </a:p>
        </p:txBody>
      </p:sp>
      <p:sp>
        <p:nvSpPr>
          <p:cNvPr id="267" name="Rectangle: Rounded Corners 29">
            <a:extLst>
              <a:ext uri="{FF2B5EF4-FFF2-40B4-BE49-F238E27FC236}">
                <a16:creationId xmlns:a16="http://schemas.microsoft.com/office/drawing/2014/main" id="{0ABA6020-679D-A740-9EFE-2B3AAC04499C}"/>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gradFill>
                  <a:gsLst>
                    <a:gs pos="2917">
                      <a:schemeClr val="tx2"/>
                    </a:gs>
                    <a:gs pos="30000">
                      <a:schemeClr val="tx2"/>
                    </a:gs>
                  </a:gsLst>
                </a:gradFill>
                <a:cs typeface="Segoe UI" pitchFamily="34" charset="0"/>
              </a:rPr>
              <a:t>Container</a:t>
            </a:r>
          </a:p>
        </p:txBody>
      </p:sp>
      <p:sp>
        <p:nvSpPr>
          <p:cNvPr id="268" name="Rectangle: Rounded Corners 33">
            <a:extLst>
              <a:ext uri="{FF2B5EF4-FFF2-40B4-BE49-F238E27FC236}">
                <a16:creationId xmlns:a16="http://schemas.microsoft.com/office/drawing/2014/main" id="{6A20A288-CE77-0947-9B4E-72BCCA78F10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gradFill>
                  <a:gsLst>
                    <a:gs pos="2917">
                      <a:schemeClr val="tx2"/>
                    </a:gs>
                    <a:gs pos="30000">
                      <a:schemeClr val="tx2"/>
                    </a:gs>
                  </a:gsLst>
                </a:gradFill>
                <a:cs typeface="Segoe UI" pitchFamily="34" charset="0"/>
              </a:rPr>
              <a:t>Container</a:t>
            </a:r>
          </a:p>
        </p:txBody>
      </p:sp>
      <p:sp>
        <p:nvSpPr>
          <p:cNvPr id="269" name="Rectangle: Rounded Corners 34">
            <a:extLst>
              <a:ext uri="{FF2B5EF4-FFF2-40B4-BE49-F238E27FC236}">
                <a16:creationId xmlns:a16="http://schemas.microsoft.com/office/drawing/2014/main" id="{9EB88739-2BC2-CF42-995F-5E8FAE1A889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gradFill>
                  <a:gsLst>
                    <a:gs pos="2917">
                      <a:schemeClr val="tx2"/>
                    </a:gs>
                    <a:gs pos="30000">
                      <a:schemeClr val="tx2"/>
                    </a:gs>
                  </a:gsLst>
                </a:gradFill>
                <a:cs typeface="Segoe UI" pitchFamily="34" charset="0"/>
              </a:rPr>
              <a:t>Container</a:t>
            </a:r>
          </a:p>
        </p:txBody>
      </p:sp>
      <p:sp>
        <p:nvSpPr>
          <p:cNvPr id="270" name="Rectangle: Rounded Corners 25">
            <a:extLst>
              <a:ext uri="{FF2B5EF4-FFF2-40B4-BE49-F238E27FC236}">
                <a16:creationId xmlns:a16="http://schemas.microsoft.com/office/drawing/2014/main" id="{29D25EBD-28CE-EA46-B6A6-71115A3EF41A}"/>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gradFill>
                  <a:gsLst>
                    <a:gs pos="2917">
                      <a:schemeClr val="tx2"/>
                    </a:gs>
                    <a:gs pos="30000">
                      <a:schemeClr val="tx2"/>
                    </a:gs>
                  </a:gsLst>
                </a:gradFill>
                <a:ea typeface="Segoe UI" pitchFamily="34" charset="0"/>
                <a:cs typeface="Segoe UI" pitchFamily="34" charset="0"/>
              </a:rPr>
              <a:t>Hardware</a:t>
            </a:r>
            <a:endParaRPr lang="en-US" sz="2353">
              <a:gradFill>
                <a:gsLst>
                  <a:gs pos="2917">
                    <a:schemeClr val="tx2"/>
                  </a:gs>
                  <a:gs pos="30000">
                    <a:schemeClr val="tx2"/>
                  </a:gs>
                </a:gsLst>
              </a:gradFill>
              <a:ea typeface="Segoe UI" pitchFamily="34" charset="0"/>
              <a:cs typeface="Segoe UI" pitchFamily="34" charset="0"/>
            </a:endParaRPr>
          </a:p>
        </p:txBody>
      </p:sp>
      <p:sp>
        <p:nvSpPr>
          <p:cNvPr id="271" name="Rectangle: Rounded Corners 44">
            <a:extLst>
              <a:ext uri="{FF2B5EF4-FFF2-40B4-BE49-F238E27FC236}">
                <a16:creationId xmlns:a16="http://schemas.microsoft.com/office/drawing/2014/main" id="{F4C53BAC-FFF2-0443-8B3E-4C167392B8B5}"/>
              </a:ext>
            </a:extLst>
          </p:cNvPr>
          <p:cNvSpPr/>
          <p:nvPr/>
        </p:nvSpPr>
        <p:spPr bwMode="auto">
          <a:xfrm>
            <a:off x="1428399" y="5835488"/>
            <a:ext cx="4024645"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gradFill>
                  <a:gsLst>
                    <a:gs pos="2917">
                      <a:schemeClr val="tx2"/>
                    </a:gs>
                    <a:gs pos="30000">
                      <a:schemeClr val="tx2"/>
                    </a:gs>
                  </a:gsLst>
                </a:gradFill>
                <a:ea typeface="Segoe UI" pitchFamily="34" charset="0"/>
                <a:cs typeface="Segoe UI" pitchFamily="34" charset="0"/>
              </a:rPr>
              <a:t>Hardware</a:t>
            </a:r>
            <a:endParaRPr lang="en-US" sz="2353">
              <a:gradFill>
                <a:gsLst>
                  <a:gs pos="2917">
                    <a:schemeClr val="tx2"/>
                  </a:gs>
                  <a:gs pos="30000">
                    <a:schemeClr val="tx2"/>
                  </a:gs>
                </a:gsLst>
              </a:gradFill>
              <a:ea typeface="Segoe UI" pitchFamily="34" charset="0"/>
              <a:cs typeface="Segoe UI" pitchFamily="34" charset="0"/>
            </a:endParaRPr>
          </a:p>
        </p:txBody>
      </p:sp>
      <p:sp>
        <p:nvSpPr>
          <p:cNvPr id="272" name="Rectangle: Rounded Corners 46">
            <a:extLst>
              <a:ext uri="{FF2B5EF4-FFF2-40B4-BE49-F238E27FC236}">
                <a16:creationId xmlns:a16="http://schemas.microsoft.com/office/drawing/2014/main" id="{A4FE29A6-E589-4945-A097-067C3049AA7D}"/>
              </a:ext>
            </a:extLst>
          </p:cNvPr>
          <p:cNvSpPr/>
          <p:nvPr/>
        </p:nvSpPr>
        <p:spPr bwMode="auto">
          <a:xfrm>
            <a:off x="1428399" y="4645586"/>
            <a:ext cx="1271341" cy="109108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gradFill>
                <a:cs typeface="Segoe UI" pitchFamily="34" charset="0"/>
              </a:rPr>
              <a:t>Container</a:t>
            </a:r>
          </a:p>
        </p:txBody>
      </p:sp>
      <p:sp>
        <p:nvSpPr>
          <p:cNvPr id="273" name="Rectangle: Rounded Corners 50">
            <a:extLst>
              <a:ext uri="{FF2B5EF4-FFF2-40B4-BE49-F238E27FC236}">
                <a16:creationId xmlns:a16="http://schemas.microsoft.com/office/drawing/2014/main" id="{C7E6A672-6558-C54C-B47D-2837ED2E4399}"/>
              </a:ext>
            </a:extLst>
          </p:cNvPr>
          <p:cNvSpPr/>
          <p:nvPr/>
        </p:nvSpPr>
        <p:spPr bwMode="auto">
          <a:xfrm>
            <a:off x="2815723" y="4645586"/>
            <a:ext cx="1271341" cy="109108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gradFill>
                <a:cs typeface="Segoe UI" pitchFamily="34" charset="0"/>
              </a:rPr>
              <a:t>Container</a:t>
            </a:r>
          </a:p>
        </p:txBody>
      </p:sp>
      <p:sp>
        <p:nvSpPr>
          <p:cNvPr id="274" name="Rectangle: Rounded Corners 53">
            <a:extLst>
              <a:ext uri="{FF2B5EF4-FFF2-40B4-BE49-F238E27FC236}">
                <a16:creationId xmlns:a16="http://schemas.microsoft.com/office/drawing/2014/main" id="{F11B64CE-DB67-C543-B58A-DA969A6E1AD9}"/>
              </a:ext>
            </a:extLst>
          </p:cNvPr>
          <p:cNvSpPr/>
          <p:nvPr/>
        </p:nvSpPr>
        <p:spPr bwMode="auto">
          <a:xfrm>
            <a:off x="4181704" y="4645586"/>
            <a:ext cx="1271341" cy="109108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gradFill>
                <a:cs typeface="Segoe UI" pitchFamily="34" charset="0"/>
              </a:rPr>
              <a:t>Container</a:t>
            </a:r>
          </a:p>
        </p:txBody>
      </p:sp>
      <p:sp>
        <p:nvSpPr>
          <p:cNvPr id="275" name="Rectangle: Rounded Corners 61">
            <a:extLst>
              <a:ext uri="{FF2B5EF4-FFF2-40B4-BE49-F238E27FC236}">
                <a16:creationId xmlns:a16="http://schemas.microsoft.com/office/drawing/2014/main" id="{92A3C202-11D2-0247-A317-F4267BBA287F}"/>
              </a:ext>
            </a:extLst>
          </p:cNvPr>
          <p:cNvSpPr/>
          <p:nvPr/>
        </p:nvSpPr>
        <p:spPr bwMode="auto">
          <a:xfrm>
            <a:off x="6738955" y="5835488"/>
            <a:ext cx="4024645"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gradFill>
                  <a:gsLst>
                    <a:gs pos="2917">
                      <a:schemeClr val="tx2"/>
                    </a:gs>
                    <a:gs pos="30000">
                      <a:schemeClr val="tx2"/>
                    </a:gs>
                  </a:gsLst>
                </a:gradFill>
                <a:ea typeface="Segoe UI" pitchFamily="34" charset="0"/>
                <a:cs typeface="Segoe UI" pitchFamily="34" charset="0"/>
              </a:rPr>
              <a:t>Hyper-V</a:t>
            </a:r>
            <a:endParaRPr lang="en-US" sz="2353">
              <a:gradFill>
                <a:gsLst>
                  <a:gs pos="2917">
                    <a:schemeClr val="tx2"/>
                  </a:gs>
                  <a:gs pos="30000">
                    <a:schemeClr val="tx2"/>
                  </a:gs>
                </a:gsLst>
              </a:gradFill>
              <a:ea typeface="Segoe UI" pitchFamily="34" charset="0"/>
              <a:cs typeface="Segoe UI" pitchFamily="34" charset="0"/>
            </a:endParaRPr>
          </a:p>
        </p:txBody>
      </p:sp>
      <p:sp>
        <p:nvSpPr>
          <p:cNvPr id="276" name="Rectangle: Rounded Corners 69">
            <a:extLst>
              <a:ext uri="{FF2B5EF4-FFF2-40B4-BE49-F238E27FC236}">
                <a16:creationId xmlns:a16="http://schemas.microsoft.com/office/drawing/2014/main" id="{25ACDDD8-92FA-D341-8F41-955DB04BDB16}"/>
              </a:ext>
            </a:extLst>
          </p:cNvPr>
          <p:cNvSpPr/>
          <p:nvPr/>
        </p:nvSpPr>
        <p:spPr bwMode="auto">
          <a:xfrm>
            <a:off x="6791124" y="4691777"/>
            <a:ext cx="1167001" cy="73815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gradFill>
                <a:cs typeface="Segoe UI" pitchFamily="34" charset="0"/>
              </a:rPr>
              <a:t>Container</a:t>
            </a:r>
          </a:p>
        </p:txBody>
      </p:sp>
      <p:sp>
        <p:nvSpPr>
          <p:cNvPr id="277" name="Rectangle: Rounded Corners 71">
            <a:extLst>
              <a:ext uri="{FF2B5EF4-FFF2-40B4-BE49-F238E27FC236}">
                <a16:creationId xmlns:a16="http://schemas.microsoft.com/office/drawing/2014/main" id="{8534FF30-F660-4A42-8097-C54A9E23790E}"/>
              </a:ext>
            </a:extLst>
          </p:cNvPr>
          <p:cNvSpPr/>
          <p:nvPr/>
        </p:nvSpPr>
        <p:spPr bwMode="auto">
          <a:xfrm>
            <a:off x="6791124" y="5484206"/>
            <a:ext cx="1167001" cy="24082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gradFill>
                  <a:gsLst>
                    <a:gs pos="2917">
                      <a:schemeClr val="tx2"/>
                    </a:gs>
                    <a:gs pos="30000">
                      <a:schemeClr val="tx2"/>
                    </a:gs>
                  </a:gsLst>
                </a:gradFill>
                <a:cs typeface="Segoe UI" pitchFamily="34" charset="0"/>
              </a:rPr>
              <a:t>Kernel</a:t>
            </a:r>
          </a:p>
        </p:txBody>
      </p:sp>
      <p:sp>
        <p:nvSpPr>
          <p:cNvPr id="278" name="Rectangle: Rounded Corners 67">
            <a:extLst>
              <a:ext uri="{FF2B5EF4-FFF2-40B4-BE49-F238E27FC236}">
                <a16:creationId xmlns:a16="http://schemas.microsoft.com/office/drawing/2014/main" id="{FFABF46F-49E1-D64F-8005-191BE8D00816}"/>
              </a:ext>
            </a:extLst>
          </p:cNvPr>
          <p:cNvSpPr/>
          <p:nvPr/>
        </p:nvSpPr>
        <p:spPr bwMode="auto">
          <a:xfrm>
            <a:off x="8178449" y="4691777"/>
            <a:ext cx="1167001" cy="73815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gradFill>
                <a:cs typeface="Segoe UI" pitchFamily="34" charset="0"/>
              </a:rPr>
              <a:t>Container</a:t>
            </a:r>
          </a:p>
        </p:txBody>
      </p:sp>
      <p:sp>
        <p:nvSpPr>
          <p:cNvPr id="279" name="Rectangle: Rounded Corners 72">
            <a:extLst>
              <a:ext uri="{FF2B5EF4-FFF2-40B4-BE49-F238E27FC236}">
                <a16:creationId xmlns:a16="http://schemas.microsoft.com/office/drawing/2014/main" id="{8506224E-2341-3C46-8D89-27A83E0F94BB}"/>
              </a:ext>
            </a:extLst>
          </p:cNvPr>
          <p:cNvSpPr/>
          <p:nvPr/>
        </p:nvSpPr>
        <p:spPr bwMode="auto">
          <a:xfrm>
            <a:off x="8178449" y="5484206"/>
            <a:ext cx="1167001" cy="24082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gradFill>
                  <a:gsLst>
                    <a:gs pos="2917">
                      <a:schemeClr val="tx2"/>
                    </a:gs>
                    <a:gs pos="30000">
                      <a:schemeClr val="tx2"/>
                    </a:gs>
                  </a:gsLst>
                </a:gradFill>
                <a:cs typeface="Segoe UI" pitchFamily="34" charset="0"/>
              </a:rPr>
              <a:t>Kernel</a:t>
            </a:r>
          </a:p>
        </p:txBody>
      </p:sp>
      <p:sp>
        <p:nvSpPr>
          <p:cNvPr id="280" name="Rectangle: Rounded Corners 65">
            <a:extLst>
              <a:ext uri="{FF2B5EF4-FFF2-40B4-BE49-F238E27FC236}">
                <a16:creationId xmlns:a16="http://schemas.microsoft.com/office/drawing/2014/main" id="{D02F713D-81A8-AB49-9709-87AD72DD3A94}"/>
              </a:ext>
            </a:extLst>
          </p:cNvPr>
          <p:cNvSpPr/>
          <p:nvPr/>
        </p:nvSpPr>
        <p:spPr bwMode="auto">
          <a:xfrm>
            <a:off x="9544429" y="4691777"/>
            <a:ext cx="1167001" cy="73815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gradFill>
                <a:cs typeface="Segoe UI" pitchFamily="34" charset="0"/>
              </a:rPr>
              <a:t>Container</a:t>
            </a:r>
          </a:p>
        </p:txBody>
      </p:sp>
      <p:sp>
        <p:nvSpPr>
          <p:cNvPr id="281" name="Rectangle: Rounded Corners 73">
            <a:extLst>
              <a:ext uri="{FF2B5EF4-FFF2-40B4-BE49-F238E27FC236}">
                <a16:creationId xmlns:a16="http://schemas.microsoft.com/office/drawing/2014/main" id="{FFA1ABC8-7DD6-FC4C-9544-4A2997FE5621}"/>
              </a:ext>
            </a:extLst>
          </p:cNvPr>
          <p:cNvSpPr/>
          <p:nvPr/>
        </p:nvSpPr>
        <p:spPr bwMode="auto">
          <a:xfrm>
            <a:off x="9544429" y="5484206"/>
            <a:ext cx="1167001" cy="240825"/>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gradFill>
                  <a:gsLst>
                    <a:gs pos="2917">
                      <a:schemeClr val="tx2"/>
                    </a:gs>
                    <a:gs pos="30000">
                      <a:schemeClr val="tx2"/>
                    </a:gs>
                  </a:gsLst>
                </a:gradFill>
                <a:cs typeface="Segoe UI" pitchFamily="34" charset="0"/>
              </a:rPr>
              <a:t>Kernel</a:t>
            </a:r>
          </a:p>
        </p:txBody>
      </p:sp>
      <p:sp>
        <p:nvSpPr>
          <p:cNvPr id="282" name="Rectangle: Rounded Corners 82">
            <a:extLst>
              <a:ext uri="{FF2B5EF4-FFF2-40B4-BE49-F238E27FC236}">
                <a16:creationId xmlns:a16="http://schemas.microsoft.com/office/drawing/2014/main" id="{F19991C6-0F85-5149-9BBB-9D7789DC3273}"/>
              </a:ext>
            </a:extLst>
          </p:cNvPr>
          <p:cNvSpPr/>
          <p:nvPr/>
        </p:nvSpPr>
        <p:spPr bwMode="auto">
          <a:xfrm>
            <a:off x="6754575" y="4647668"/>
            <a:ext cx="1237082" cy="1117328"/>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2917">
                    <a:schemeClr val="tx2"/>
                  </a:gs>
                  <a:gs pos="30000">
                    <a:schemeClr val="tx2"/>
                  </a:gs>
                </a:gsLst>
              </a:gradFill>
              <a:cs typeface="Segoe UI" pitchFamily="34" charset="0"/>
            </a:endParaRPr>
          </a:p>
        </p:txBody>
      </p:sp>
      <p:sp>
        <p:nvSpPr>
          <p:cNvPr id="283" name="Rectangle: Rounded Corners 85">
            <a:extLst>
              <a:ext uri="{FF2B5EF4-FFF2-40B4-BE49-F238E27FC236}">
                <a16:creationId xmlns:a16="http://schemas.microsoft.com/office/drawing/2014/main" id="{6F8A5B41-7151-0745-BC50-C950A8D1E46B}"/>
              </a:ext>
            </a:extLst>
          </p:cNvPr>
          <p:cNvSpPr/>
          <p:nvPr/>
        </p:nvSpPr>
        <p:spPr bwMode="auto">
          <a:xfrm>
            <a:off x="8139196" y="4647668"/>
            <a:ext cx="1237082" cy="1117328"/>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2917">
                    <a:schemeClr val="tx2"/>
                  </a:gs>
                  <a:gs pos="30000">
                    <a:schemeClr val="tx2"/>
                  </a:gs>
                </a:gsLst>
              </a:gradFill>
              <a:cs typeface="Segoe UI" pitchFamily="34" charset="0"/>
            </a:endParaRPr>
          </a:p>
        </p:txBody>
      </p:sp>
      <p:sp>
        <p:nvSpPr>
          <p:cNvPr id="284" name="Rectangle: Rounded Corners 86">
            <a:extLst>
              <a:ext uri="{FF2B5EF4-FFF2-40B4-BE49-F238E27FC236}">
                <a16:creationId xmlns:a16="http://schemas.microsoft.com/office/drawing/2014/main" id="{A72854F9-3B69-DD44-877B-1619F4181FC2}"/>
              </a:ext>
            </a:extLst>
          </p:cNvPr>
          <p:cNvSpPr/>
          <p:nvPr/>
        </p:nvSpPr>
        <p:spPr bwMode="auto">
          <a:xfrm>
            <a:off x="9515211" y="4647668"/>
            <a:ext cx="1237082" cy="1117328"/>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gradFill>
                <a:gsLst>
                  <a:gs pos="2917">
                    <a:schemeClr val="tx2"/>
                  </a:gs>
                  <a:gs pos="30000">
                    <a:schemeClr val="tx2"/>
                  </a:gs>
                </a:gsLst>
              </a:gradFill>
              <a:cs typeface="Segoe UI" pitchFamily="34" charset="0"/>
            </a:endParaRPr>
          </a:p>
        </p:txBody>
      </p:sp>
      <p:sp>
        <p:nvSpPr>
          <p:cNvPr id="285" name="Rectangle: Rounded Corners 89">
            <a:extLst>
              <a:ext uri="{FF2B5EF4-FFF2-40B4-BE49-F238E27FC236}">
                <a16:creationId xmlns:a16="http://schemas.microsoft.com/office/drawing/2014/main" id="{9D8B29BA-82A4-1640-80CA-6BD37383057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gradFill>
                  <a:gsLst>
                    <a:gs pos="2917">
                      <a:schemeClr val="tx2"/>
                    </a:gs>
                    <a:gs pos="30000">
                      <a:schemeClr val="tx2"/>
                    </a:gs>
                  </a:gsLst>
                </a:gradFill>
                <a:ea typeface="Segoe UI" pitchFamily="34" charset="0"/>
                <a:cs typeface="Segoe UI" pitchFamily="34" charset="0"/>
              </a:rPr>
              <a:t>Hardware</a:t>
            </a:r>
            <a:endParaRPr lang="en-US" sz="2353">
              <a:gradFill>
                <a:gsLst>
                  <a:gs pos="2917">
                    <a:schemeClr val="tx2"/>
                  </a:gs>
                  <a:gs pos="30000">
                    <a:schemeClr val="tx2"/>
                  </a:gs>
                </a:gsLst>
              </a:gradFill>
              <a:ea typeface="Segoe UI" pitchFamily="34" charset="0"/>
              <a:cs typeface="Segoe UI" pitchFamily="34" charset="0"/>
            </a:endParaRPr>
          </a:p>
        </p:txBody>
      </p:sp>
      <p:sp>
        <p:nvSpPr>
          <p:cNvPr id="286" name="Rectangle: Rounded Corners 92">
            <a:extLst>
              <a:ext uri="{FF2B5EF4-FFF2-40B4-BE49-F238E27FC236}">
                <a16:creationId xmlns:a16="http://schemas.microsoft.com/office/drawing/2014/main" id="{19BB781B-9115-6240-86C8-369694CE3F85}"/>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gradFill>
                  <a:gsLst>
                    <a:gs pos="2917">
                      <a:schemeClr val="tx2"/>
                    </a:gs>
                    <a:gs pos="30000">
                      <a:schemeClr val="tx2"/>
                    </a:gs>
                  </a:gsLst>
                </a:gradFill>
                <a:ea typeface="Segoe UI" pitchFamily="34" charset="0"/>
                <a:cs typeface="Segoe UI" pitchFamily="34" charset="0"/>
              </a:rPr>
              <a:t>OS</a:t>
            </a:r>
            <a:endParaRPr lang="en-US" sz="2353">
              <a:gradFill>
                <a:gsLst>
                  <a:gs pos="2917">
                    <a:schemeClr val="tx2"/>
                  </a:gs>
                  <a:gs pos="30000">
                    <a:schemeClr val="tx2"/>
                  </a:gs>
                </a:gsLst>
              </a:gradFill>
              <a:ea typeface="Segoe UI" pitchFamily="34" charset="0"/>
              <a:cs typeface="Segoe UI" pitchFamily="34" charset="0"/>
            </a:endParaRPr>
          </a:p>
        </p:txBody>
      </p:sp>
      <p:sp>
        <p:nvSpPr>
          <p:cNvPr id="287" name="Rectangle: Rounded Corners 95">
            <a:extLst>
              <a:ext uri="{FF2B5EF4-FFF2-40B4-BE49-F238E27FC236}">
                <a16:creationId xmlns:a16="http://schemas.microsoft.com/office/drawing/2014/main" id="{0C4D3D84-B2C3-6240-A64D-D384081685B0}"/>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a:gradFill>
                  <a:gsLst>
                    <a:gs pos="2917">
                      <a:schemeClr val="tx2"/>
                    </a:gs>
                    <a:gs pos="30000">
                      <a:schemeClr val="tx2"/>
                    </a:gs>
                  </a:gsLst>
                </a:gradFill>
                <a:ea typeface="Segoe UI" pitchFamily="34" charset="0"/>
                <a:cs typeface="Segoe UI" pitchFamily="34" charset="0"/>
              </a:rPr>
              <a:t>Application</a:t>
            </a:r>
            <a:endParaRPr lang="en-US" sz="2353">
              <a:gradFill>
                <a:gsLst>
                  <a:gs pos="2917">
                    <a:schemeClr val="tx2"/>
                  </a:gs>
                  <a:gs pos="30000">
                    <a:schemeClr val="tx2"/>
                  </a:gs>
                </a:gsLst>
              </a:gradFill>
              <a:ea typeface="Segoe UI" pitchFamily="34" charset="0"/>
              <a:cs typeface="Segoe UI" pitchFamily="34" charset="0"/>
            </a:endParaRPr>
          </a:p>
        </p:txBody>
      </p:sp>
      <p:sp>
        <p:nvSpPr>
          <p:cNvPr id="288" name="Rectangle: Rounded Corners 103">
            <a:extLst>
              <a:ext uri="{FF2B5EF4-FFF2-40B4-BE49-F238E27FC236}">
                <a16:creationId xmlns:a16="http://schemas.microsoft.com/office/drawing/2014/main" id="{5D363D6F-DCFF-ED4B-8107-A0B1F05BB09C}"/>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a:gradFill>
                  <a:gsLst>
                    <a:gs pos="2917">
                      <a:schemeClr val="tx2"/>
                    </a:gs>
                    <a:gs pos="30000">
                      <a:schemeClr val="tx2"/>
                    </a:gs>
                  </a:gsLst>
                </a:gradFill>
                <a:cs typeface="Segoe UI" pitchFamily="34" charset="0"/>
              </a:rPr>
              <a:t>VM</a:t>
            </a:r>
          </a:p>
        </p:txBody>
      </p:sp>
      <p:sp>
        <p:nvSpPr>
          <p:cNvPr id="289" name="Rectangle: Rounded Corners 104">
            <a:extLst>
              <a:ext uri="{FF2B5EF4-FFF2-40B4-BE49-F238E27FC236}">
                <a16:creationId xmlns:a16="http://schemas.microsoft.com/office/drawing/2014/main" id="{74B03A9C-B772-7F4D-A3D4-10983620D8F4}"/>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a:gradFill>
                  <a:gsLst>
                    <a:gs pos="2917">
                      <a:schemeClr val="tx2"/>
                    </a:gs>
                    <a:gs pos="30000">
                      <a:schemeClr val="tx2"/>
                    </a:gs>
                  </a:gsLst>
                </a:gradFill>
                <a:cs typeface="Segoe UI" pitchFamily="34" charset="0"/>
              </a:rPr>
              <a:t>VM</a:t>
            </a:r>
          </a:p>
        </p:txBody>
      </p:sp>
      <p:sp>
        <p:nvSpPr>
          <p:cNvPr id="290" name="Rectangle: Rounded Corners 105">
            <a:extLst>
              <a:ext uri="{FF2B5EF4-FFF2-40B4-BE49-F238E27FC236}">
                <a16:creationId xmlns:a16="http://schemas.microsoft.com/office/drawing/2014/main" id="{30DF3EB0-7354-9744-B2B6-67FD1CBFDB4C}"/>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a:gradFill>
                  <a:gsLst>
                    <a:gs pos="2917">
                      <a:schemeClr val="tx2"/>
                    </a:gs>
                    <a:gs pos="30000">
                      <a:schemeClr val="tx2"/>
                    </a:gs>
                  </a:gsLst>
                </a:gradFill>
                <a:cs typeface="Segoe UI" pitchFamily="34" charset="0"/>
              </a:rPr>
              <a:t>VM</a:t>
            </a:r>
          </a:p>
        </p:txBody>
      </p:sp>
      <p:sp>
        <p:nvSpPr>
          <p:cNvPr id="291" name="Rectangle: Rounded Corners 107">
            <a:extLst>
              <a:ext uri="{FF2B5EF4-FFF2-40B4-BE49-F238E27FC236}">
                <a16:creationId xmlns:a16="http://schemas.microsoft.com/office/drawing/2014/main" id="{4D7498E0-43D8-5444-A5C0-C501C6B24931}"/>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gradFill>
                  <a:gsLst>
                    <a:gs pos="2917">
                      <a:schemeClr val="tx2"/>
                    </a:gs>
                    <a:gs pos="30000">
                      <a:schemeClr val="tx2"/>
                    </a:gs>
                  </a:gsLst>
                </a:gradFill>
                <a:cs typeface="Segoe UI" pitchFamily="34" charset="0"/>
              </a:rPr>
              <a:t>App</a:t>
            </a:r>
            <a:endParaRPr lang="en-US" sz="1176">
              <a:gradFill>
                <a:gsLst>
                  <a:gs pos="2917">
                    <a:schemeClr val="tx2"/>
                  </a:gs>
                  <a:gs pos="30000">
                    <a:schemeClr val="tx2"/>
                  </a:gs>
                </a:gsLst>
              </a:gradFill>
              <a:cs typeface="Segoe UI" pitchFamily="34" charset="0"/>
            </a:endParaRPr>
          </a:p>
        </p:txBody>
      </p:sp>
      <p:sp>
        <p:nvSpPr>
          <p:cNvPr id="292" name="Rectangle: Rounded Corners 108">
            <a:extLst>
              <a:ext uri="{FF2B5EF4-FFF2-40B4-BE49-F238E27FC236}">
                <a16:creationId xmlns:a16="http://schemas.microsoft.com/office/drawing/2014/main" id="{37CE270B-E76D-D04D-875F-C492526720D5}"/>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gradFill>
                  <a:gsLst>
                    <a:gs pos="2917">
                      <a:schemeClr val="tx2"/>
                    </a:gs>
                    <a:gs pos="30000">
                      <a:schemeClr val="tx2"/>
                    </a:gs>
                  </a:gsLst>
                </a:gradFill>
                <a:cs typeface="Segoe UI" pitchFamily="34" charset="0"/>
              </a:rPr>
              <a:t>OS</a:t>
            </a:r>
            <a:endParaRPr lang="en-US" sz="1176">
              <a:gradFill>
                <a:gsLst>
                  <a:gs pos="2917">
                    <a:schemeClr val="tx2"/>
                  </a:gs>
                  <a:gs pos="30000">
                    <a:schemeClr val="tx2"/>
                  </a:gs>
                </a:gsLst>
              </a:gradFill>
              <a:cs typeface="Segoe UI" pitchFamily="34" charset="0"/>
            </a:endParaRPr>
          </a:p>
        </p:txBody>
      </p:sp>
      <p:sp>
        <p:nvSpPr>
          <p:cNvPr id="293" name="Rectangle: Rounded Corners 111">
            <a:extLst>
              <a:ext uri="{FF2B5EF4-FFF2-40B4-BE49-F238E27FC236}">
                <a16:creationId xmlns:a16="http://schemas.microsoft.com/office/drawing/2014/main" id="{065E30D8-D117-0642-AE8C-8C73C70EFF36}"/>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gradFill>
                  <a:gsLst>
                    <a:gs pos="2917">
                      <a:schemeClr val="tx2"/>
                    </a:gs>
                    <a:gs pos="30000">
                      <a:schemeClr val="tx2"/>
                    </a:gs>
                  </a:gsLst>
                </a:gradFill>
                <a:cs typeface="Segoe UI" pitchFamily="34" charset="0"/>
              </a:rPr>
              <a:t>App</a:t>
            </a:r>
            <a:endParaRPr lang="en-US" sz="1176">
              <a:gradFill>
                <a:gsLst>
                  <a:gs pos="2917">
                    <a:schemeClr val="tx2"/>
                  </a:gs>
                  <a:gs pos="30000">
                    <a:schemeClr val="tx2"/>
                  </a:gs>
                </a:gsLst>
              </a:gradFill>
              <a:cs typeface="Segoe UI" pitchFamily="34" charset="0"/>
            </a:endParaRPr>
          </a:p>
        </p:txBody>
      </p:sp>
      <p:sp>
        <p:nvSpPr>
          <p:cNvPr id="294" name="Rectangle: Rounded Corners 112">
            <a:extLst>
              <a:ext uri="{FF2B5EF4-FFF2-40B4-BE49-F238E27FC236}">
                <a16:creationId xmlns:a16="http://schemas.microsoft.com/office/drawing/2014/main" id="{1C7977B1-ED8F-3A4C-9FF7-46A26A8371BA}"/>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gradFill>
                  <a:gsLst>
                    <a:gs pos="2917">
                      <a:schemeClr val="tx2"/>
                    </a:gs>
                    <a:gs pos="30000">
                      <a:schemeClr val="tx2"/>
                    </a:gs>
                  </a:gsLst>
                </a:gradFill>
                <a:cs typeface="Segoe UI" pitchFamily="34" charset="0"/>
              </a:rPr>
              <a:t>OS</a:t>
            </a:r>
            <a:endParaRPr lang="en-US" sz="1176">
              <a:gradFill>
                <a:gsLst>
                  <a:gs pos="2917">
                    <a:schemeClr val="tx2"/>
                  </a:gs>
                  <a:gs pos="30000">
                    <a:schemeClr val="tx2"/>
                  </a:gs>
                </a:gsLst>
              </a:gradFill>
              <a:cs typeface="Segoe UI" pitchFamily="34" charset="0"/>
            </a:endParaRPr>
          </a:p>
        </p:txBody>
      </p:sp>
      <p:sp>
        <p:nvSpPr>
          <p:cNvPr id="295" name="Rectangle: Rounded Corners 114">
            <a:extLst>
              <a:ext uri="{FF2B5EF4-FFF2-40B4-BE49-F238E27FC236}">
                <a16:creationId xmlns:a16="http://schemas.microsoft.com/office/drawing/2014/main" id="{7F5574ED-28C6-0D46-99FE-C544A5064342}"/>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gradFill>
                  <a:gsLst>
                    <a:gs pos="2917">
                      <a:schemeClr val="tx2"/>
                    </a:gs>
                    <a:gs pos="30000">
                      <a:schemeClr val="tx2"/>
                    </a:gs>
                  </a:gsLst>
                </a:gradFill>
                <a:cs typeface="Segoe UI" pitchFamily="34" charset="0"/>
              </a:rPr>
              <a:t>App</a:t>
            </a:r>
            <a:endParaRPr lang="en-US" sz="1176">
              <a:gradFill>
                <a:gsLst>
                  <a:gs pos="2917">
                    <a:schemeClr val="tx2"/>
                  </a:gs>
                  <a:gs pos="30000">
                    <a:schemeClr val="tx2"/>
                  </a:gs>
                </a:gsLst>
              </a:gradFill>
              <a:cs typeface="Segoe UI" pitchFamily="34" charset="0"/>
            </a:endParaRPr>
          </a:p>
        </p:txBody>
      </p:sp>
      <p:sp>
        <p:nvSpPr>
          <p:cNvPr id="296" name="Rectangle: Rounded Corners 115">
            <a:extLst>
              <a:ext uri="{FF2B5EF4-FFF2-40B4-BE49-F238E27FC236}">
                <a16:creationId xmlns:a16="http://schemas.microsoft.com/office/drawing/2014/main" id="{6DE92BE4-3940-F441-A80C-18C1807F9585}"/>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a:gradFill>
                  <a:gsLst>
                    <a:gs pos="2917">
                      <a:schemeClr val="tx2"/>
                    </a:gs>
                    <a:gs pos="30000">
                      <a:schemeClr val="tx2"/>
                    </a:gs>
                  </a:gsLst>
                </a:gradFill>
                <a:cs typeface="Segoe UI" pitchFamily="34" charset="0"/>
              </a:rPr>
              <a:t>OS</a:t>
            </a:r>
            <a:endParaRPr lang="en-US" sz="1176">
              <a:gradFill>
                <a:gsLst>
                  <a:gs pos="2917">
                    <a:schemeClr val="tx2"/>
                  </a:gs>
                  <a:gs pos="30000">
                    <a:schemeClr val="tx2"/>
                  </a:gs>
                </a:gsLst>
              </a:gradFill>
              <a:cs typeface="Segoe UI" pitchFamily="34" charset="0"/>
            </a:endParaRPr>
          </a:p>
        </p:txBody>
      </p:sp>
      <p:grpSp>
        <p:nvGrpSpPr>
          <p:cNvPr id="297" name="Group 296">
            <a:extLst>
              <a:ext uri="{FF2B5EF4-FFF2-40B4-BE49-F238E27FC236}">
                <a16:creationId xmlns:a16="http://schemas.microsoft.com/office/drawing/2014/main" id="{952DB217-CB8D-D947-906F-DE44D128F173}"/>
              </a:ext>
            </a:extLst>
          </p:cNvPr>
          <p:cNvGrpSpPr/>
          <p:nvPr/>
        </p:nvGrpSpPr>
        <p:grpSpPr>
          <a:xfrm>
            <a:off x="1823923" y="5049990"/>
            <a:ext cx="480296" cy="525618"/>
            <a:chOff x="-159879" y="3757361"/>
            <a:chExt cx="777240" cy="850583"/>
          </a:xfrm>
        </p:grpSpPr>
        <p:sp>
          <p:nvSpPr>
            <p:cNvPr id="298" name="Freeform: Shape 90">
              <a:extLst>
                <a:ext uri="{FF2B5EF4-FFF2-40B4-BE49-F238E27FC236}">
                  <a16:creationId xmlns:a16="http://schemas.microsoft.com/office/drawing/2014/main" id="{CAABC47A-58F1-DD4A-8403-FB2FCDA335D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299" name="Freeform: Shape 91">
              <a:extLst>
                <a:ext uri="{FF2B5EF4-FFF2-40B4-BE49-F238E27FC236}">
                  <a16:creationId xmlns:a16="http://schemas.microsoft.com/office/drawing/2014/main" id="{6434D8EA-374D-DC47-9BE4-278234A782C1}"/>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00" name="Freeform: Shape 93">
              <a:extLst>
                <a:ext uri="{FF2B5EF4-FFF2-40B4-BE49-F238E27FC236}">
                  <a16:creationId xmlns:a16="http://schemas.microsoft.com/office/drawing/2014/main" id="{46307FBD-375C-C343-9F02-0FD166759A95}"/>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grpSp>
      <p:grpSp>
        <p:nvGrpSpPr>
          <p:cNvPr id="301" name="Group 300">
            <a:extLst>
              <a:ext uri="{FF2B5EF4-FFF2-40B4-BE49-F238E27FC236}">
                <a16:creationId xmlns:a16="http://schemas.microsoft.com/office/drawing/2014/main" id="{7F122A00-2F69-E64F-ADD2-4FFFB44E2449}"/>
              </a:ext>
            </a:extLst>
          </p:cNvPr>
          <p:cNvGrpSpPr/>
          <p:nvPr/>
        </p:nvGrpSpPr>
        <p:grpSpPr>
          <a:xfrm>
            <a:off x="3211247" y="5049990"/>
            <a:ext cx="480296" cy="525618"/>
            <a:chOff x="-159879" y="3757361"/>
            <a:chExt cx="777240" cy="850583"/>
          </a:xfrm>
        </p:grpSpPr>
        <p:sp>
          <p:nvSpPr>
            <p:cNvPr id="302" name="Freeform: Shape 96">
              <a:extLst>
                <a:ext uri="{FF2B5EF4-FFF2-40B4-BE49-F238E27FC236}">
                  <a16:creationId xmlns:a16="http://schemas.microsoft.com/office/drawing/2014/main" id="{993BB593-CACA-5141-B12F-B8C2F4380862}"/>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03" name="Freeform: Shape 97">
              <a:extLst>
                <a:ext uri="{FF2B5EF4-FFF2-40B4-BE49-F238E27FC236}">
                  <a16:creationId xmlns:a16="http://schemas.microsoft.com/office/drawing/2014/main" id="{F7FED840-0379-DF46-A73A-77F9AC2A7C18}"/>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04" name="Freeform: Shape 100">
              <a:extLst>
                <a:ext uri="{FF2B5EF4-FFF2-40B4-BE49-F238E27FC236}">
                  <a16:creationId xmlns:a16="http://schemas.microsoft.com/office/drawing/2014/main" id="{D2E1287F-B264-8943-827F-B8BDD1CD50AC}"/>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grpSp>
      <p:grpSp>
        <p:nvGrpSpPr>
          <p:cNvPr id="305" name="Group 304">
            <a:extLst>
              <a:ext uri="{FF2B5EF4-FFF2-40B4-BE49-F238E27FC236}">
                <a16:creationId xmlns:a16="http://schemas.microsoft.com/office/drawing/2014/main" id="{FAF1BC5F-AC2A-5647-AEF6-4289C255F64A}"/>
              </a:ext>
            </a:extLst>
          </p:cNvPr>
          <p:cNvGrpSpPr/>
          <p:nvPr/>
        </p:nvGrpSpPr>
        <p:grpSpPr>
          <a:xfrm>
            <a:off x="4577226" y="5049990"/>
            <a:ext cx="480296" cy="525618"/>
            <a:chOff x="-159879" y="3757361"/>
            <a:chExt cx="777240" cy="850583"/>
          </a:xfrm>
        </p:grpSpPr>
        <p:sp>
          <p:nvSpPr>
            <p:cNvPr id="306" name="Freeform: Shape 106">
              <a:extLst>
                <a:ext uri="{FF2B5EF4-FFF2-40B4-BE49-F238E27FC236}">
                  <a16:creationId xmlns:a16="http://schemas.microsoft.com/office/drawing/2014/main" id="{2B576BB9-60C2-434B-8DDC-99C5D7E43DE3}"/>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07" name="Freeform: Shape 109">
              <a:extLst>
                <a:ext uri="{FF2B5EF4-FFF2-40B4-BE49-F238E27FC236}">
                  <a16:creationId xmlns:a16="http://schemas.microsoft.com/office/drawing/2014/main" id="{27A81816-FABA-CB46-8CD3-648932A04E4E}"/>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08" name="Freeform: Shape 117">
              <a:extLst>
                <a:ext uri="{FF2B5EF4-FFF2-40B4-BE49-F238E27FC236}">
                  <a16:creationId xmlns:a16="http://schemas.microsoft.com/office/drawing/2014/main" id="{29FE4913-5E09-3D4D-BCDF-0F552CF446E5}"/>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grpSp>
      <p:grpSp>
        <p:nvGrpSpPr>
          <p:cNvPr id="309" name="Group 308">
            <a:extLst>
              <a:ext uri="{FF2B5EF4-FFF2-40B4-BE49-F238E27FC236}">
                <a16:creationId xmlns:a16="http://schemas.microsoft.com/office/drawing/2014/main" id="{39A62807-72C9-BF44-812E-8338DD2C45CD}"/>
              </a:ext>
            </a:extLst>
          </p:cNvPr>
          <p:cNvGrpSpPr/>
          <p:nvPr/>
        </p:nvGrpSpPr>
        <p:grpSpPr>
          <a:xfrm>
            <a:off x="7227646" y="5016165"/>
            <a:ext cx="290940" cy="318394"/>
            <a:chOff x="-159879" y="3757361"/>
            <a:chExt cx="777240" cy="850583"/>
          </a:xfrm>
        </p:grpSpPr>
        <p:sp>
          <p:nvSpPr>
            <p:cNvPr id="310" name="Freeform: Shape 119">
              <a:extLst>
                <a:ext uri="{FF2B5EF4-FFF2-40B4-BE49-F238E27FC236}">
                  <a16:creationId xmlns:a16="http://schemas.microsoft.com/office/drawing/2014/main" id="{FB63ABD8-E3FA-6E4C-AA1C-D18B327863D3}"/>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11" name="Freeform: Shape 120">
              <a:extLst>
                <a:ext uri="{FF2B5EF4-FFF2-40B4-BE49-F238E27FC236}">
                  <a16:creationId xmlns:a16="http://schemas.microsoft.com/office/drawing/2014/main" id="{3453B337-8252-F24B-8223-64C72FA75ED9}"/>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12" name="Freeform: Shape 126">
              <a:extLst>
                <a:ext uri="{FF2B5EF4-FFF2-40B4-BE49-F238E27FC236}">
                  <a16:creationId xmlns:a16="http://schemas.microsoft.com/office/drawing/2014/main" id="{1D12ACA1-DF2C-5F4C-8D81-FFCFC5D11C35}"/>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grpSp>
      <p:grpSp>
        <p:nvGrpSpPr>
          <p:cNvPr id="313" name="Group 312">
            <a:extLst>
              <a:ext uri="{FF2B5EF4-FFF2-40B4-BE49-F238E27FC236}">
                <a16:creationId xmlns:a16="http://schemas.microsoft.com/office/drawing/2014/main" id="{B52395EA-24D1-034A-855B-112FA7C3F387}"/>
              </a:ext>
            </a:extLst>
          </p:cNvPr>
          <p:cNvGrpSpPr/>
          <p:nvPr/>
        </p:nvGrpSpPr>
        <p:grpSpPr>
          <a:xfrm>
            <a:off x="8605806" y="5016165"/>
            <a:ext cx="290940" cy="318394"/>
            <a:chOff x="-159879" y="3757361"/>
            <a:chExt cx="777240" cy="850583"/>
          </a:xfrm>
        </p:grpSpPr>
        <p:sp>
          <p:nvSpPr>
            <p:cNvPr id="314" name="Freeform: Shape 128">
              <a:extLst>
                <a:ext uri="{FF2B5EF4-FFF2-40B4-BE49-F238E27FC236}">
                  <a16:creationId xmlns:a16="http://schemas.microsoft.com/office/drawing/2014/main" id="{D11CB0C5-1661-D148-9384-7CD84404F71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15" name="Freeform: Shape 129">
              <a:extLst>
                <a:ext uri="{FF2B5EF4-FFF2-40B4-BE49-F238E27FC236}">
                  <a16:creationId xmlns:a16="http://schemas.microsoft.com/office/drawing/2014/main" id="{460D2BB0-0108-5243-8A19-A3AEB24636F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16" name="Freeform: Shape 130">
              <a:extLst>
                <a:ext uri="{FF2B5EF4-FFF2-40B4-BE49-F238E27FC236}">
                  <a16:creationId xmlns:a16="http://schemas.microsoft.com/office/drawing/2014/main" id="{A3120739-CD17-E34B-A7CB-5BD94165ED81}"/>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grpSp>
      <p:grpSp>
        <p:nvGrpSpPr>
          <p:cNvPr id="317" name="Group 316">
            <a:extLst>
              <a:ext uri="{FF2B5EF4-FFF2-40B4-BE49-F238E27FC236}">
                <a16:creationId xmlns:a16="http://schemas.microsoft.com/office/drawing/2014/main" id="{843BB653-D766-BC44-BFE4-D10698FD5ED0}"/>
              </a:ext>
            </a:extLst>
          </p:cNvPr>
          <p:cNvGrpSpPr/>
          <p:nvPr/>
        </p:nvGrpSpPr>
        <p:grpSpPr>
          <a:xfrm>
            <a:off x="9982459" y="5016165"/>
            <a:ext cx="290940" cy="318394"/>
            <a:chOff x="-159879" y="3757361"/>
            <a:chExt cx="777240" cy="850583"/>
          </a:xfrm>
        </p:grpSpPr>
        <p:sp>
          <p:nvSpPr>
            <p:cNvPr id="318" name="Freeform: Shape 132">
              <a:extLst>
                <a:ext uri="{FF2B5EF4-FFF2-40B4-BE49-F238E27FC236}">
                  <a16:creationId xmlns:a16="http://schemas.microsoft.com/office/drawing/2014/main" id="{730863BD-C08F-744D-9A41-11FF3909E54B}"/>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19" name="Freeform: Shape 133">
              <a:extLst>
                <a:ext uri="{FF2B5EF4-FFF2-40B4-BE49-F238E27FC236}">
                  <a16:creationId xmlns:a16="http://schemas.microsoft.com/office/drawing/2014/main" id="{DC3B3117-90FA-B440-9946-56DD1AA88F64}"/>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20" name="Freeform: Shape 134">
              <a:extLst>
                <a:ext uri="{FF2B5EF4-FFF2-40B4-BE49-F238E27FC236}">
                  <a16:creationId xmlns:a16="http://schemas.microsoft.com/office/drawing/2014/main" id="{A3B469EC-9D55-B94B-80A0-503F3942B221}"/>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grpSp>
      <p:grpSp>
        <p:nvGrpSpPr>
          <p:cNvPr id="321" name="Group 320">
            <a:extLst>
              <a:ext uri="{FF2B5EF4-FFF2-40B4-BE49-F238E27FC236}">
                <a16:creationId xmlns:a16="http://schemas.microsoft.com/office/drawing/2014/main" id="{EEB84595-65F5-B145-A76C-3C2B6DA00E00}"/>
              </a:ext>
            </a:extLst>
          </p:cNvPr>
          <p:cNvGrpSpPr/>
          <p:nvPr/>
        </p:nvGrpSpPr>
        <p:grpSpPr>
          <a:xfrm>
            <a:off x="6896969" y="5923593"/>
            <a:ext cx="241939" cy="244454"/>
            <a:chOff x="882651" y="200026"/>
            <a:chExt cx="763587" cy="771525"/>
          </a:xfrm>
        </p:grpSpPr>
        <p:sp>
          <p:nvSpPr>
            <p:cNvPr id="322" name="Freeform 5">
              <a:extLst>
                <a:ext uri="{FF2B5EF4-FFF2-40B4-BE49-F238E27FC236}">
                  <a16:creationId xmlns:a16="http://schemas.microsoft.com/office/drawing/2014/main" id="{038A115D-0840-6940-96AF-56DA46515446}"/>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23" name="Freeform 6">
              <a:extLst>
                <a:ext uri="{FF2B5EF4-FFF2-40B4-BE49-F238E27FC236}">
                  <a16:creationId xmlns:a16="http://schemas.microsoft.com/office/drawing/2014/main" id="{8BC2E7A6-1017-E14B-AA6D-4DE2EF363F3E}"/>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24" name="Freeform 7">
              <a:extLst>
                <a:ext uri="{FF2B5EF4-FFF2-40B4-BE49-F238E27FC236}">
                  <a16:creationId xmlns:a16="http://schemas.microsoft.com/office/drawing/2014/main" id="{BE154656-1359-734E-AA4D-C09374DE82C9}"/>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25" name="Freeform 8">
              <a:extLst>
                <a:ext uri="{FF2B5EF4-FFF2-40B4-BE49-F238E27FC236}">
                  <a16:creationId xmlns:a16="http://schemas.microsoft.com/office/drawing/2014/main" id="{757E81B2-7500-0640-B7D0-B79B8A4F09F9}"/>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326" name="Group 325">
            <a:extLst>
              <a:ext uri="{FF2B5EF4-FFF2-40B4-BE49-F238E27FC236}">
                <a16:creationId xmlns:a16="http://schemas.microsoft.com/office/drawing/2014/main" id="{185B7D4E-7B52-5D4A-A7BF-53EAA4E816E8}"/>
              </a:ext>
            </a:extLst>
          </p:cNvPr>
          <p:cNvGrpSpPr/>
          <p:nvPr/>
        </p:nvGrpSpPr>
        <p:grpSpPr>
          <a:xfrm>
            <a:off x="6920760" y="5528431"/>
            <a:ext cx="140538" cy="143363"/>
            <a:chOff x="893763" y="-434975"/>
            <a:chExt cx="869950" cy="869950"/>
          </a:xfrm>
        </p:grpSpPr>
        <p:sp>
          <p:nvSpPr>
            <p:cNvPr id="327" name="Freeform 12">
              <a:extLst>
                <a:ext uri="{FF2B5EF4-FFF2-40B4-BE49-F238E27FC236}">
                  <a16:creationId xmlns:a16="http://schemas.microsoft.com/office/drawing/2014/main" id="{11EFB9A8-08AE-9648-9BD5-A3CB3361A65B}"/>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28" name="Rectangle 13">
              <a:extLst>
                <a:ext uri="{FF2B5EF4-FFF2-40B4-BE49-F238E27FC236}">
                  <a16:creationId xmlns:a16="http://schemas.microsoft.com/office/drawing/2014/main" id="{EF7AB330-2BDD-3B41-A49C-5A23F52C5C9E}"/>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29" name="Line 14">
              <a:extLst>
                <a:ext uri="{FF2B5EF4-FFF2-40B4-BE49-F238E27FC236}">
                  <a16:creationId xmlns:a16="http://schemas.microsoft.com/office/drawing/2014/main" id="{0D2FBBBE-F9D5-ED48-8CD5-A52A15990BCE}"/>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30" name="Line 15">
              <a:extLst>
                <a:ext uri="{FF2B5EF4-FFF2-40B4-BE49-F238E27FC236}">
                  <a16:creationId xmlns:a16="http://schemas.microsoft.com/office/drawing/2014/main" id="{5D799943-1F26-A14B-AED7-5FE6BB92809A}"/>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31" name="Line 16">
              <a:extLst>
                <a:ext uri="{FF2B5EF4-FFF2-40B4-BE49-F238E27FC236}">
                  <a16:creationId xmlns:a16="http://schemas.microsoft.com/office/drawing/2014/main" id="{5423DFDD-F654-8944-9978-8F5CAB42C073}"/>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32" name="Line 17">
              <a:extLst>
                <a:ext uri="{FF2B5EF4-FFF2-40B4-BE49-F238E27FC236}">
                  <a16:creationId xmlns:a16="http://schemas.microsoft.com/office/drawing/2014/main" id="{534DD6F9-92C9-594A-88F4-A1B19CB75A1D}"/>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33" name="Line 18">
              <a:extLst>
                <a:ext uri="{FF2B5EF4-FFF2-40B4-BE49-F238E27FC236}">
                  <a16:creationId xmlns:a16="http://schemas.microsoft.com/office/drawing/2014/main" id="{68F87A4B-A14D-DB44-B6DC-2442F91D7D1D}"/>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34" name="Line 19">
              <a:extLst>
                <a:ext uri="{FF2B5EF4-FFF2-40B4-BE49-F238E27FC236}">
                  <a16:creationId xmlns:a16="http://schemas.microsoft.com/office/drawing/2014/main" id="{D0337E12-99D8-ED46-81C7-59927028AC52}"/>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35" name="Line 20">
              <a:extLst>
                <a:ext uri="{FF2B5EF4-FFF2-40B4-BE49-F238E27FC236}">
                  <a16:creationId xmlns:a16="http://schemas.microsoft.com/office/drawing/2014/main" id="{7D2B58F7-F25A-E946-B47C-2DC5652991F8}"/>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36" name="Line 22">
              <a:extLst>
                <a:ext uri="{FF2B5EF4-FFF2-40B4-BE49-F238E27FC236}">
                  <a16:creationId xmlns:a16="http://schemas.microsoft.com/office/drawing/2014/main" id="{F162CDEF-F3C0-AB4E-8584-9A94DD41EC52}"/>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37" name="Line 23">
              <a:extLst>
                <a:ext uri="{FF2B5EF4-FFF2-40B4-BE49-F238E27FC236}">
                  <a16:creationId xmlns:a16="http://schemas.microsoft.com/office/drawing/2014/main" id="{FEA9DEA3-7348-6944-8DAD-48EAE0EF36EE}"/>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38" name="Line 24">
              <a:extLst>
                <a:ext uri="{FF2B5EF4-FFF2-40B4-BE49-F238E27FC236}">
                  <a16:creationId xmlns:a16="http://schemas.microsoft.com/office/drawing/2014/main" id="{27253AA0-33AF-9947-BD65-3F7BB397FD5A}"/>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39" name="Line 25">
              <a:extLst>
                <a:ext uri="{FF2B5EF4-FFF2-40B4-BE49-F238E27FC236}">
                  <a16:creationId xmlns:a16="http://schemas.microsoft.com/office/drawing/2014/main" id="{3FF7FABF-6AC2-DB40-BE62-10F5E47BCCD4}"/>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40" name="Line 26">
              <a:extLst>
                <a:ext uri="{FF2B5EF4-FFF2-40B4-BE49-F238E27FC236}">
                  <a16:creationId xmlns:a16="http://schemas.microsoft.com/office/drawing/2014/main" id="{9DC64F61-13A7-0443-B7F6-C8C5204493B1}"/>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341" name="Group 340">
            <a:extLst>
              <a:ext uri="{FF2B5EF4-FFF2-40B4-BE49-F238E27FC236}">
                <a16:creationId xmlns:a16="http://schemas.microsoft.com/office/drawing/2014/main" id="{D0C7B0C2-410C-8B44-9DDC-E101C1422266}"/>
              </a:ext>
            </a:extLst>
          </p:cNvPr>
          <p:cNvGrpSpPr/>
          <p:nvPr/>
        </p:nvGrpSpPr>
        <p:grpSpPr>
          <a:xfrm>
            <a:off x="8304528" y="5528431"/>
            <a:ext cx="140538" cy="143363"/>
            <a:chOff x="893763" y="-434975"/>
            <a:chExt cx="869950" cy="869950"/>
          </a:xfrm>
        </p:grpSpPr>
        <p:sp>
          <p:nvSpPr>
            <p:cNvPr id="342" name="Freeform 12">
              <a:extLst>
                <a:ext uri="{FF2B5EF4-FFF2-40B4-BE49-F238E27FC236}">
                  <a16:creationId xmlns:a16="http://schemas.microsoft.com/office/drawing/2014/main" id="{60098420-A2D6-004A-B56B-3F40B695D671}"/>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43" name="Rectangle 13">
              <a:extLst>
                <a:ext uri="{FF2B5EF4-FFF2-40B4-BE49-F238E27FC236}">
                  <a16:creationId xmlns:a16="http://schemas.microsoft.com/office/drawing/2014/main" id="{B2B53ACC-17D5-A14E-B899-040560C07F90}"/>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44" name="Line 14">
              <a:extLst>
                <a:ext uri="{FF2B5EF4-FFF2-40B4-BE49-F238E27FC236}">
                  <a16:creationId xmlns:a16="http://schemas.microsoft.com/office/drawing/2014/main" id="{80496CC7-EE19-F24C-B11A-1F86B4208676}"/>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45" name="Line 15">
              <a:extLst>
                <a:ext uri="{FF2B5EF4-FFF2-40B4-BE49-F238E27FC236}">
                  <a16:creationId xmlns:a16="http://schemas.microsoft.com/office/drawing/2014/main" id="{11468F5B-BB59-0B4B-BA28-8EB3C32813FD}"/>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46" name="Line 16">
              <a:extLst>
                <a:ext uri="{FF2B5EF4-FFF2-40B4-BE49-F238E27FC236}">
                  <a16:creationId xmlns:a16="http://schemas.microsoft.com/office/drawing/2014/main" id="{50B6DA44-34C6-2145-8F2C-BFB08291072E}"/>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47" name="Line 17">
              <a:extLst>
                <a:ext uri="{FF2B5EF4-FFF2-40B4-BE49-F238E27FC236}">
                  <a16:creationId xmlns:a16="http://schemas.microsoft.com/office/drawing/2014/main" id="{453C7981-7F9C-FD44-A1F4-00EF4A725090}"/>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48" name="Line 18">
              <a:extLst>
                <a:ext uri="{FF2B5EF4-FFF2-40B4-BE49-F238E27FC236}">
                  <a16:creationId xmlns:a16="http://schemas.microsoft.com/office/drawing/2014/main" id="{544068F9-286C-0645-B508-DDA2515A2286}"/>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49" name="Line 19">
              <a:extLst>
                <a:ext uri="{FF2B5EF4-FFF2-40B4-BE49-F238E27FC236}">
                  <a16:creationId xmlns:a16="http://schemas.microsoft.com/office/drawing/2014/main" id="{5F07D331-86FD-2042-943E-BBE8B643C589}"/>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50" name="Line 20">
              <a:extLst>
                <a:ext uri="{FF2B5EF4-FFF2-40B4-BE49-F238E27FC236}">
                  <a16:creationId xmlns:a16="http://schemas.microsoft.com/office/drawing/2014/main" id="{D2C24E40-2151-FB4B-942C-AE4D28D92EAD}"/>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51" name="Line 22">
              <a:extLst>
                <a:ext uri="{FF2B5EF4-FFF2-40B4-BE49-F238E27FC236}">
                  <a16:creationId xmlns:a16="http://schemas.microsoft.com/office/drawing/2014/main" id="{5AEFD7CB-3CAD-BE4F-A587-21ED285402ED}"/>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52" name="Line 23">
              <a:extLst>
                <a:ext uri="{FF2B5EF4-FFF2-40B4-BE49-F238E27FC236}">
                  <a16:creationId xmlns:a16="http://schemas.microsoft.com/office/drawing/2014/main" id="{82E925CF-41CD-0942-9C1C-EC417187C9FF}"/>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53" name="Line 24">
              <a:extLst>
                <a:ext uri="{FF2B5EF4-FFF2-40B4-BE49-F238E27FC236}">
                  <a16:creationId xmlns:a16="http://schemas.microsoft.com/office/drawing/2014/main" id="{5ED0D820-37C4-B44B-973E-9367AE92F3F9}"/>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54" name="Line 25">
              <a:extLst>
                <a:ext uri="{FF2B5EF4-FFF2-40B4-BE49-F238E27FC236}">
                  <a16:creationId xmlns:a16="http://schemas.microsoft.com/office/drawing/2014/main" id="{74845391-1A92-7846-BC2E-6E8B23C69848}"/>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55" name="Line 26">
              <a:extLst>
                <a:ext uri="{FF2B5EF4-FFF2-40B4-BE49-F238E27FC236}">
                  <a16:creationId xmlns:a16="http://schemas.microsoft.com/office/drawing/2014/main" id="{E7C84062-9A12-DA48-BFF0-BFBBA0D4F9B4}"/>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356" name="Group 355">
            <a:extLst>
              <a:ext uri="{FF2B5EF4-FFF2-40B4-BE49-F238E27FC236}">
                <a16:creationId xmlns:a16="http://schemas.microsoft.com/office/drawing/2014/main" id="{D1D9D67B-F34C-2749-8A18-6855DD177DC3}"/>
              </a:ext>
            </a:extLst>
          </p:cNvPr>
          <p:cNvGrpSpPr/>
          <p:nvPr/>
        </p:nvGrpSpPr>
        <p:grpSpPr>
          <a:xfrm>
            <a:off x="9677179" y="5528431"/>
            <a:ext cx="140538" cy="143363"/>
            <a:chOff x="893763" y="-434975"/>
            <a:chExt cx="869950" cy="869950"/>
          </a:xfrm>
        </p:grpSpPr>
        <p:sp>
          <p:nvSpPr>
            <p:cNvPr id="357" name="Freeform 12">
              <a:extLst>
                <a:ext uri="{FF2B5EF4-FFF2-40B4-BE49-F238E27FC236}">
                  <a16:creationId xmlns:a16="http://schemas.microsoft.com/office/drawing/2014/main" id="{DC8DF18D-158A-D643-B6DE-AA564B0376DC}"/>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58" name="Rectangle 13">
              <a:extLst>
                <a:ext uri="{FF2B5EF4-FFF2-40B4-BE49-F238E27FC236}">
                  <a16:creationId xmlns:a16="http://schemas.microsoft.com/office/drawing/2014/main" id="{414B047F-5872-0544-ABC1-878D9157F570}"/>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59" name="Line 14">
              <a:extLst>
                <a:ext uri="{FF2B5EF4-FFF2-40B4-BE49-F238E27FC236}">
                  <a16:creationId xmlns:a16="http://schemas.microsoft.com/office/drawing/2014/main" id="{C9A1F7E6-5F27-7749-9488-56C11355DFFB}"/>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60" name="Line 15">
              <a:extLst>
                <a:ext uri="{FF2B5EF4-FFF2-40B4-BE49-F238E27FC236}">
                  <a16:creationId xmlns:a16="http://schemas.microsoft.com/office/drawing/2014/main" id="{231305DD-A3D6-E34B-A407-374DC55F0687}"/>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61" name="Line 16">
              <a:extLst>
                <a:ext uri="{FF2B5EF4-FFF2-40B4-BE49-F238E27FC236}">
                  <a16:creationId xmlns:a16="http://schemas.microsoft.com/office/drawing/2014/main" id="{81DF4E8F-9C37-8443-8B85-B50F5116A5FF}"/>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62" name="Line 17">
              <a:extLst>
                <a:ext uri="{FF2B5EF4-FFF2-40B4-BE49-F238E27FC236}">
                  <a16:creationId xmlns:a16="http://schemas.microsoft.com/office/drawing/2014/main" id="{547D741F-3ACE-6D4E-AA8A-87D5B81F2F69}"/>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63" name="Line 18">
              <a:extLst>
                <a:ext uri="{FF2B5EF4-FFF2-40B4-BE49-F238E27FC236}">
                  <a16:creationId xmlns:a16="http://schemas.microsoft.com/office/drawing/2014/main" id="{ED5DD906-FDB5-EB49-BE2B-9527A4FAFA31}"/>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64" name="Line 19">
              <a:extLst>
                <a:ext uri="{FF2B5EF4-FFF2-40B4-BE49-F238E27FC236}">
                  <a16:creationId xmlns:a16="http://schemas.microsoft.com/office/drawing/2014/main" id="{7194B937-279C-FC43-BB95-FB64B7B432A8}"/>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65" name="Line 20">
              <a:extLst>
                <a:ext uri="{FF2B5EF4-FFF2-40B4-BE49-F238E27FC236}">
                  <a16:creationId xmlns:a16="http://schemas.microsoft.com/office/drawing/2014/main" id="{885A575F-D308-794C-92D1-EA82B4B6D7E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66" name="Line 22">
              <a:extLst>
                <a:ext uri="{FF2B5EF4-FFF2-40B4-BE49-F238E27FC236}">
                  <a16:creationId xmlns:a16="http://schemas.microsoft.com/office/drawing/2014/main" id="{52F28B20-412E-5745-AF3B-ADD0612F5489}"/>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67" name="Line 23">
              <a:extLst>
                <a:ext uri="{FF2B5EF4-FFF2-40B4-BE49-F238E27FC236}">
                  <a16:creationId xmlns:a16="http://schemas.microsoft.com/office/drawing/2014/main" id="{CA74119C-BF6E-EA4D-874F-C16BB82ACAC7}"/>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68" name="Line 24">
              <a:extLst>
                <a:ext uri="{FF2B5EF4-FFF2-40B4-BE49-F238E27FC236}">
                  <a16:creationId xmlns:a16="http://schemas.microsoft.com/office/drawing/2014/main" id="{64411687-A170-764F-A1C8-F5B22D469A6C}"/>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69" name="Line 25">
              <a:extLst>
                <a:ext uri="{FF2B5EF4-FFF2-40B4-BE49-F238E27FC236}">
                  <a16:creationId xmlns:a16="http://schemas.microsoft.com/office/drawing/2014/main" id="{49857C4C-10EF-E54C-86A7-A63788B9CD80}"/>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70" name="Line 26">
              <a:extLst>
                <a:ext uri="{FF2B5EF4-FFF2-40B4-BE49-F238E27FC236}">
                  <a16:creationId xmlns:a16="http://schemas.microsoft.com/office/drawing/2014/main" id="{31B4BD1B-1F54-004E-8D04-2189A86CC0CC}"/>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371" name="Group 370">
            <a:extLst>
              <a:ext uri="{FF2B5EF4-FFF2-40B4-BE49-F238E27FC236}">
                <a16:creationId xmlns:a16="http://schemas.microsoft.com/office/drawing/2014/main" id="{CC65F16D-1E16-D04E-A093-8C4A5F4CBA1F}"/>
              </a:ext>
            </a:extLst>
          </p:cNvPr>
          <p:cNvGrpSpPr/>
          <p:nvPr/>
        </p:nvGrpSpPr>
        <p:grpSpPr>
          <a:xfrm>
            <a:off x="2696652" y="2703732"/>
            <a:ext cx="254081" cy="259187"/>
            <a:chOff x="893763" y="-434975"/>
            <a:chExt cx="869950" cy="869950"/>
          </a:xfrm>
        </p:grpSpPr>
        <p:sp>
          <p:nvSpPr>
            <p:cNvPr id="372" name="Freeform 12">
              <a:extLst>
                <a:ext uri="{FF2B5EF4-FFF2-40B4-BE49-F238E27FC236}">
                  <a16:creationId xmlns:a16="http://schemas.microsoft.com/office/drawing/2014/main" id="{57E52523-719C-C141-BF6E-BDB031B3806F}"/>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73" name="Rectangle 13">
              <a:extLst>
                <a:ext uri="{FF2B5EF4-FFF2-40B4-BE49-F238E27FC236}">
                  <a16:creationId xmlns:a16="http://schemas.microsoft.com/office/drawing/2014/main" id="{40D10AEC-B6DE-804F-ABA0-CA9707C010CA}"/>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74" name="Line 14">
              <a:extLst>
                <a:ext uri="{FF2B5EF4-FFF2-40B4-BE49-F238E27FC236}">
                  <a16:creationId xmlns:a16="http://schemas.microsoft.com/office/drawing/2014/main" id="{9460E561-B4D9-BA4D-B86C-A761305BDF9A}"/>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75" name="Line 15">
              <a:extLst>
                <a:ext uri="{FF2B5EF4-FFF2-40B4-BE49-F238E27FC236}">
                  <a16:creationId xmlns:a16="http://schemas.microsoft.com/office/drawing/2014/main" id="{F8F3CD0E-D49C-7142-8E1C-2CAAE9630E15}"/>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76" name="Line 16">
              <a:extLst>
                <a:ext uri="{FF2B5EF4-FFF2-40B4-BE49-F238E27FC236}">
                  <a16:creationId xmlns:a16="http://schemas.microsoft.com/office/drawing/2014/main" id="{989E2A53-B124-1F47-8FFC-CE86E82F3F36}"/>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77" name="Line 17">
              <a:extLst>
                <a:ext uri="{FF2B5EF4-FFF2-40B4-BE49-F238E27FC236}">
                  <a16:creationId xmlns:a16="http://schemas.microsoft.com/office/drawing/2014/main" id="{3622AD3C-C61E-414E-A649-2187D0F59027}"/>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78" name="Line 18">
              <a:extLst>
                <a:ext uri="{FF2B5EF4-FFF2-40B4-BE49-F238E27FC236}">
                  <a16:creationId xmlns:a16="http://schemas.microsoft.com/office/drawing/2014/main" id="{1D9DF0AE-2FE4-514A-8E81-7F1189EC64E0}"/>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79" name="Line 19">
              <a:extLst>
                <a:ext uri="{FF2B5EF4-FFF2-40B4-BE49-F238E27FC236}">
                  <a16:creationId xmlns:a16="http://schemas.microsoft.com/office/drawing/2014/main" id="{A777943D-D064-0647-9049-5246F7688AE8}"/>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80" name="Line 20">
              <a:extLst>
                <a:ext uri="{FF2B5EF4-FFF2-40B4-BE49-F238E27FC236}">
                  <a16:creationId xmlns:a16="http://schemas.microsoft.com/office/drawing/2014/main" id="{86D9FB31-44C3-1340-B8FB-94CFEFDF7D0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81" name="Line 22">
              <a:extLst>
                <a:ext uri="{FF2B5EF4-FFF2-40B4-BE49-F238E27FC236}">
                  <a16:creationId xmlns:a16="http://schemas.microsoft.com/office/drawing/2014/main" id="{00AD37E7-223A-2A42-98C0-8DAC2AD75A3B}"/>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82" name="Line 23">
              <a:extLst>
                <a:ext uri="{FF2B5EF4-FFF2-40B4-BE49-F238E27FC236}">
                  <a16:creationId xmlns:a16="http://schemas.microsoft.com/office/drawing/2014/main" id="{2AFBB3BC-A92A-0F45-AECB-5CB505E10E38}"/>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83" name="Line 24">
              <a:extLst>
                <a:ext uri="{FF2B5EF4-FFF2-40B4-BE49-F238E27FC236}">
                  <a16:creationId xmlns:a16="http://schemas.microsoft.com/office/drawing/2014/main" id="{DE3E131C-8A16-6A40-A9BE-7DE69D3B6481}"/>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84" name="Line 25">
              <a:extLst>
                <a:ext uri="{FF2B5EF4-FFF2-40B4-BE49-F238E27FC236}">
                  <a16:creationId xmlns:a16="http://schemas.microsoft.com/office/drawing/2014/main" id="{C25BFD9D-AC16-D747-A36E-45A4FA5862D7}"/>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385" name="Line 26">
              <a:extLst>
                <a:ext uri="{FF2B5EF4-FFF2-40B4-BE49-F238E27FC236}">
                  <a16:creationId xmlns:a16="http://schemas.microsoft.com/office/drawing/2014/main" id="{CA497227-D3AB-384D-A756-51CE9024F101}"/>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386" name="Group 385">
            <a:extLst>
              <a:ext uri="{FF2B5EF4-FFF2-40B4-BE49-F238E27FC236}">
                <a16:creationId xmlns:a16="http://schemas.microsoft.com/office/drawing/2014/main" id="{631DD0B0-F372-D74E-B477-2D079F689946}"/>
              </a:ext>
            </a:extLst>
          </p:cNvPr>
          <p:cNvGrpSpPr/>
          <p:nvPr/>
        </p:nvGrpSpPr>
        <p:grpSpPr>
          <a:xfrm>
            <a:off x="4119372" y="2285592"/>
            <a:ext cx="159438" cy="174483"/>
            <a:chOff x="-159879" y="3757361"/>
            <a:chExt cx="777240" cy="850583"/>
          </a:xfrm>
        </p:grpSpPr>
        <p:sp>
          <p:nvSpPr>
            <p:cNvPr id="387" name="Freeform: Shape 183">
              <a:extLst>
                <a:ext uri="{FF2B5EF4-FFF2-40B4-BE49-F238E27FC236}">
                  <a16:creationId xmlns:a16="http://schemas.microsoft.com/office/drawing/2014/main" id="{8882A0C4-3B59-7C41-A4BC-F428AD1750BB}"/>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88" name="Freeform: Shape 184">
              <a:extLst>
                <a:ext uri="{FF2B5EF4-FFF2-40B4-BE49-F238E27FC236}">
                  <a16:creationId xmlns:a16="http://schemas.microsoft.com/office/drawing/2014/main" id="{561D4B6B-E5AB-1A46-AEEA-FA1F482D9E8A}"/>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89" name="Freeform: Shape 185">
              <a:extLst>
                <a:ext uri="{FF2B5EF4-FFF2-40B4-BE49-F238E27FC236}">
                  <a16:creationId xmlns:a16="http://schemas.microsoft.com/office/drawing/2014/main" id="{452FEF8F-8463-AC4F-BB65-9760B522FE8B}"/>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grpSp>
      <p:grpSp>
        <p:nvGrpSpPr>
          <p:cNvPr id="390" name="Group 389">
            <a:extLst>
              <a:ext uri="{FF2B5EF4-FFF2-40B4-BE49-F238E27FC236}">
                <a16:creationId xmlns:a16="http://schemas.microsoft.com/office/drawing/2014/main" id="{7F40AB84-F74F-7D47-BCDD-BF9890A59116}"/>
              </a:ext>
            </a:extLst>
          </p:cNvPr>
          <p:cNvGrpSpPr/>
          <p:nvPr/>
        </p:nvGrpSpPr>
        <p:grpSpPr>
          <a:xfrm>
            <a:off x="4684441" y="2285592"/>
            <a:ext cx="159438" cy="174483"/>
            <a:chOff x="-159879" y="3757361"/>
            <a:chExt cx="777240" cy="850583"/>
          </a:xfrm>
        </p:grpSpPr>
        <p:sp>
          <p:nvSpPr>
            <p:cNvPr id="391" name="Freeform: Shape 187">
              <a:extLst>
                <a:ext uri="{FF2B5EF4-FFF2-40B4-BE49-F238E27FC236}">
                  <a16:creationId xmlns:a16="http://schemas.microsoft.com/office/drawing/2014/main" id="{3D0F6168-F67A-4C44-9DF6-33AB111743B7}"/>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92" name="Freeform: Shape 188">
              <a:extLst>
                <a:ext uri="{FF2B5EF4-FFF2-40B4-BE49-F238E27FC236}">
                  <a16:creationId xmlns:a16="http://schemas.microsoft.com/office/drawing/2014/main" id="{35269220-A1DF-CC4A-8751-C1FE31332DDA}"/>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93" name="Freeform: Shape 189">
              <a:extLst>
                <a:ext uri="{FF2B5EF4-FFF2-40B4-BE49-F238E27FC236}">
                  <a16:creationId xmlns:a16="http://schemas.microsoft.com/office/drawing/2014/main" id="{B115D336-2035-DA4C-892B-D706A373A352}"/>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grpSp>
      <p:grpSp>
        <p:nvGrpSpPr>
          <p:cNvPr id="394" name="Group 393">
            <a:extLst>
              <a:ext uri="{FF2B5EF4-FFF2-40B4-BE49-F238E27FC236}">
                <a16:creationId xmlns:a16="http://schemas.microsoft.com/office/drawing/2014/main" id="{31181C96-1B94-9049-913F-4D79D9B1F411}"/>
              </a:ext>
            </a:extLst>
          </p:cNvPr>
          <p:cNvGrpSpPr/>
          <p:nvPr/>
        </p:nvGrpSpPr>
        <p:grpSpPr>
          <a:xfrm>
            <a:off x="5246098" y="2285592"/>
            <a:ext cx="159438" cy="174483"/>
            <a:chOff x="-159879" y="3757361"/>
            <a:chExt cx="777240" cy="850583"/>
          </a:xfrm>
        </p:grpSpPr>
        <p:sp>
          <p:nvSpPr>
            <p:cNvPr id="395" name="Freeform: Shape 191">
              <a:extLst>
                <a:ext uri="{FF2B5EF4-FFF2-40B4-BE49-F238E27FC236}">
                  <a16:creationId xmlns:a16="http://schemas.microsoft.com/office/drawing/2014/main" id="{78B0AD45-7052-2A46-82CD-EF714984021A}"/>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96" name="Freeform: Shape 192">
              <a:extLst>
                <a:ext uri="{FF2B5EF4-FFF2-40B4-BE49-F238E27FC236}">
                  <a16:creationId xmlns:a16="http://schemas.microsoft.com/office/drawing/2014/main" id="{06A327A7-033B-FD4C-8E53-E1B846C952A8}"/>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sp>
          <p:nvSpPr>
            <p:cNvPr id="397" name="Freeform: Shape 193">
              <a:extLst>
                <a:ext uri="{FF2B5EF4-FFF2-40B4-BE49-F238E27FC236}">
                  <a16:creationId xmlns:a16="http://schemas.microsoft.com/office/drawing/2014/main" id="{E6E773BD-EE7C-8B4F-8363-82375777A1C6}"/>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sz="1730">
                <a:gradFill>
                  <a:gsLst>
                    <a:gs pos="2917">
                      <a:schemeClr val="tx2"/>
                    </a:gs>
                    <a:gs pos="30000">
                      <a:schemeClr val="tx2"/>
                    </a:gs>
                  </a:gsLst>
                </a:gradFill>
              </a:endParaRPr>
            </a:p>
          </p:txBody>
        </p:sp>
      </p:grpSp>
      <p:grpSp>
        <p:nvGrpSpPr>
          <p:cNvPr id="398" name="Group 397">
            <a:extLst>
              <a:ext uri="{FF2B5EF4-FFF2-40B4-BE49-F238E27FC236}">
                <a16:creationId xmlns:a16="http://schemas.microsoft.com/office/drawing/2014/main" id="{147B5317-6D85-9E4D-841B-D38F00679B7A}"/>
              </a:ext>
            </a:extLst>
          </p:cNvPr>
          <p:cNvGrpSpPr/>
          <p:nvPr/>
        </p:nvGrpSpPr>
        <p:grpSpPr>
          <a:xfrm>
            <a:off x="8209910" y="2385490"/>
            <a:ext cx="178398" cy="141002"/>
            <a:chOff x="11757025" y="2832101"/>
            <a:chExt cx="461963" cy="365125"/>
          </a:xfrm>
        </p:grpSpPr>
        <p:sp>
          <p:nvSpPr>
            <p:cNvPr id="399" name="Freeform 30">
              <a:extLst>
                <a:ext uri="{FF2B5EF4-FFF2-40B4-BE49-F238E27FC236}">
                  <a16:creationId xmlns:a16="http://schemas.microsoft.com/office/drawing/2014/main" id="{64590D0C-7730-F247-B7AF-FD76609DCF70}"/>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00" name="Line 31">
              <a:extLst>
                <a:ext uri="{FF2B5EF4-FFF2-40B4-BE49-F238E27FC236}">
                  <a16:creationId xmlns:a16="http://schemas.microsoft.com/office/drawing/2014/main" id="{250D755E-1CE2-4644-B0F7-988393692650}"/>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01" name="Oval 32">
              <a:extLst>
                <a:ext uri="{FF2B5EF4-FFF2-40B4-BE49-F238E27FC236}">
                  <a16:creationId xmlns:a16="http://schemas.microsoft.com/office/drawing/2014/main" id="{48584E86-1495-864E-AD43-DBF94DF62C4A}"/>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02" name="Oval 33">
              <a:extLst>
                <a:ext uri="{FF2B5EF4-FFF2-40B4-BE49-F238E27FC236}">
                  <a16:creationId xmlns:a16="http://schemas.microsoft.com/office/drawing/2014/main" id="{394B6AEA-1592-ED42-92B9-C1A13AD43C00}"/>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03" name="Oval 34">
              <a:extLst>
                <a:ext uri="{FF2B5EF4-FFF2-40B4-BE49-F238E27FC236}">
                  <a16:creationId xmlns:a16="http://schemas.microsoft.com/office/drawing/2014/main" id="{E27A7BA3-7321-4E4C-AFCC-2FAFCA0AEC2B}"/>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04" name="Line 35">
              <a:extLst>
                <a:ext uri="{FF2B5EF4-FFF2-40B4-BE49-F238E27FC236}">
                  <a16:creationId xmlns:a16="http://schemas.microsoft.com/office/drawing/2014/main" id="{A59A4DA5-496C-F34D-9985-C43AFC587ECA}"/>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405" name="Group 404">
            <a:extLst>
              <a:ext uri="{FF2B5EF4-FFF2-40B4-BE49-F238E27FC236}">
                <a16:creationId xmlns:a16="http://schemas.microsoft.com/office/drawing/2014/main" id="{B7A42AAC-22E7-ED44-BFAC-FFA683C2B6DF}"/>
              </a:ext>
            </a:extLst>
          </p:cNvPr>
          <p:cNvGrpSpPr/>
          <p:nvPr/>
        </p:nvGrpSpPr>
        <p:grpSpPr>
          <a:xfrm>
            <a:off x="9234728" y="2385490"/>
            <a:ext cx="178398" cy="141002"/>
            <a:chOff x="11757025" y="2832101"/>
            <a:chExt cx="461963" cy="365125"/>
          </a:xfrm>
        </p:grpSpPr>
        <p:sp>
          <p:nvSpPr>
            <p:cNvPr id="406" name="Freeform 30">
              <a:extLst>
                <a:ext uri="{FF2B5EF4-FFF2-40B4-BE49-F238E27FC236}">
                  <a16:creationId xmlns:a16="http://schemas.microsoft.com/office/drawing/2014/main" id="{B93E56BA-8F42-444C-9E88-A112F32BA5A8}"/>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07" name="Line 31">
              <a:extLst>
                <a:ext uri="{FF2B5EF4-FFF2-40B4-BE49-F238E27FC236}">
                  <a16:creationId xmlns:a16="http://schemas.microsoft.com/office/drawing/2014/main" id="{9ADDA66A-31A2-2144-8888-15C3AA5C754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08" name="Oval 32">
              <a:extLst>
                <a:ext uri="{FF2B5EF4-FFF2-40B4-BE49-F238E27FC236}">
                  <a16:creationId xmlns:a16="http://schemas.microsoft.com/office/drawing/2014/main" id="{1F5B8E67-6ABF-A143-8BDF-EA07E953666D}"/>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09" name="Oval 33">
              <a:extLst>
                <a:ext uri="{FF2B5EF4-FFF2-40B4-BE49-F238E27FC236}">
                  <a16:creationId xmlns:a16="http://schemas.microsoft.com/office/drawing/2014/main" id="{F5CE8063-E2A8-5941-8ACA-F4B37DAEE3F8}"/>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10" name="Oval 34">
              <a:extLst>
                <a:ext uri="{FF2B5EF4-FFF2-40B4-BE49-F238E27FC236}">
                  <a16:creationId xmlns:a16="http://schemas.microsoft.com/office/drawing/2014/main" id="{6CC36AD6-899E-7145-A4E5-0AC58896DE8B}"/>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11" name="Line 35">
              <a:extLst>
                <a:ext uri="{FF2B5EF4-FFF2-40B4-BE49-F238E27FC236}">
                  <a16:creationId xmlns:a16="http://schemas.microsoft.com/office/drawing/2014/main" id="{0D209D02-8C0C-CC4D-9C0C-D1265E4A6E9C}"/>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412" name="Group 411">
            <a:extLst>
              <a:ext uri="{FF2B5EF4-FFF2-40B4-BE49-F238E27FC236}">
                <a16:creationId xmlns:a16="http://schemas.microsoft.com/office/drawing/2014/main" id="{67143E95-4D58-3A48-BFFE-E094BB3A42EB}"/>
              </a:ext>
            </a:extLst>
          </p:cNvPr>
          <p:cNvGrpSpPr/>
          <p:nvPr/>
        </p:nvGrpSpPr>
        <p:grpSpPr>
          <a:xfrm>
            <a:off x="10282891" y="2385490"/>
            <a:ext cx="178398" cy="141002"/>
            <a:chOff x="11757025" y="2832101"/>
            <a:chExt cx="461963" cy="365125"/>
          </a:xfrm>
        </p:grpSpPr>
        <p:sp>
          <p:nvSpPr>
            <p:cNvPr id="413" name="Freeform 30">
              <a:extLst>
                <a:ext uri="{FF2B5EF4-FFF2-40B4-BE49-F238E27FC236}">
                  <a16:creationId xmlns:a16="http://schemas.microsoft.com/office/drawing/2014/main" id="{CCE48214-F353-AA4E-B3D9-0FA47CFB6CB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14" name="Line 31">
              <a:extLst>
                <a:ext uri="{FF2B5EF4-FFF2-40B4-BE49-F238E27FC236}">
                  <a16:creationId xmlns:a16="http://schemas.microsoft.com/office/drawing/2014/main" id="{E3133F8C-B351-6F4F-AD27-5C4095C561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15" name="Oval 32">
              <a:extLst>
                <a:ext uri="{FF2B5EF4-FFF2-40B4-BE49-F238E27FC236}">
                  <a16:creationId xmlns:a16="http://schemas.microsoft.com/office/drawing/2014/main" id="{E5C92EB7-59FD-234C-82DB-6E01D45C516F}"/>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16" name="Oval 33">
              <a:extLst>
                <a:ext uri="{FF2B5EF4-FFF2-40B4-BE49-F238E27FC236}">
                  <a16:creationId xmlns:a16="http://schemas.microsoft.com/office/drawing/2014/main" id="{FB310654-8EF8-544A-AF0B-D8F600A2DDFB}"/>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17" name="Oval 34">
              <a:extLst>
                <a:ext uri="{FF2B5EF4-FFF2-40B4-BE49-F238E27FC236}">
                  <a16:creationId xmlns:a16="http://schemas.microsoft.com/office/drawing/2014/main" id="{9A5B5F83-1E4D-A54D-A713-8D95476DD7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18" name="Line 35">
              <a:extLst>
                <a:ext uri="{FF2B5EF4-FFF2-40B4-BE49-F238E27FC236}">
                  <a16:creationId xmlns:a16="http://schemas.microsoft.com/office/drawing/2014/main" id="{142B45D5-A31E-7C44-9323-B7CB6028DD8B}"/>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419" name="Group 418">
            <a:extLst>
              <a:ext uri="{FF2B5EF4-FFF2-40B4-BE49-F238E27FC236}">
                <a16:creationId xmlns:a16="http://schemas.microsoft.com/office/drawing/2014/main" id="{CE1F2199-287D-B64D-8502-6B253D0C706F}"/>
              </a:ext>
            </a:extLst>
          </p:cNvPr>
          <p:cNvGrpSpPr/>
          <p:nvPr/>
        </p:nvGrpSpPr>
        <p:grpSpPr>
          <a:xfrm>
            <a:off x="6602037" y="2125825"/>
            <a:ext cx="269165" cy="212739"/>
            <a:chOff x="11757025" y="2832101"/>
            <a:chExt cx="461963" cy="365125"/>
          </a:xfrm>
        </p:grpSpPr>
        <p:sp>
          <p:nvSpPr>
            <p:cNvPr id="420" name="Freeform 30">
              <a:extLst>
                <a:ext uri="{FF2B5EF4-FFF2-40B4-BE49-F238E27FC236}">
                  <a16:creationId xmlns:a16="http://schemas.microsoft.com/office/drawing/2014/main" id="{3A86156A-9FB2-2446-AEDA-3E3DDF69ECA3}"/>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21" name="Line 31">
              <a:extLst>
                <a:ext uri="{FF2B5EF4-FFF2-40B4-BE49-F238E27FC236}">
                  <a16:creationId xmlns:a16="http://schemas.microsoft.com/office/drawing/2014/main" id="{319E3A1C-4B1D-9243-8F82-FD4CF5D3EAF7}"/>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22" name="Oval 32">
              <a:extLst>
                <a:ext uri="{FF2B5EF4-FFF2-40B4-BE49-F238E27FC236}">
                  <a16:creationId xmlns:a16="http://schemas.microsoft.com/office/drawing/2014/main" id="{4F2716BD-B89C-E641-82D0-CDEBC9C63150}"/>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23" name="Oval 33">
              <a:extLst>
                <a:ext uri="{FF2B5EF4-FFF2-40B4-BE49-F238E27FC236}">
                  <a16:creationId xmlns:a16="http://schemas.microsoft.com/office/drawing/2014/main" id="{E2933AD7-5D73-C341-BBF4-7979105D70CA}"/>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24" name="Oval 34">
              <a:extLst>
                <a:ext uri="{FF2B5EF4-FFF2-40B4-BE49-F238E27FC236}">
                  <a16:creationId xmlns:a16="http://schemas.microsoft.com/office/drawing/2014/main" id="{7D26A7F4-955C-3B48-AD7C-50FD683B220C}"/>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25" name="Line 35">
              <a:extLst>
                <a:ext uri="{FF2B5EF4-FFF2-40B4-BE49-F238E27FC236}">
                  <a16:creationId xmlns:a16="http://schemas.microsoft.com/office/drawing/2014/main" id="{3EA09DA7-A988-654E-BE81-F12F4E3964E4}"/>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426" name="Group 425">
            <a:extLst>
              <a:ext uri="{FF2B5EF4-FFF2-40B4-BE49-F238E27FC236}">
                <a16:creationId xmlns:a16="http://schemas.microsoft.com/office/drawing/2014/main" id="{2DABC07A-F9DB-604E-98CC-42B1209B5D5A}"/>
              </a:ext>
            </a:extLst>
          </p:cNvPr>
          <p:cNvGrpSpPr/>
          <p:nvPr/>
        </p:nvGrpSpPr>
        <p:grpSpPr>
          <a:xfrm>
            <a:off x="6600025" y="2731186"/>
            <a:ext cx="277856" cy="206552"/>
            <a:chOff x="11622088" y="3221038"/>
            <a:chExt cx="958850" cy="712788"/>
          </a:xfrm>
        </p:grpSpPr>
        <p:sp>
          <p:nvSpPr>
            <p:cNvPr id="427" name="Rectangle 39">
              <a:extLst>
                <a:ext uri="{FF2B5EF4-FFF2-40B4-BE49-F238E27FC236}">
                  <a16:creationId xmlns:a16="http://schemas.microsoft.com/office/drawing/2014/main" id="{FA234DB2-BF4A-8440-BCA9-DED0FFC78D95}"/>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28" name="Line 40">
              <a:extLst>
                <a:ext uri="{FF2B5EF4-FFF2-40B4-BE49-F238E27FC236}">
                  <a16:creationId xmlns:a16="http://schemas.microsoft.com/office/drawing/2014/main" id="{FD5B882E-8404-164A-989D-FE20C2ECE312}"/>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29" name="Line 41">
              <a:extLst>
                <a:ext uri="{FF2B5EF4-FFF2-40B4-BE49-F238E27FC236}">
                  <a16:creationId xmlns:a16="http://schemas.microsoft.com/office/drawing/2014/main" id="{9C8024EF-C4C0-4547-BE42-7227F678A335}"/>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430" name="Group 429">
            <a:extLst>
              <a:ext uri="{FF2B5EF4-FFF2-40B4-BE49-F238E27FC236}">
                <a16:creationId xmlns:a16="http://schemas.microsoft.com/office/drawing/2014/main" id="{E8AC6F07-F266-FD4B-9EC0-FFFC41980899}"/>
              </a:ext>
            </a:extLst>
          </p:cNvPr>
          <p:cNvGrpSpPr/>
          <p:nvPr/>
        </p:nvGrpSpPr>
        <p:grpSpPr>
          <a:xfrm>
            <a:off x="1274186" y="2479938"/>
            <a:ext cx="277856" cy="206552"/>
            <a:chOff x="11622088" y="3221038"/>
            <a:chExt cx="958850" cy="712788"/>
          </a:xfrm>
        </p:grpSpPr>
        <p:sp>
          <p:nvSpPr>
            <p:cNvPr id="431" name="Rectangle 39">
              <a:extLst>
                <a:ext uri="{FF2B5EF4-FFF2-40B4-BE49-F238E27FC236}">
                  <a16:creationId xmlns:a16="http://schemas.microsoft.com/office/drawing/2014/main" id="{6828347B-C7D1-B842-9213-8FBAC92A267D}"/>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32" name="Line 40">
              <a:extLst>
                <a:ext uri="{FF2B5EF4-FFF2-40B4-BE49-F238E27FC236}">
                  <a16:creationId xmlns:a16="http://schemas.microsoft.com/office/drawing/2014/main" id="{B1A18AA0-1F2E-784B-8AE4-F9C795B6097C}"/>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33" name="Line 41">
              <a:extLst>
                <a:ext uri="{FF2B5EF4-FFF2-40B4-BE49-F238E27FC236}">
                  <a16:creationId xmlns:a16="http://schemas.microsoft.com/office/drawing/2014/main" id="{9801BE62-99D9-B446-85CE-F4FC0DFBB27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434" name="Group 433">
            <a:extLst>
              <a:ext uri="{FF2B5EF4-FFF2-40B4-BE49-F238E27FC236}">
                <a16:creationId xmlns:a16="http://schemas.microsoft.com/office/drawing/2014/main" id="{F367594E-1E23-164F-8657-27895888EFE5}"/>
              </a:ext>
            </a:extLst>
          </p:cNvPr>
          <p:cNvGrpSpPr/>
          <p:nvPr/>
        </p:nvGrpSpPr>
        <p:grpSpPr>
          <a:xfrm>
            <a:off x="2683086" y="2221503"/>
            <a:ext cx="258662" cy="204439"/>
            <a:chOff x="11757025" y="2832101"/>
            <a:chExt cx="461963" cy="365125"/>
          </a:xfrm>
        </p:grpSpPr>
        <p:sp>
          <p:nvSpPr>
            <p:cNvPr id="435" name="Freeform 30">
              <a:extLst>
                <a:ext uri="{FF2B5EF4-FFF2-40B4-BE49-F238E27FC236}">
                  <a16:creationId xmlns:a16="http://schemas.microsoft.com/office/drawing/2014/main" id="{0C4FD21C-4965-BD4E-B1FE-B19D0F711F15}"/>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36" name="Line 31">
              <a:extLst>
                <a:ext uri="{FF2B5EF4-FFF2-40B4-BE49-F238E27FC236}">
                  <a16:creationId xmlns:a16="http://schemas.microsoft.com/office/drawing/2014/main" id="{EA1A1D28-33D6-6047-8E41-E73B3CF530B7}"/>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37" name="Oval 32">
              <a:extLst>
                <a:ext uri="{FF2B5EF4-FFF2-40B4-BE49-F238E27FC236}">
                  <a16:creationId xmlns:a16="http://schemas.microsoft.com/office/drawing/2014/main" id="{936BE4D2-F145-D043-A1CC-6F0D16B13B01}"/>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38" name="Oval 33">
              <a:extLst>
                <a:ext uri="{FF2B5EF4-FFF2-40B4-BE49-F238E27FC236}">
                  <a16:creationId xmlns:a16="http://schemas.microsoft.com/office/drawing/2014/main" id="{FB2062ED-14F7-7641-A2EC-955EBEA0BBF4}"/>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39" name="Oval 34">
              <a:extLst>
                <a:ext uri="{FF2B5EF4-FFF2-40B4-BE49-F238E27FC236}">
                  <a16:creationId xmlns:a16="http://schemas.microsoft.com/office/drawing/2014/main" id="{0433F003-29C0-8842-AB17-77C91A8BF848}"/>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40" name="Line 35">
              <a:extLst>
                <a:ext uri="{FF2B5EF4-FFF2-40B4-BE49-F238E27FC236}">
                  <a16:creationId xmlns:a16="http://schemas.microsoft.com/office/drawing/2014/main" id="{01AE7133-3137-EF4A-8F28-BA6C6DA1352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441" name="Group 440">
            <a:extLst>
              <a:ext uri="{FF2B5EF4-FFF2-40B4-BE49-F238E27FC236}">
                <a16:creationId xmlns:a16="http://schemas.microsoft.com/office/drawing/2014/main" id="{DC4C1296-4E3B-4C4D-BB66-974AABA2DDC1}"/>
              </a:ext>
            </a:extLst>
          </p:cNvPr>
          <p:cNvGrpSpPr/>
          <p:nvPr/>
        </p:nvGrpSpPr>
        <p:grpSpPr>
          <a:xfrm>
            <a:off x="8205896" y="2766013"/>
            <a:ext cx="190716" cy="141773"/>
            <a:chOff x="11622088" y="3221038"/>
            <a:chExt cx="958850" cy="712788"/>
          </a:xfrm>
        </p:grpSpPr>
        <p:sp>
          <p:nvSpPr>
            <p:cNvPr id="442" name="Rectangle 39">
              <a:extLst>
                <a:ext uri="{FF2B5EF4-FFF2-40B4-BE49-F238E27FC236}">
                  <a16:creationId xmlns:a16="http://schemas.microsoft.com/office/drawing/2014/main" id="{D74E96F4-2ED2-F949-8BAB-0D51DC67AD48}"/>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43" name="Line 40">
              <a:extLst>
                <a:ext uri="{FF2B5EF4-FFF2-40B4-BE49-F238E27FC236}">
                  <a16:creationId xmlns:a16="http://schemas.microsoft.com/office/drawing/2014/main" id="{357DE0CF-1D7B-0A4E-8E63-A07B7FAFA827}"/>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44" name="Line 41">
              <a:extLst>
                <a:ext uri="{FF2B5EF4-FFF2-40B4-BE49-F238E27FC236}">
                  <a16:creationId xmlns:a16="http://schemas.microsoft.com/office/drawing/2014/main" id="{752CA062-4B67-3743-AD94-6EA6B9D72BEF}"/>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445" name="Group 444">
            <a:extLst>
              <a:ext uri="{FF2B5EF4-FFF2-40B4-BE49-F238E27FC236}">
                <a16:creationId xmlns:a16="http://schemas.microsoft.com/office/drawing/2014/main" id="{F7AEAEA4-33B6-0E43-A05E-877AE4F33D48}"/>
              </a:ext>
            </a:extLst>
          </p:cNvPr>
          <p:cNvGrpSpPr/>
          <p:nvPr/>
        </p:nvGrpSpPr>
        <p:grpSpPr>
          <a:xfrm>
            <a:off x="9230714" y="2766013"/>
            <a:ext cx="190716" cy="141773"/>
            <a:chOff x="11622088" y="3221038"/>
            <a:chExt cx="958850" cy="712788"/>
          </a:xfrm>
        </p:grpSpPr>
        <p:sp>
          <p:nvSpPr>
            <p:cNvPr id="446" name="Rectangle 39">
              <a:extLst>
                <a:ext uri="{FF2B5EF4-FFF2-40B4-BE49-F238E27FC236}">
                  <a16:creationId xmlns:a16="http://schemas.microsoft.com/office/drawing/2014/main" id="{4CD27737-B444-E446-AB75-E21DDD1B468E}"/>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47" name="Line 40">
              <a:extLst>
                <a:ext uri="{FF2B5EF4-FFF2-40B4-BE49-F238E27FC236}">
                  <a16:creationId xmlns:a16="http://schemas.microsoft.com/office/drawing/2014/main" id="{11A8194D-BC96-5840-ABCB-A6C16DF6513E}"/>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48" name="Line 41">
              <a:extLst>
                <a:ext uri="{FF2B5EF4-FFF2-40B4-BE49-F238E27FC236}">
                  <a16:creationId xmlns:a16="http://schemas.microsoft.com/office/drawing/2014/main" id="{9DC92C07-2CE4-1449-AF0C-883545E09CC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449" name="Group 448">
            <a:extLst>
              <a:ext uri="{FF2B5EF4-FFF2-40B4-BE49-F238E27FC236}">
                <a16:creationId xmlns:a16="http://schemas.microsoft.com/office/drawing/2014/main" id="{907EB207-03B4-444B-A287-395371556302}"/>
              </a:ext>
            </a:extLst>
          </p:cNvPr>
          <p:cNvGrpSpPr/>
          <p:nvPr/>
        </p:nvGrpSpPr>
        <p:grpSpPr>
          <a:xfrm>
            <a:off x="10278877" y="2766013"/>
            <a:ext cx="190716" cy="141773"/>
            <a:chOff x="11622088" y="3221038"/>
            <a:chExt cx="958850" cy="712788"/>
          </a:xfrm>
        </p:grpSpPr>
        <p:sp>
          <p:nvSpPr>
            <p:cNvPr id="450" name="Rectangle 39">
              <a:extLst>
                <a:ext uri="{FF2B5EF4-FFF2-40B4-BE49-F238E27FC236}">
                  <a16:creationId xmlns:a16="http://schemas.microsoft.com/office/drawing/2014/main" id="{D295DE5D-8F22-344D-BBB4-B0B3BAD1A313}"/>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51" name="Line 40">
              <a:extLst>
                <a:ext uri="{FF2B5EF4-FFF2-40B4-BE49-F238E27FC236}">
                  <a16:creationId xmlns:a16="http://schemas.microsoft.com/office/drawing/2014/main" id="{D858BB94-44BF-1948-9495-4FE3091C2BA8}"/>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52" name="Line 41">
              <a:extLst>
                <a:ext uri="{FF2B5EF4-FFF2-40B4-BE49-F238E27FC236}">
                  <a16:creationId xmlns:a16="http://schemas.microsoft.com/office/drawing/2014/main" id="{51EDA92F-1E57-7242-A72E-77F17769E5E4}"/>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grpSp>
      <p:grpSp>
        <p:nvGrpSpPr>
          <p:cNvPr id="453" name="Group 452">
            <a:extLst>
              <a:ext uri="{FF2B5EF4-FFF2-40B4-BE49-F238E27FC236}">
                <a16:creationId xmlns:a16="http://schemas.microsoft.com/office/drawing/2014/main" id="{79EB8376-F3BF-564B-98B7-39FC5598EE17}"/>
              </a:ext>
            </a:extLst>
          </p:cNvPr>
          <p:cNvGrpSpPr/>
          <p:nvPr/>
        </p:nvGrpSpPr>
        <p:grpSpPr>
          <a:xfrm>
            <a:off x="1245424" y="3392885"/>
            <a:ext cx="325277" cy="159390"/>
            <a:chOff x="92603" y="44698"/>
            <a:chExt cx="851960" cy="353283"/>
          </a:xfrm>
        </p:grpSpPr>
        <p:sp>
          <p:nvSpPr>
            <p:cNvPr id="454" name="Oval 32">
              <a:extLst>
                <a:ext uri="{FF2B5EF4-FFF2-40B4-BE49-F238E27FC236}">
                  <a16:creationId xmlns:a16="http://schemas.microsoft.com/office/drawing/2014/main" id="{04614A53-92C5-2448-8FA8-F585FC9D488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55" name="Oval 33">
              <a:extLst>
                <a:ext uri="{FF2B5EF4-FFF2-40B4-BE49-F238E27FC236}">
                  <a16:creationId xmlns:a16="http://schemas.microsoft.com/office/drawing/2014/main" id="{353D6EF9-C754-FE44-8152-E88B4A7D89DE}"/>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56" name="Oval 34">
              <a:extLst>
                <a:ext uri="{FF2B5EF4-FFF2-40B4-BE49-F238E27FC236}">
                  <a16:creationId xmlns:a16="http://schemas.microsoft.com/office/drawing/2014/main" id="{B74A0436-3010-9F4C-BFCB-FAA278B8025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57" name="Rectangle: Rounded Corners 270">
              <a:extLst>
                <a:ext uri="{FF2B5EF4-FFF2-40B4-BE49-F238E27FC236}">
                  <a16:creationId xmlns:a16="http://schemas.microsoft.com/office/drawing/2014/main" id="{C1586E2C-8A1D-4A42-A9BD-FDB0FD457A2D}"/>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2917">
                      <a:schemeClr val="tx2"/>
                    </a:gs>
                    <a:gs pos="30000">
                      <a:schemeClr val="tx2"/>
                    </a:gs>
                  </a:gsLst>
                  <a:lin ang="5400000" scaled="0"/>
                </a:gradFill>
                <a:ea typeface="Segoe UI" pitchFamily="34" charset="0"/>
                <a:cs typeface="Segoe UI" pitchFamily="34" charset="0"/>
              </a:endParaRPr>
            </a:p>
          </p:txBody>
        </p:sp>
        <p:sp>
          <p:nvSpPr>
            <p:cNvPr id="458" name="Rectangle: Rounded Corners 271">
              <a:extLst>
                <a:ext uri="{FF2B5EF4-FFF2-40B4-BE49-F238E27FC236}">
                  <a16:creationId xmlns:a16="http://schemas.microsoft.com/office/drawing/2014/main" id="{8A4492D6-6FC0-6343-8F61-FB62557FF214}"/>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2917">
                      <a:schemeClr val="tx2"/>
                    </a:gs>
                    <a:gs pos="30000">
                      <a:schemeClr val="tx2"/>
                    </a:gs>
                  </a:gsLst>
                  <a:lin ang="5400000" scaled="0"/>
                </a:gradFill>
                <a:ea typeface="Segoe UI" pitchFamily="34" charset="0"/>
                <a:cs typeface="Segoe UI" pitchFamily="34" charset="0"/>
              </a:endParaRPr>
            </a:p>
          </p:txBody>
        </p:sp>
      </p:grpSp>
      <p:grpSp>
        <p:nvGrpSpPr>
          <p:cNvPr id="459" name="Group 458">
            <a:extLst>
              <a:ext uri="{FF2B5EF4-FFF2-40B4-BE49-F238E27FC236}">
                <a16:creationId xmlns:a16="http://schemas.microsoft.com/office/drawing/2014/main" id="{DB4EEC30-5260-6647-8B42-A67B12E9F56F}"/>
              </a:ext>
            </a:extLst>
          </p:cNvPr>
          <p:cNvGrpSpPr/>
          <p:nvPr/>
        </p:nvGrpSpPr>
        <p:grpSpPr>
          <a:xfrm>
            <a:off x="6570661" y="3350298"/>
            <a:ext cx="325277" cy="159390"/>
            <a:chOff x="92603" y="44698"/>
            <a:chExt cx="851960" cy="353283"/>
          </a:xfrm>
        </p:grpSpPr>
        <p:sp>
          <p:nvSpPr>
            <p:cNvPr id="460" name="Oval 32">
              <a:extLst>
                <a:ext uri="{FF2B5EF4-FFF2-40B4-BE49-F238E27FC236}">
                  <a16:creationId xmlns:a16="http://schemas.microsoft.com/office/drawing/2014/main" id="{599AE964-DCB3-CA47-B4F5-EED105A4830A}"/>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61" name="Oval 33">
              <a:extLst>
                <a:ext uri="{FF2B5EF4-FFF2-40B4-BE49-F238E27FC236}">
                  <a16:creationId xmlns:a16="http://schemas.microsoft.com/office/drawing/2014/main" id="{4F12E605-951F-5449-B826-88C42B22031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62" name="Oval 34">
              <a:extLst>
                <a:ext uri="{FF2B5EF4-FFF2-40B4-BE49-F238E27FC236}">
                  <a16:creationId xmlns:a16="http://schemas.microsoft.com/office/drawing/2014/main" id="{43124B82-FBFD-FC42-94C1-AEBC0524A410}"/>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63" name="Rectangle: Rounded Corners 284">
              <a:extLst>
                <a:ext uri="{FF2B5EF4-FFF2-40B4-BE49-F238E27FC236}">
                  <a16:creationId xmlns:a16="http://schemas.microsoft.com/office/drawing/2014/main" id="{DBF1C7C7-1A3F-6F49-9055-2B9F2A72B791}"/>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2917">
                      <a:schemeClr val="tx2"/>
                    </a:gs>
                    <a:gs pos="30000">
                      <a:schemeClr val="tx2"/>
                    </a:gs>
                  </a:gsLst>
                  <a:lin ang="5400000" scaled="0"/>
                </a:gradFill>
                <a:ea typeface="Segoe UI" pitchFamily="34" charset="0"/>
                <a:cs typeface="Segoe UI" pitchFamily="34" charset="0"/>
              </a:endParaRPr>
            </a:p>
          </p:txBody>
        </p:sp>
        <p:sp>
          <p:nvSpPr>
            <p:cNvPr id="464" name="Rectangle: Rounded Corners 285">
              <a:extLst>
                <a:ext uri="{FF2B5EF4-FFF2-40B4-BE49-F238E27FC236}">
                  <a16:creationId xmlns:a16="http://schemas.microsoft.com/office/drawing/2014/main" id="{447F0181-02FE-4D4C-8FB4-85E065804BDC}"/>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2917">
                      <a:schemeClr val="tx2"/>
                    </a:gs>
                    <a:gs pos="30000">
                      <a:schemeClr val="tx2"/>
                    </a:gs>
                  </a:gsLst>
                  <a:lin ang="5400000" scaled="0"/>
                </a:gradFill>
                <a:ea typeface="Segoe UI" pitchFamily="34" charset="0"/>
                <a:cs typeface="Segoe UI" pitchFamily="34" charset="0"/>
              </a:endParaRPr>
            </a:p>
          </p:txBody>
        </p:sp>
      </p:grpSp>
      <p:grpSp>
        <p:nvGrpSpPr>
          <p:cNvPr id="465" name="Group 464">
            <a:extLst>
              <a:ext uri="{FF2B5EF4-FFF2-40B4-BE49-F238E27FC236}">
                <a16:creationId xmlns:a16="http://schemas.microsoft.com/office/drawing/2014/main" id="{D3E70E69-638F-3041-B2F2-C4748337BBD3}"/>
              </a:ext>
            </a:extLst>
          </p:cNvPr>
          <p:cNvGrpSpPr/>
          <p:nvPr/>
        </p:nvGrpSpPr>
        <p:grpSpPr>
          <a:xfrm>
            <a:off x="1561100" y="5966125"/>
            <a:ext cx="325277" cy="159390"/>
            <a:chOff x="92603" y="44698"/>
            <a:chExt cx="851960" cy="353283"/>
          </a:xfrm>
        </p:grpSpPr>
        <p:sp>
          <p:nvSpPr>
            <p:cNvPr id="466" name="Oval 32">
              <a:extLst>
                <a:ext uri="{FF2B5EF4-FFF2-40B4-BE49-F238E27FC236}">
                  <a16:creationId xmlns:a16="http://schemas.microsoft.com/office/drawing/2014/main" id="{26D16A7C-A656-C147-9351-EF991FC99CCC}"/>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67" name="Oval 33">
              <a:extLst>
                <a:ext uri="{FF2B5EF4-FFF2-40B4-BE49-F238E27FC236}">
                  <a16:creationId xmlns:a16="http://schemas.microsoft.com/office/drawing/2014/main" id="{3E576D5A-857A-8E40-AD6C-89DA5F084C2F}"/>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68" name="Oval 34">
              <a:extLst>
                <a:ext uri="{FF2B5EF4-FFF2-40B4-BE49-F238E27FC236}">
                  <a16:creationId xmlns:a16="http://schemas.microsoft.com/office/drawing/2014/main" id="{7377A0DB-18B8-C142-AA80-D39760117031}"/>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endParaRPr lang="en-US" sz="1730">
                <a:gradFill>
                  <a:gsLst>
                    <a:gs pos="2917">
                      <a:schemeClr val="tx2"/>
                    </a:gs>
                    <a:gs pos="30000">
                      <a:schemeClr val="tx2"/>
                    </a:gs>
                  </a:gsLst>
                </a:gradFill>
              </a:endParaRPr>
            </a:p>
          </p:txBody>
        </p:sp>
        <p:sp>
          <p:nvSpPr>
            <p:cNvPr id="469" name="Rectangle: Rounded Corners 290">
              <a:extLst>
                <a:ext uri="{FF2B5EF4-FFF2-40B4-BE49-F238E27FC236}">
                  <a16:creationId xmlns:a16="http://schemas.microsoft.com/office/drawing/2014/main" id="{87DFCC0F-F860-3B46-8226-F54FABB80E80}"/>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2917">
                      <a:schemeClr val="tx2"/>
                    </a:gs>
                    <a:gs pos="30000">
                      <a:schemeClr val="tx2"/>
                    </a:gs>
                  </a:gsLst>
                  <a:lin ang="5400000" scaled="0"/>
                </a:gradFill>
                <a:ea typeface="Segoe UI" pitchFamily="34" charset="0"/>
                <a:cs typeface="Segoe UI" pitchFamily="34" charset="0"/>
              </a:endParaRPr>
            </a:p>
          </p:txBody>
        </p:sp>
        <p:sp>
          <p:nvSpPr>
            <p:cNvPr id="470" name="Rectangle: Rounded Corners 291">
              <a:extLst>
                <a:ext uri="{FF2B5EF4-FFF2-40B4-BE49-F238E27FC236}">
                  <a16:creationId xmlns:a16="http://schemas.microsoft.com/office/drawing/2014/main" id="{8CBD1B18-6A71-5C43-880B-9A95DC51863A}"/>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2917">
                      <a:schemeClr val="tx2"/>
                    </a:gs>
                    <a:gs pos="30000">
                      <a:schemeClr val="tx2"/>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85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Virtualization vs. containerization</a:t>
            </a:r>
          </a:p>
        </p:txBody>
      </p:sp>
      <p:sp>
        <p:nvSpPr>
          <p:cNvPr id="256" name="TextBox 255">
            <a:extLst>
              <a:ext uri="{FF2B5EF4-FFF2-40B4-BE49-F238E27FC236}">
                <a16:creationId xmlns:a16="http://schemas.microsoft.com/office/drawing/2014/main" id="{0BE22D1E-8F9B-F440-AC8D-52DDD2D2D99C}"/>
              </a:ext>
            </a:extLst>
          </p:cNvPr>
          <p:cNvSpPr txBox="1"/>
          <p:nvPr/>
        </p:nvSpPr>
        <p:spPr>
          <a:xfrm>
            <a:off x="2461719" y="5976420"/>
            <a:ext cx="3547242" cy="597434"/>
          </a:xfrm>
          <a:prstGeom prst="rect">
            <a:avLst/>
          </a:prstGeom>
          <a:noFill/>
        </p:spPr>
        <p:txBody>
          <a:bodyPr wrap="square" lIns="143428" tIns="143428" rIns="143428" bIns="143428" rtlCol="0">
            <a:spAutoFit/>
          </a:bodyPr>
          <a:lstStyle/>
          <a:p>
            <a:pPr algn="ctr">
              <a:spcAft>
                <a:spcPts val="2353"/>
              </a:spcAft>
            </a:pPr>
            <a:r>
              <a:rPr lang="en-US" sz="2000">
                <a:gradFill>
                  <a:gsLst>
                    <a:gs pos="2917">
                      <a:schemeClr val="accent1"/>
                    </a:gs>
                    <a:gs pos="30000">
                      <a:schemeClr val="accent1"/>
                    </a:gs>
                  </a:gsLst>
                  <a:lin ang="0" scaled="0"/>
                </a:gradFill>
                <a:latin typeface="Segoe UI Semibold" panose="020B0702040204020203" pitchFamily="34" charset="0"/>
                <a:cs typeface="Segoe UI Semibold" panose="020B0702040204020203" pitchFamily="34" charset="0"/>
              </a:rPr>
              <a:t>Virtualization</a:t>
            </a:r>
          </a:p>
        </p:txBody>
      </p:sp>
      <p:sp>
        <p:nvSpPr>
          <p:cNvPr id="257" name="TextBox 256">
            <a:extLst>
              <a:ext uri="{FF2B5EF4-FFF2-40B4-BE49-F238E27FC236}">
                <a16:creationId xmlns:a16="http://schemas.microsoft.com/office/drawing/2014/main" id="{76309B03-093E-4D4B-B991-6D7641F15287}"/>
              </a:ext>
            </a:extLst>
          </p:cNvPr>
          <p:cNvSpPr txBox="1"/>
          <p:nvPr/>
        </p:nvSpPr>
        <p:spPr>
          <a:xfrm>
            <a:off x="8043701" y="5976420"/>
            <a:ext cx="3547242" cy="597434"/>
          </a:xfrm>
          <a:prstGeom prst="rect">
            <a:avLst/>
          </a:prstGeom>
          <a:noFill/>
        </p:spPr>
        <p:txBody>
          <a:bodyPr wrap="square" lIns="143428" tIns="143428" rIns="143428" bIns="143428" rtlCol="0">
            <a:spAutoFit/>
          </a:bodyPr>
          <a:lstStyle/>
          <a:p>
            <a:pPr algn="ctr">
              <a:spcAft>
                <a:spcPts val="2353"/>
              </a:spcAft>
            </a:pPr>
            <a:r>
              <a:rPr lang="en-US" sz="2000">
                <a:gradFill>
                  <a:gsLst>
                    <a:gs pos="2917">
                      <a:schemeClr val="accent1"/>
                    </a:gs>
                    <a:gs pos="30000">
                      <a:schemeClr val="accent1"/>
                    </a:gs>
                  </a:gsLst>
                  <a:lin ang="0" scaled="0"/>
                </a:gradFill>
                <a:latin typeface="Segoe UI Semibold" panose="020B0702040204020203" pitchFamily="34" charset="0"/>
                <a:cs typeface="Segoe UI Semibold" panose="020B0702040204020203" pitchFamily="34" charset="0"/>
              </a:rPr>
              <a:t>Containerization</a:t>
            </a:r>
          </a:p>
        </p:txBody>
      </p:sp>
      <p:grpSp>
        <p:nvGrpSpPr>
          <p:cNvPr id="258" name="Group 257">
            <a:extLst>
              <a:ext uri="{FF2B5EF4-FFF2-40B4-BE49-F238E27FC236}">
                <a16:creationId xmlns:a16="http://schemas.microsoft.com/office/drawing/2014/main" id="{B66A314E-44AC-E349-9E03-6FF662F75CBE}"/>
              </a:ext>
            </a:extLst>
          </p:cNvPr>
          <p:cNvGrpSpPr/>
          <p:nvPr/>
        </p:nvGrpSpPr>
        <p:grpSpPr>
          <a:xfrm>
            <a:off x="670280" y="3941036"/>
            <a:ext cx="3408798" cy="2246527"/>
            <a:chOff x="683720" y="4019565"/>
            <a:chExt cx="3477152" cy="2291575"/>
          </a:xfrm>
        </p:grpSpPr>
        <p:sp>
          <p:nvSpPr>
            <p:cNvPr id="259" name="TextBox 258">
              <a:extLst>
                <a:ext uri="{FF2B5EF4-FFF2-40B4-BE49-F238E27FC236}">
                  <a16:creationId xmlns:a16="http://schemas.microsoft.com/office/drawing/2014/main" id="{5F985AFE-647A-E64F-B968-22DC2F951C3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a:spcAft>
                  <a:spcPts val="2353"/>
                </a:spcAft>
              </a:pPr>
              <a:r>
                <a:rPr lang="en-US" sz="1176">
                  <a:gradFill>
                    <a:gsLst>
                      <a:gs pos="2917">
                        <a:schemeClr val="tx2"/>
                      </a:gs>
                      <a:gs pos="30000">
                        <a:schemeClr val="tx2"/>
                      </a:gs>
                    </a:gsLst>
                    <a:lin ang="0" scaled="0"/>
                  </a:gradFill>
                  <a:cs typeface="Segoe UI" panose="020B0502040204020203" pitchFamily="34" charset="0"/>
                </a:rPr>
                <a:t>Type 1</a:t>
              </a:r>
            </a:p>
          </p:txBody>
        </p:sp>
        <p:grpSp>
          <p:nvGrpSpPr>
            <p:cNvPr id="260" name="Group 259">
              <a:extLst>
                <a:ext uri="{FF2B5EF4-FFF2-40B4-BE49-F238E27FC236}">
                  <a16:creationId xmlns:a16="http://schemas.microsoft.com/office/drawing/2014/main" id="{7F97ED10-1B3F-E544-B87C-F13FD9ED5E1E}"/>
                </a:ext>
              </a:extLst>
            </p:cNvPr>
            <p:cNvGrpSpPr/>
            <p:nvPr/>
          </p:nvGrpSpPr>
          <p:grpSpPr>
            <a:xfrm>
              <a:off x="683720" y="4019565"/>
              <a:ext cx="3477152" cy="1780594"/>
              <a:chOff x="683720" y="4019565"/>
              <a:chExt cx="3477152" cy="1780594"/>
            </a:xfrm>
          </p:grpSpPr>
          <p:sp>
            <p:nvSpPr>
              <p:cNvPr id="261" name="Rectangle: Rounded Corners 14">
                <a:extLst>
                  <a:ext uri="{FF2B5EF4-FFF2-40B4-BE49-F238E27FC236}">
                    <a16:creationId xmlns:a16="http://schemas.microsoft.com/office/drawing/2014/main" id="{45D49C07-D7F5-A04F-9D75-3AA489C07207}"/>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Hardware</a:t>
                </a:r>
                <a:endParaRPr lang="en-US" sz="2353">
                  <a:gradFill>
                    <a:gsLst>
                      <a:gs pos="2917">
                        <a:schemeClr val="tx2"/>
                      </a:gs>
                      <a:gs pos="30000">
                        <a:schemeClr val="tx2"/>
                      </a:gs>
                    </a:gsLst>
                    <a:lin ang="0" scaled="0"/>
                  </a:gradFill>
                  <a:ea typeface="Segoe UI" pitchFamily="34" charset="0"/>
                  <a:cs typeface="Segoe UI" pitchFamily="34" charset="0"/>
                </a:endParaRPr>
              </a:p>
            </p:txBody>
          </p:sp>
          <p:sp>
            <p:nvSpPr>
              <p:cNvPr id="262" name="Rectangle: Rounded Corners 23">
                <a:extLst>
                  <a:ext uri="{FF2B5EF4-FFF2-40B4-BE49-F238E27FC236}">
                    <a16:creationId xmlns:a16="http://schemas.microsoft.com/office/drawing/2014/main" id="{75F8B025-6F4C-CA48-A792-08171176436E}"/>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Hypervisor 1</a:t>
                </a:r>
                <a:endParaRPr lang="en-US" sz="2353">
                  <a:gradFill>
                    <a:gsLst>
                      <a:gs pos="2917">
                        <a:schemeClr val="tx2"/>
                      </a:gs>
                      <a:gs pos="30000">
                        <a:schemeClr val="tx2"/>
                      </a:gs>
                    </a:gsLst>
                    <a:lin ang="0" scaled="0"/>
                  </a:gradFill>
                  <a:ea typeface="Segoe UI" pitchFamily="34" charset="0"/>
                  <a:cs typeface="Segoe UI" pitchFamily="34" charset="0"/>
                </a:endParaRPr>
              </a:p>
            </p:txBody>
          </p:sp>
          <p:sp>
            <p:nvSpPr>
              <p:cNvPr id="263" name="Rectangle: Rounded Corners 27">
                <a:extLst>
                  <a:ext uri="{FF2B5EF4-FFF2-40B4-BE49-F238E27FC236}">
                    <a16:creationId xmlns:a16="http://schemas.microsoft.com/office/drawing/2014/main" id="{2CB17A8F-0CDE-7C47-A7B3-135E86FF8F43}"/>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VM</a:t>
                </a:r>
              </a:p>
            </p:txBody>
          </p:sp>
          <p:sp>
            <p:nvSpPr>
              <p:cNvPr id="264" name="Rectangle: Rounded Corners 28">
                <a:extLst>
                  <a:ext uri="{FF2B5EF4-FFF2-40B4-BE49-F238E27FC236}">
                    <a16:creationId xmlns:a16="http://schemas.microsoft.com/office/drawing/2014/main" id="{4EAEB429-6C79-8E4E-8852-C2ACCE511DE4}"/>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VM</a:t>
                </a:r>
              </a:p>
            </p:txBody>
          </p:sp>
          <p:sp>
            <p:nvSpPr>
              <p:cNvPr id="265" name="Rectangle: Rounded Corners 32">
                <a:extLst>
                  <a:ext uri="{FF2B5EF4-FFF2-40B4-BE49-F238E27FC236}">
                    <a16:creationId xmlns:a16="http://schemas.microsoft.com/office/drawing/2014/main" id="{1627A32B-3B6B-444E-8479-4E2C142CBF38}"/>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VM</a:t>
                </a:r>
              </a:p>
            </p:txBody>
          </p:sp>
        </p:grpSp>
      </p:grpSp>
      <p:grpSp>
        <p:nvGrpSpPr>
          <p:cNvPr id="266" name="Group 265">
            <a:extLst>
              <a:ext uri="{FF2B5EF4-FFF2-40B4-BE49-F238E27FC236}">
                <a16:creationId xmlns:a16="http://schemas.microsoft.com/office/drawing/2014/main" id="{3B51AF38-4620-574E-AA9E-B03815F01803}"/>
              </a:ext>
            </a:extLst>
          </p:cNvPr>
          <p:cNvGrpSpPr/>
          <p:nvPr/>
        </p:nvGrpSpPr>
        <p:grpSpPr>
          <a:xfrm>
            <a:off x="4391601" y="3528949"/>
            <a:ext cx="3408799" cy="2658614"/>
            <a:chOff x="4479661" y="3599215"/>
            <a:chExt cx="3477153" cy="2711925"/>
          </a:xfrm>
        </p:grpSpPr>
        <p:sp>
          <p:nvSpPr>
            <p:cNvPr id="267" name="Rectangle: Rounded Corners 15">
              <a:extLst>
                <a:ext uri="{FF2B5EF4-FFF2-40B4-BE49-F238E27FC236}">
                  <a16:creationId xmlns:a16="http://schemas.microsoft.com/office/drawing/2014/main" id="{343B0A64-9E02-8245-9B5B-AB7334C96C4C}"/>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Hardware</a:t>
              </a:r>
              <a:endParaRPr lang="en-US" sz="2353">
                <a:gradFill>
                  <a:gsLst>
                    <a:gs pos="2917">
                      <a:schemeClr val="tx2"/>
                    </a:gs>
                    <a:gs pos="30000">
                      <a:schemeClr val="tx2"/>
                    </a:gs>
                  </a:gsLst>
                  <a:lin ang="0" scaled="0"/>
                </a:gradFill>
                <a:ea typeface="Segoe UI" pitchFamily="34" charset="0"/>
                <a:cs typeface="Segoe UI" pitchFamily="34" charset="0"/>
              </a:endParaRPr>
            </a:p>
          </p:txBody>
        </p:sp>
        <p:sp>
          <p:nvSpPr>
            <p:cNvPr id="268" name="TextBox 267">
              <a:extLst>
                <a:ext uri="{FF2B5EF4-FFF2-40B4-BE49-F238E27FC236}">
                  <a16:creationId xmlns:a16="http://schemas.microsoft.com/office/drawing/2014/main" id="{892B5DB0-5EC4-3C44-A15D-32C30E7CF8DB}"/>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a:spcAft>
                  <a:spcPts val="2353"/>
                </a:spcAft>
              </a:pPr>
              <a:r>
                <a:rPr lang="en-US" sz="1176">
                  <a:gradFill>
                    <a:gsLst>
                      <a:gs pos="2917">
                        <a:schemeClr val="tx2"/>
                      </a:gs>
                      <a:gs pos="30000">
                        <a:schemeClr val="tx2"/>
                      </a:gs>
                    </a:gsLst>
                    <a:lin ang="0" scaled="0"/>
                  </a:gradFill>
                  <a:cs typeface="Segoe UI" panose="020B0502040204020203" pitchFamily="34" charset="0"/>
                </a:rPr>
                <a:t>Type 2</a:t>
              </a:r>
            </a:p>
          </p:txBody>
        </p:sp>
        <p:sp>
          <p:nvSpPr>
            <p:cNvPr id="269" name="Rectangle: Rounded Corners 25">
              <a:extLst>
                <a:ext uri="{FF2B5EF4-FFF2-40B4-BE49-F238E27FC236}">
                  <a16:creationId xmlns:a16="http://schemas.microsoft.com/office/drawing/2014/main" id="{F12CDCF5-F770-B440-A4E1-758A1DD5A3AE}"/>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Host OS</a:t>
              </a:r>
              <a:endParaRPr lang="en-US" sz="2353">
                <a:gradFill>
                  <a:gsLst>
                    <a:gs pos="2917">
                      <a:schemeClr val="tx2"/>
                    </a:gs>
                    <a:gs pos="30000">
                      <a:schemeClr val="tx2"/>
                    </a:gs>
                  </a:gsLst>
                  <a:lin ang="0" scaled="0"/>
                </a:gradFill>
                <a:ea typeface="Segoe UI" pitchFamily="34" charset="0"/>
                <a:cs typeface="Segoe UI" pitchFamily="34" charset="0"/>
              </a:endParaRPr>
            </a:p>
          </p:txBody>
        </p:sp>
        <p:sp>
          <p:nvSpPr>
            <p:cNvPr id="270" name="Rectangle: Rounded Corners 26">
              <a:extLst>
                <a:ext uri="{FF2B5EF4-FFF2-40B4-BE49-F238E27FC236}">
                  <a16:creationId xmlns:a16="http://schemas.microsoft.com/office/drawing/2014/main" id="{36C2A144-6189-D04B-BF3E-59A80347C1AC}"/>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Hypervisor 2</a:t>
              </a:r>
              <a:endParaRPr lang="en-US" sz="2353">
                <a:gradFill>
                  <a:gsLst>
                    <a:gs pos="2917">
                      <a:schemeClr val="tx2"/>
                    </a:gs>
                    <a:gs pos="30000">
                      <a:schemeClr val="tx2"/>
                    </a:gs>
                  </a:gsLst>
                  <a:lin ang="0" scaled="0"/>
                </a:gradFill>
                <a:ea typeface="Segoe UI" pitchFamily="34" charset="0"/>
                <a:cs typeface="Segoe UI" pitchFamily="34" charset="0"/>
              </a:endParaRPr>
            </a:p>
          </p:txBody>
        </p:sp>
        <p:sp>
          <p:nvSpPr>
            <p:cNvPr id="271" name="Rectangle: Rounded Corners 35">
              <a:extLst>
                <a:ext uri="{FF2B5EF4-FFF2-40B4-BE49-F238E27FC236}">
                  <a16:creationId xmlns:a16="http://schemas.microsoft.com/office/drawing/2014/main" id="{F360F092-FD26-4B4B-B65D-4A52FE99F4D2}"/>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VM</a:t>
              </a:r>
            </a:p>
          </p:txBody>
        </p:sp>
        <p:sp>
          <p:nvSpPr>
            <p:cNvPr id="272" name="Rectangle: Rounded Corners 36">
              <a:extLst>
                <a:ext uri="{FF2B5EF4-FFF2-40B4-BE49-F238E27FC236}">
                  <a16:creationId xmlns:a16="http://schemas.microsoft.com/office/drawing/2014/main" id="{A3D307A7-711A-8F43-BF8B-72EDCABE923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VM</a:t>
              </a:r>
            </a:p>
          </p:txBody>
        </p:sp>
        <p:sp>
          <p:nvSpPr>
            <p:cNvPr id="273" name="Rectangle: Rounded Corners 37">
              <a:extLst>
                <a:ext uri="{FF2B5EF4-FFF2-40B4-BE49-F238E27FC236}">
                  <a16:creationId xmlns:a16="http://schemas.microsoft.com/office/drawing/2014/main" id="{CB1196E6-0BBA-944E-9B07-74247FC3DECC}"/>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VM</a:t>
              </a:r>
            </a:p>
          </p:txBody>
        </p:sp>
      </p:grpSp>
      <p:grpSp>
        <p:nvGrpSpPr>
          <p:cNvPr id="274" name="Group 273">
            <a:extLst>
              <a:ext uri="{FF2B5EF4-FFF2-40B4-BE49-F238E27FC236}">
                <a16:creationId xmlns:a16="http://schemas.microsoft.com/office/drawing/2014/main" id="{6E6DAD2D-24D9-6141-8C61-C86E094C0CB0}"/>
              </a:ext>
            </a:extLst>
          </p:cNvPr>
          <p:cNvGrpSpPr/>
          <p:nvPr/>
        </p:nvGrpSpPr>
        <p:grpSpPr>
          <a:xfrm>
            <a:off x="1964937" y="1663469"/>
            <a:ext cx="1845059" cy="1855296"/>
            <a:chOff x="2004338" y="1696328"/>
            <a:chExt cx="1882056" cy="1892499"/>
          </a:xfrm>
        </p:grpSpPr>
        <p:sp>
          <p:nvSpPr>
            <p:cNvPr id="275" name="Rectangle: Rounded Corners 39">
              <a:extLst>
                <a:ext uri="{FF2B5EF4-FFF2-40B4-BE49-F238E27FC236}">
                  <a16:creationId xmlns:a16="http://schemas.microsoft.com/office/drawing/2014/main" id="{B6B8F79D-1D0D-624D-8600-41502328DA54}"/>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Virtual machine</a:t>
              </a:r>
            </a:p>
          </p:txBody>
        </p:sp>
        <p:sp>
          <p:nvSpPr>
            <p:cNvPr id="276" name="Rectangle: Rounded Corners 41">
              <a:extLst>
                <a:ext uri="{FF2B5EF4-FFF2-40B4-BE49-F238E27FC236}">
                  <a16:creationId xmlns:a16="http://schemas.microsoft.com/office/drawing/2014/main" id="{18CC33E2-AF89-E948-A168-8DD732D98C4E}"/>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Guest OS</a:t>
              </a:r>
              <a:endParaRPr lang="en-US" sz="2353">
                <a:gradFill>
                  <a:gsLst>
                    <a:gs pos="2917">
                      <a:schemeClr val="tx2"/>
                    </a:gs>
                    <a:gs pos="30000">
                      <a:schemeClr val="tx2"/>
                    </a:gs>
                  </a:gsLst>
                  <a:lin ang="0" scaled="0"/>
                </a:gradFill>
                <a:ea typeface="Segoe UI" pitchFamily="34" charset="0"/>
                <a:cs typeface="Segoe UI" pitchFamily="34" charset="0"/>
              </a:endParaRPr>
            </a:p>
          </p:txBody>
        </p:sp>
        <p:sp>
          <p:nvSpPr>
            <p:cNvPr id="277" name="Rectangle: Rounded Corners 42">
              <a:extLst>
                <a:ext uri="{FF2B5EF4-FFF2-40B4-BE49-F238E27FC236}">
                  <a16:creationId xmlns:a16="http://schemas.microsoft.com/office/drawing/2014/main" id="{07CE5858-92C0-0342-81B4-827C88806E75}"/>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Dependencies</a:t>
              </a:r>
              <a:endParaRPr lang="en-US" sz="2353">
                <a:gradFill>
                  <a:gsLst>
                    <a:gs pos="2917">
                      <a:schemeClr val="tx2"/>
                    </a:gs>
                    <a:gs pos="30000">
                      <a:schemeClr val="tx2"/>
                    </a:gs>
                  </a:gsLst>
                  <a:lin ang="0" scaled="0"/>
                </a:gradFill>
                <a:ea typeface="Segoe UI" pitchFamily="34" charset="0"/>
                <a:cs typeface="Segoe UI" pitchFamily="34" charset="0"/>
              </a:endParaRPr>
            </a:p>
          </p:txBody>
        </p:sp>
        <p:sp>
          <p:nvSpPr>
            <p:cNvPr id="278" name="Rectangle: Rounded Corners 45">
              <a:extLst>
                <a:ext uri="{FF2B5EF4-FFF2-40B4-BE49-F238E27FC236}">
                  <a16:creationId xmlns:a16="http://schemas.microsoft.com/office/drawing/2014/main" id="{DA155BA8-D6ED-C040-926F-D9F0CA018E4F}"/>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Application</a:t>
              </a:r>
              <a:endParaRPr lang="en-US" sz="2353">
                <a:gradFill>
                  <a:gsLst>
                    <a:gs pos="2917">
                      <a:schemeClr val="tx2"/>
                    </a:gs>
                    <a:gs pos="30000">
                      <a:schemeClr val="tx2"/>
                    </a:gs>
                  </a:gsLst>
                  <a:lin ang="0" scaled="0"/>
                </a:gradFill>
                <a:ea typeface="Segoe UI" pitchFamily="34" charset="0"/>
                <a:cs typeface="Segoe UI" pitchFamily="34" charset="0"/>
              </a:endParaRPr>
            </a:p>
          </p:txBody>
        </p:sp>
      </p:grpSp>
      <p:sp>
        <p:nvSpPr>
          <p:cNvPr id="279" name="Rectangle: Rounded Corners 8">
            <a:extLst>
              <a:ext uri="{FF2B5EF4-FFF2-40B4-BE49-F238E27FC236}">
                <a16:creationId xmlns:a16="http://schemas.microsoft.com/office/drawing/2014/main" id="{9718A1FD-0753-134A-AE27-C7AF05789EBA}"/>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2917">
                    <a:schemeClr val="tx2"/>
                  </a:gs>
                  <a:gs pos="30000">
                    <a:schemeClr val="tx2"/>
                  </a:gs>
                </a:gsLst>
                <a:lin ang="0" scaled="0"/>
              </a:gradFill>
              <a:ea typeface="Segoe UI" pitchFamily="34" charset="0"/>
              <a:cs typeface="Segoe UI" pitchFamily="34" charset="0"/>
            </a:endParaRPr>
          </a:p>
        </p:txBody>
      </p:sp>
      <p:grpSp>
        <p:nvGrpSpPr>
          <p:cNvPr id="280" name="Group 279">
            <a:extLst>
              <a:ext uri="{FF2B5EF4-FFF2-40B4-BE49-F238E27FC236}">
                <a16:creationId xmlns:a16="http://schemas.microsoft.com/office/drawing/2014/main" id="{EB953EF4-C6FE-B146-BE56-C4D73C26B14B}"/>
              </a:ext>
            </a:extLst>
          </p:cNvPr>
          <p:cNvGrpSpPr/>
          <p:nvPr/>
        </p:nvGrpSpPr>
        <p:grpSpPr>
          <a:xfrm>
            <a:off x="2887467" y="3567550"/>
            <a:ext cx="1221280" cy="1064296"/>
            <a:chOff x="2945366" y="3638590"/>
            <a:chExt cx="1245769" cy="1085637"/>
          </a:xfrm>
        </p:grpSpPr>
        <p:sp>
          <p:nvSpPr>
            <p:cNvPr id="281" name="Rectangle: Rounded Corners 47">
              <a:extLst>
                <a:ext uri="{FF2B5EF4-FFF2-40B4-BE49-F238E27FC236}">
                  <a16:creationId xmlns:a16="http://schemas.microsoft.com/office/drawing/2014/main" id="{61A2D657-E0EA-F043-8476-7A06A2CC01AE}"/>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2917">
                      <a:schemeClr val="tx2"/>
                    </a:gs>
                    <a:gs pos="30000">
                      <a:schemeClr val="tx2"/>
                    </a:gs>
                  </a:gsLst>
                  <a:lin ang="0" scaled="0"/>
                </a:gradFill>
                <a:ea typeface="Segoe UI" pitchFamily="34" charset="0"/>
                <a:cs typeface="Segoe UI" pitchFamily="34" charset="0"/>
              </a:endParaRPr>
            </a:p>
          </p:txBody>
        </p:sp>
        <p:cxnSp>
          <p:nvCxnSpPr>
            <p:cNvPr id="282" name="Connector: Elbow 10">
              <a:extLst>
                <a:ext uri="{FF2B5EF4-FFF2-40B4-BE49-F238E27FC236}">
                  <a16:creationId xmlns:a16="http://schemas.microsoft.com/office/drawing/2014/main" id="{BC1558B2-FCC3-5D4F-8C15-C70935C88E85}"/>
                </a:ext>
              </a:extLst>
            </p:cNvPr>
            <p:cNvCxnSpPr>
              <a:cxnSpLocks/>
              <a:stCxn id="281" idx="0"/>
              <a:endCxn id="27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3" name="Group 282">
            <a:extLst>
              <a:ext uri="{FF2B5EF4-FFF2-40B4-BE49-F238E27FC236}">
                <a16:creationId xmlns:a16="http://schemas.microsoft.com/office/drawing/2014/main" id="{95F6E275-C767-D446-B74A-0798C90E4961}"/>
              </a:ext>
            </a:extLst>
          </p:cNvPr>
          <p:cNvGrpSpPr/>
          <p:nvPr/>
        </p:nvGrpSpPr>
        <p:grpSpPr>
          <a:xfrm>
            <a:off x="3850328" y="2591117"/>
            <a:ext cx="1651495" cy="1631190"/>
            <a:chOff x="3927534" y="2642577"/>
            <a:chExt cx="1684611" cy="1663899"/>
          </a:xfrm>
        </p:grpSpPr>
        <p:sp>
          <p:nvSpPr>
            <p:cNvPr id="284" name="Rectangle: Rounded Corners 49">
              <a:extLst>
                <a:ext uri="{FF2B5EF4-FFF2-40B4-BE49-F238E27FC236}">
                  <a16:creationId xmlns:a16="http://schemas.microsoft.com/office/drawing/2014/main" id="{673698FC-19CD-594F-8945-741E77F52781}"/>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2917">
                      <a:schemeClr val="tx2"/>
                    </a:gs>
                    <a:gs pos="30000">
                      <a:schemeClr val="tx2"/>
                    </a:gs>
                  </a:gsLst>
                  <a:lin ang="0" scaled="0"/>
                </a:gradFill>
                <a:ea typeface="Segoe UI" pitchFamily="34" charset="0"/>
                <a:cs typeface="Segoe UI" pitchFamily="34" charset="0"/>
              </a:endParaRPr>
            </a:p>
          </p:txBody>
        </p:sp>
        <p:cxnSp>
          <p:nvCxnSpPr>
            <p:cNvPr id="285" name="Connector: Elbow 50">
              <a:extLst>
                <a:ext uri="{FF2B5EF4-FFF2-40B4-BE49-F238E27FC236}">
                  <a16:creationId xmlns:a16="http://schemas.microsoft.com/office/drawing/2014/main" id="{10DF0018-5A0A-0C43-BAFD-0049A1D30225}"/>
                </a:ext>
              </a:extLst>
            </p:cNvPr>
            <p:cNvCxnSpPr>
              <a:cxnSpLocks/>
              <a:stCxn id="284" idx="0"/>
              <a:endCxn id="27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D94F4AE-7BF9-E245-8460-7BE63294D73C}"/>
              </a:ext>
            </a:extLst>
          </p:cNvPr>
          <p:cNvGrpSpPr/>
          <p:nvPr/>
        </p:nvGrpSpPr>
        <p:grpSpPr>
          <a:xfrm>
            <a:off x="8112922" y="3331747"/>
            <a:ext cx="3411827" cy="2354880"/>
            <a:chOff x="8275602" y="3398059"/>
            <a:chExt cx="3480241" cy="2402100"/>
          </a:xfrm>
        </p:grpSpPr>
        <p:sp>
          <p:nvSpPr>
            <p:cNvPr id="287" name="Rectangle: Rounded Corners 16">
              <a:extLst>
                <a:ext uri="{FF2B5EF4-FFF2-40B4-BE49-F238E27FC236}">
                  <a16:creationId xmlns:a16="http://schemas.microsoft.com/office/drawing/2014/main" id="{E589E88D-2BA6-D247-A98E-3B6C0CFEEE05}"/>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Hardware</a:t>
              </a:r>
              <a:endParaRPr lang="en-US" sz="2353">
                <a:gradFill>
                  <a:gsLst>
                    <a:gs pos="2917">
                      <a:schemeClr val="tx2"/>
                    </a:gs>
                    <a:gs pos="30000">
                      <a:schemeClr val="tx2"/>
                    </a:gs>
                  </a:gsLst>
                  <a:lin ang="0" scaled="0"/>
                </a:gradFill>
                <a:ea typeface="Segoe UI" pitchFamily="34" charset="0"/>
                <a:cs typeface="Segoe UI" pitchFamily="34" charset="0"/>
              </a:endParaRPr>
            </a:p>
          </p:txBody>
        </p:sp>
        <p:sp>
          <p:nvSpPr>
            <p:cNvPr id="288" name="Rectangle: Rounded Corners 54">
              <a:extLst>
                <a:ext uri="{FF2B5EF4-FFF2-40B4-BE49-F238E27FC236}">
                  <a16:creationId xmlns:a16="http://schemas.microsoft.com/office/drawing/2014/main" id="{65A1C4F4-1BD8-A443-9B3C-C058A14B2F7E}"/>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Host OS</a:t>
              </a:r>
              <a:endParaRPr lang="en-US" sz="2353">
                <a:gradFill>
                  <a:gsLst>
                    <a:gs pos="2917">
                      <a:schemeClr val="tx2"/>
                    </a:gs>
                    <a:gs pos="30000">
                      <a:schemeClr val="tx2"/>
                    </a:gs>
                  </a:gsLst>
                  <a:lin ang="0" scaled="0"/>
                </a:gradFill>
                <a:ea typeface="Segoe UI" pitchFamily="34" charset="0"/>
                <a:cs typeface="Segoe UI" pitchFamily="34" charset="0"/>
              </a:endParaRPr>
            </a:p>
          </p:txBody>
        </p:sp>
        <p:sp>
          <p:nvSpPr>
            <p:cNvPr id="289" name="Rectangle: Rounded Corners 55">
              <a:extLst>
                <a:ext uri="{FF2B5EF4-FFF2-40B4-BE49-F238E27FC236}">
                  <a16:creationId xmlns:a16="http://schemas.microsoft.com/office/drawing/2014/main" id="{00BF468F-C74D-804A-AB94-C75182DF5029}"/>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Docker Engine</a:t>
              </a:r>
              <a:endParaRPr lang="en-US" sz="2353">
                <a:gradFill>
                  <a:gsLst>
                    <a:gs pos="2917">
                      <a:schemeClr val="tx2"/>
                    </a:gs>
                    <a:gs pos="30000">
                      <a:schemeClr val="tx2"/>
                    </a:gs>
                  </a:gsLst>
                  <a:lin ang="0" scaled="0"/>
                </a:gradFill>
                <a:ea typeface="Segoe UI" pitchFamily="34" charset="0"/>
                <a:cs typeface="Segoe UI" pitchFamily="34" charset="0"/>
              </a:endParaRPr>
            </a:p>
          </p:txBody>
        </p:sp>
        <p:sp>
          <p:nvSpPr>
            <p:cNvPr id="290" name="Rectangle: Rounded Corners 56">
              <a:extLst>
                <a:ext uri="{FF2B5EF4-FFF2-40B4-BE49-F238E27FC236}">
                  <a16:creationId xmlns:a16="http://schemas.microsoft.com/office/drawing/2014/main" id="{8AA6DC55-C6D4-A649-89E2-B13198D8BE95}"/>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Dependency 1</a:t>
              </a:r>
            </a:p>
          </p:txBody>
        </p:sp>
        <p:sp>
          <p:nvSpPr>
            <p:cNvPr id="291" name="Rectangle: Rounded Corners 57">
              <a:extLst>
                <a:ext uri="{FF2B5EF4-FFF2-40B4-BE49-F238E27FC236}">
                  <a16:creationId xmlns:a16="http://schemas.microsoft.com/office/drawing/2014/main" id="{9F1B0E2C-335C-1A4B-885D-BB0E2A2EE6A6}"/>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Dependency 2</a:t>
              </a:r>
            </a:p>
          </p:txBody>
        </p:sp>
        <p:sp>
          <p:nvSpPr>
            <p:cNvPr id="292" name="Rectangle: Rounded Corners 58">
              <a:extLst>
                <a:ext uri="{FF2B5EF4-FFF2-40B4-BE49-F238E27FC236}">
                  <a16:creationId xmlns:a16="http://schemas.microsoft.com/office/drawing/2014/main" id="{2EF6A2E6-6AEB-6F44-9094-C2E22D21DFE7}"/>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C</a:t>
              </a:r>
            </a:p>
          </p:txBody>
        </p:sp>
        <p:sp>
          <p:nvSpPr>
            <p:cNvPr id="293" name="Rectangle: Rounded Corners 64">
              <a:extLst>
                <a:ext uri="{FF2B5EF4-FFF2-40B4-BE49-F238E27FC236}">
                  <a16:creationId xmlns:a16="http://schemas.microsoft.com/office/drawing/2014/main" id="{87AAE85C-BCAD-974C-840B-65CD06E1E976}"/>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C</a:t>
              </a:r>
            </a:p>
          </p:txBody>
        </p:sp>
        <p:sp>
          <p:nvSpPr>
            <p:cNvPr id="294" name="Rectangle: Rounded Corners 67">
              <a:extLst>
                <a:ext uri="{FF2B5EF4-FFF2-40B4-BE49-F238E27FC236}">
                  <a16:creationId xmlns:a16="http://schemas.microsoft.com/office/drawing/2014/main" id="{7AC63378-03A3-FF40-BD55-2D09F7EB608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C</a:t>
              </a:r>
            </a:p>
          </p:txBody>
        </p:sp>
        <p:sp>
          <p:nvSpPr>
            <p:cNvPr id="295" name="Rectangle: Rounded Corners 68">
              <a:extLst>
                <a:ext uri="{FF2B5EF4-FFF2-40B4-BE49-F238E27FC236}">
                  <a16:creationId xmlns:a16="http://schemas.microsoft.com/office/drawing/2014/main" id="{1AC97730-7D06-5F4E-91B8-311B9B711B73}"/>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C</a:t>
              </a:r>
            </a:p>
          </p:txBody>
        </p:sp>
        <p:sp>
          <p:nvSpPr>
            <p:cNvPr id="296" name="Rectangle: Rounded Corners 69">
              <a:extLst>
                <a:ext uri="{FF2B5EF4-FFF2-40B4-BE49-F238E27FC236}">
                  <a16:creationId xmlns:a16="http://schemas.microsoft.com/office/drawing/2014/main" id="{3DFBDCD4-7F4D-D94C-9B73-C5FE33A83A93}"/>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C</a:t>
              </a:r>
            </a:p>
          </p:txBody>
        </p:sp>
      </p:grpSp>
      <p:grpSp>
        <p:nvGrpSpPr>
          <p:cNvPr id="297" name="Group 296">
            <a:extLst>
              <a:ext uri="{FF2B5EF4-FFF2-40B4-BE49-F238E27FC236}">
                <a16:creationId xmlns:a16="http://schemas.microsoft.com/office/drawing/2014/main" id="{7A12810B-54EE-C84F-A489-70AFA93C2367}"/>
              </a:ext>
            </a:extLst>
          </p:cNvPr>
          <p:cNvGrpSpPr/>
          <p:nvPr/>
        </p:nvGrpSpPr>
        <p:grpSpPr>
          <a:xfrm>
            <a:off x="8894792" y="1706253"/>
            <a:ext cx="1845059" cy="1249416"/>
            <a:chOff x="9073151" y="1739970"/>
            <a:chExt cx="1882056" cy="1274469"/>
          </a:xfrm>
        </p:grpSpPr>
        <p:sp>
          <p:nvSpPr>
            <p:cNvPr id="298" name="Rectangle: Rounded Corners 76">
              <a:extLst>
                <a:ext uri="{FF2B5EF4-FFF2-40B4-BE49-F238E27FC236}">
                  <a16:creationId xmlns:a16="http://schemas.microsoft.com/office/drawing/2014/main" id="{D0396002-B6E1-3E4B-BC64-97F42DB2AD21}"/>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cs typeface="Segoe UI" pitchFamily="34" charset="0"/>
                </a:rPr>
                <a:t>Container</a:t>
              </a:r>
            </a:p>
          </p:txBody>
        </p:sp>
        <p:sp>
          <p:nvSpPr>
            <p:cNvPr id="299" name="Rectangle: Rounded Corners 77">
              <a:extLst>
                <a:ext uri="{FF2B5EF4-FFF2-40B4-BE49-F238E27FC236}">
                  <a16:creationId xmlns:a16="http://schemas.microsoft.com/office/drawing/2014/main" id="{26AC1124-57A6-2A47-A335-2988A3B9BE21}"/>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App dependencies</a:t>
              </a:r>
              <a:endParaRPr lang="en-US" sz="2353">
                <a:gradFill>
                  <a:gsLst>
                    <a:gs pos="2917">
                      <a:schemeClr val="tx2"/>
                    </a:gs>
                    <a:gs pos="30000">
                      <a:schemeClr val="tx2"/>
                    </a:gs>
                  </a:gsLst>
                  <a:lin ang="0" scaled="0"/>
                </a:gradFill>
                <a:ea typeface="Segoe UI" pitchFamily="34" charset="0"/>
                <a:cs typeface="Segoe UI" pitchFamily="34" charset="0"/>
              </a:endParaRPr>
            </a:p>
          </p:txBody>
        </p:sp>
        <p:sp>
          <p:nvSpPr>
            <p:cNvPr id="300" name="Rectangle: Rounded Corners 78">
              <a:extLst>
                <a:ext uri="{FF2B5EF4-FFF2-40B4-BE49-F238E27FC236}">
                  <a16:creationId xmlns:a16="http://schemas.microsoft.com/office/drawing/2014/main" id="{85637B9B-6625-F64B-962A-AE5DF293D7B8}"/>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2"/>
                      </a:gs>
                      <a:gs pos="30000">
                        <a:schemeClr val="tx2"/>
                      </a:gs>
                    </a:gsLst>
                    <a:lin ang="0" scaled="0"/>
                  </a:gradFill>
                  <a:ea typeface="Segoe UI" pitchFamily="34" charset="0"/>
                  <a:cs typeface="Segoe UI" pitchFamily="34" charset="0"/>
                </a:rPr>
                <a:t>Application XYZ</a:t>
              </a:r>
              <a:endParaRPr lang="en-US" sz="2353">
                <a:gradFill>
                  <a:gsLst>
                    <a:gs pos="2917">
                      <a:schemeClr val="tx2"/>
                    </a:gs>
                    <a:gs pos="30000">
                      <a:schemeClr val="tx2"/>
                    </a:gs>
                  </a:gsLst>
                  <a:lin ang="0" scaled="0"/>
                </a:gradFill>
                <a:ea typeface="Segoe UI" pitchFamily="34" charset="0"/>
                <a:cs typeface="Segoe UI" pitchFamily="34" charset="0"/>
              </a:endParaRPr>
            </a:p>
          </p:txBody>
        </p:sp>
      </p:grpSp>
      <p:sp>
        <p:nvSpPr>
          <p:cNvPr id="301" name="Rectangle: Rounded Corners 80">
            <a:extLst>
              <a:ext uri="{FF2B5EF4-FFF2-40B4-BE49-F238E27FC236}">
                <a16:creationId xmlns:a16="http://schemas.microsoft.com/office/drawing/2014/main" id="{BCD5DFBE-4CE1-F042-90F4-D2DB7ADE2E1B}"/>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2917">
                    <a:schemeClr val="tx2"/>
                  </a:gs>
                  <a:gs pos="30000">
                    <a:schemeClr val="tx2"/>
                  </a:gs>
                </a:gsLst>
                <a:lin ang="0" scaled="0"/>
              </a:gradFill>
              <a:ea typeface="Segoe UI" pitchFamily="34" charset="0"/>
              <a:cs typeface="Segoe UI" pitchFamily="34" charset="0"/>
            </a:endParaRPr>
          </a:p>
        </p:txBody>
      </p:sp>
      <p:grpSp>
        <p:nvGrpSpPr>
          <p:cNvPr id="302" name="Group 301">
            <a:extLst>
              <a:ext uri="{FF2B5EF4-FFF2-40B4-BE49-F238E27FC236}">
                <a16:creationId xmlns:a16="http://schemas.microsoft.com/office/drawing/2014/main" id="{1577CAF9-044A-3242-BEB9-06A0145401FE}"/>
              </a:ext>
            </a:extLst>
          </p:cNvPr>
          <p:cNvGrpSpPr/>
          <p:nvPr/>
        </p:nvGrpSpPr>
        <p:grpSpPr>
          <a:xfrm>
            <a:off x="9489381" y="2997782"/>
            <a:ext cx="679801" cy="803022"/>
            <a:chOff x="9679663" y="3057397"/>
            <a:chExt cx="693432" cy="819124"/>
          </a:xfrm>
        </p:grpSpPr>
        <p:sp>
          <p:nvSpPr>
            <p:cNvPr id="303" name="Rectangle: Rounded Corners 71">
              <a:extLst>
                <a:ext uri="{FF2B5EF4-FFF2-40B4-BE49-F238E27FC236}">
                  <a16:creationId xmlns:a16="http://schemas.microsoft.com/office/drawing/2014/main" id="{021B6633-6104-9E49-B73B-69F98A14E115}"/>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2917">
                      <a:schemeClr val="tx2"/>
                    </a:gs>
                    <a:gs pos="30000">
                      <a:schemeClr val="tx2"/>
                    </a:gs>
                  </a:gsLst>
                  <a:lin ang="0" scaled="0"/>
                </a:gradFill>
                <a:ea typeface="Segoe UI" pitchFamily="34" charset="0"/>
                <a:cs typeface="Segoe UI" pitchFamily="34" charset="0"/>
              </a:endParaRPr>
            </a:p>
          </p:txBody>
        </p:sp>
        <p:cxnSp>
          <p:nvCxnSpPr>
            <p:cNvPr id="304" name="Straight Arrow Connector 303">
              <a:extLst>
                <a:ext uri="{FF2B5EF4-FFF2-40B4-BE49-F238E27FC236}">
                  <a16:creationId xmlns:a16="http://schemas.microsoft.com/office/drawing/2014/main" id="{20D47FA8-ED98-D349-9B19-9B24191B88B0}"/>
                </a:ext>
              </a:extLst>
            </p:cNvPr>
            <p:cNvCxnSpPr>
              <a:cxnSpLocks/>
              <a:endCxn id="30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2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wipe(down)">
                                      <p:cBhvr>
                                        <p:cTn id="7" dur="1000"/>
                                        <p:tgtEl>
                                          <p:spTgt spid="258"/>
                                        </p:tgtEl>
                                      </p:cBhvr>
                                    </p:animEffect>
                                  </p:childTnLst>
                                </p:cTn>
                              </p:par>
                              <p:par>
                                <p:cTn id="8" presetID="22" presetClass="entr" presetSubtype="4" fill="hold" nodeType="withEffect">
                                  <p:stCondLst>
                                    <p:cond delay="250"/>
                                  </p:stCondLst>
                                  <p:childTnLst>
                                    <p:set>
                                      <p:cBhvr>
                                        <p:cTn id="9" dur="1" fill="hold">
                                          <p:stCondLst>
                                            <p:cond delay="0"/>
                                          </p:stCondLst>
                                        </p:cTn>
                                        <p:tgtEl>
                                          <p:spTgt spid="266"/>
                                        </p:tgtEl>
                                        <p:attrNameLst>
                                          <p:attrName>style.visibility</p:attrName>
                                        </p:attrNameLst>
                                      </p:cBhvr>
                                      <p:to>
                                        <p:strVal val="visible"/>
                                      </p:to>
                                    </p:set>
                                    <p:animEffect transition="in" filter="wipe(down)">
                                      <p:cBhvr>
                                        <p:cTn id="10" dur="1000"/>
                                        <p:tgtEl>
                                          <p:spTgt spid="266"/>
                                        </p:tgtEl>
                                      </p:cBhvr>
                                    </p:animEffect>
                                  </p:childTnLst>
                                </p:cTn>
                              </p:par>
                              <p:par>
                                <p:cTn id="11" presetID="10" presetClass="entr" presetSubtype="0" fill="hold" nodeType="withEffect">
                                  <p:stCondLst>
                                    <p:cond delay="1000"/>
                                  </p:stCondLst>
                                  <p:childTnLst>
                                    <p:set>
                                      <p:cBhvr>
                                        <p:cTn id="12" dur="1" fill="hold">
                                          <p:stCondLst>
                                            <p:cond delay="0"/>
                                          </p:stCondLst>
                                        </p:cTn>
                                        <p:tgtEl>
                                          <p:spTgt spid="274"/>
                                        </p:tgtEl>
                                        <p:attrNameLst>
                                          <p:attrName>style.visibility</p:attrName>
                                        </p:attrNameLst>
                                      </p:cBhvr>
                                      <p:to>
                                        <p:strVal val="visible"/>
                                      </p:to>
                                    </p:set>
                                    <p:animEffect transition="in" filter="fade">
                                      <p:cBhvr>
                                        <p:cTn id="13" dur="1000"/>
                                        <p:tgtEl>
                                          <p:spTgt spid="274"/>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283"/>
                                        </p:tgtEl>
                                        <p:attrNameLst>
                                          <p:attrName>style.visibility</p:attrName>
                                        </p:attrNameLst>
                                      </p:cBhvr>
                                      <p:to>
                                        <p:strVal val="visible"/>
                                      </p:to>
                                    </p:set>
                                    <p:animEffect transition="in" filter="wipe(down)">
                                      <p:cBhvr>
                                        <p:cTn id="17" dur="500"/>
                                        <p:tgtEl>
                                          <p:spTgt spid="283"/>
                                        </p:tgtEl>
                                      </p:cBhvr>
                                    </p:animEffect>
                                  </p:childTnLst>
                                </p:cTn>
                              </p:par>
                              <p:par>
                                <p:cTn id="18" presetID="22" presetClass="entr" presetSubtype="4" fill="hold" nodeType="withEffect">
                                  <p:stCondLst>
                                    <p:cond delay="500"/>
                                  </p:stCondLst>
                                  <p:childTnLst>
                                    <p:set>
                                      <p:cBhvr>
                                        <p:cTn id="19" dur="1" fill="hold">
                                          <p:stCondLst>
                                            <p:cond delay="0"/>
                                          </p:stCondLst>
                                        </p:cTn>
                                        <p:tgtEl>
                                          <p:spTgt spid="280"/>
                                        </p:tgtEl>
                                        <p:attrNameLst>
                                          <p:attrName>style.visibility</p:attrName>
                                        </p:attrNameLst>
                                      </p:cBhvr>
                                      <p:to>
                                        <p:strVal val="visible"/>
                                      </p:to>
                                    </p:set>
                                    <p:animEffect transition="in" filter="wipe(down)">
                                      <p:cBhvr>
                                        <p:cTn id="20" dur="500"/>
                                        <p:tgtEl>
                                          <p:spTgt spid="280"/>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279"/>
                                        </p:tgtEl>
                                        <p:attrNameLst>
                                          <p:attrName>style.visibility</p:attrName>
                                        </p:attrNameLst>
                                      </p:cBhvr>
                                      <p:to>
                                        <p:strVal val="visible"/>
                                      </p:to>
                                    </p:set>
                                    <p:animEffect transition="in" filter="wheel(1)">
                                      <p:cBhvr>
                                        <p:cTn id="24" dur="1000"/>
                                        <p:tgtEl>
                                          <p:spTgt spid="27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56"/>
                                        </p:tgtEl>
                                        <p:attrNameLst>
                                          <p:attrName>style.visibility</p:attrName>
                                        </p:attrNameLst>
                                      </p:cBhvr>
                                      <p:to>
                                        <p:strVal val="visible"/>
                                      </p:to>
                                    </p:set>
                                    <p:animEffect transition="in" filter="fade">
                                      <p:cBhvr>
                                        <p:cTn id="28" dur="500"/>
                                        <p:tgtEl>
                                          <p:spTgt spid="256"/>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286"/>
                                        </p:tgtEl>
                                        <p:attrNameLst>
                                          <p:attrName>style.visibility</p:attrName>
                                        </p:attrNameLst>
                                      </p:cBhvr>
                                      <p:to>
                                        <p:strVal val="visible"/>
                                      </p:to>
                                    </p:set>
                                    <p:animEffect transition="in" filter="wipe(down)">
                                      <p:cBhvr>
                                        <p:cTn id="32" dur="1000"/>
                                        <p:tgtEl>
                                          <p:spTgt spid="286"/>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297"/>
                                        </p:tgtEl>
                                        <p:attrNameLst>
                                          <p:attrName>style.visibility</p:attrName>
                                        </p:attrNameLst>
                                      </p:cBhvr>
                                      <p:to>
                                        <p:strVal val="visible"/>
                                      </p:to>
                                    </p:set>
                                    <p:animEffect transition="in" filter="fade">
                                      <p:cBhvr>
                                        <p:cTn id="36" dur="1000"/>
                                        <p:tgtEl>
                                          <p:spTgt spid="297"/>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302"/>
                                        </p:tgtEl>
                                        <p:attrNameLst>
                                          <p:attrName>style.visibility</p:attrName>
                                        </p:attrNameLst>
                                      </p:cBhvr>
                                      <p:to>
                                        <p:strVal val="visible"/>
                                      </p:to>
                                    </p:set>
                                    <p:animEffect transition="in" filter="wipe(down)">
                                      <p:cBhvr>
                                        <p:cTn id="40" dur="500"/>
                                        <p:tgtEl>
                                          <p:spTgt spid="302"/>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301"/>
                                        </p:tgtEl>
                                        <p:attrNameLst>
                                          <p:attrName>style.visibility</p:attrName>
                                        </p:attrNameLst>
                                      </p:cBhvr>
                                      <p:to>
                                        <p:strVal val="visible"/>
                                      </p:to>
                                    </p:set>
                                    <p:animEffect transition="in" filter="wheel(1)">
                                      <p:cBhvr>
                                        <p:cTn id="44" dur="1000"/>
                                        <p:tgtEl>
                                          <p:spTgt spid="30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57"/>
                                        </p:tgtEl>
                                        <p:attrNameLst>
                                          <p:attrName>style.visibility</p:attrName>
                                        </p:attrNameLst>
                                      </p:cBhvr>
                                      <p:to>
                                        <p:strVal val="visible"/>
                                      </p:to>
                                    </p:set>
                                    <p:animEffect transition="in" filter="fade">
                                      <p:cBhvr>
                                        <p:cTn id="48"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257" grpId="0"/>
      <p:bldP spid="279" grpId="0" animBg="1"/>
      <p:bldP spid="30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The container advantage</a:t>
            </a:r>
          </a:p>
        </p:txBody>
      </p:sp>
      <p:sp>
        <p:nvSpPr>
          <p:cNvPr id="3" name="Rectangle: Rounded Corners 48">
            <a:extLst>
              <a:ext uri="{FF2B5EF4-FFF2-40B4-BE49-F238E27FC236}">
                <a16:creationId xmlns:a16="http://schemas.microsoft.com/office/drawing/2014/main" id="{1D356CBB-77AB-0B43-B433-47EF55493ADE}"/>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1"/>
                    </a:gs>
                    <a:gs pos="30000">
                      <a:schemeClr val="tx1"/>
                    </a:gs>
                  </a:gsLst>
                  <a:lin ang="0" scaled="0"/>
                </a:gradFill>
                <a:ea typeface="Segoe UI" pitchFamily="34" charset="0"/>
                <a:cs typeface="Segoe UI" pitchFamily="34" charset="0"/>
              </a:rPr>
              <a:t>Hardware</a:t>
            </a:r>
            <a:endParaRPr lang="en-US" sz="2353">
              <a:gradFill>
                <a:gsLst>
                  <a:gs pos="2917">
                    <a:schemeClr val="tx1"/>
                  </a:gs>
                  <a:gs pos="30000">
                    <a:schemeClr val="tx1"/>
                  </a:gs>
                </a:gsLst>
                <a:lin ang="0" scaled="0"/>
              </a:gradFill>
              <a:ea typeface="Segoe UI" pitchFamily="34" charset="0"/>
              <a:cs typeface="Segoe UI" pitchFamily="34" charset="0"/>
            </a:endParaRPr>
          </a:p>
        </p:txBody>
      </p:sp>
      <p:sp>
        <p:nvSpPr>
          <p:cNvPr id="4" name="Rectangle: Rounded Corners 51">
            <a:extLst>
              <a:ext uri="{FF2B5EF4-FFF2-40B4-BE49-F238E27FC236}">
                <a16:creationId xmlns:a16="http://schemas.microsoft.com/office/drawing/2014/main" id="{48B99458-2F8C-6543-96E7-169166773946}"/>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1"/>
                    </a:gs>
                    <a:gs pos="30000">
                      <a:schemeClr val="tx1"/>
                    </a:gs>
                  </a:gsLst>
                  <a:lin ang="0" scaled="0"/>
                </a:gradFill>
                <a:ea typeface="Segoe UI" pitchFamily="34" charset="0"/>
                <a:cs typeface="Segoe UI" pitchFamily="34" charset="0"/>
              </a:rPr>
              <a:t>Host OS</a:t>
            </a:r>
            <a:endParaRPr lang="en-US" sz="2353">
              <a:gradFill>
                <a:gsLst>
                  <a:gs pos="2917">
                    <a:schemeClr val="tx1"/>
                  </a:gs>
                  <a:gs pos="30000">
                    <a:schemeClr val="tx1"/>
                  </a:gs>
                </a:gsLst>
                <a:lin ang="0" scaled="0"/>
              </a:gradFill>
              <a:ea typeface="Segoe UI" pitchFamily="34" charset="0"/>
              <a:cs typeface="Segoe UI" pitchFamily="34" charset="0"/>
            </a:endParaRPr>
          </a:p>
        </p:txBody>
      </p:sp>
      <p:sp>
        <p:nvSpPr>
          <p:cNvPr id="5" name="Rectangle: Rounded Corners 52">
            <a:extLst>
              <a:ext uri="{FF2B5EF4-FFF2-40B4-BE49-F238E27FC236}">
                <a16:creationId xmlns:a16="http://schemas.microsoft.com/office/drawing/2014/main" id="{DB2228F6-6180-5E4C-BE4A-490C0A4B610D}"/>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1"/>
                    </a:gs>
                    <a:gs pos="30000">
                      <a:schemeClr val="tx1"/>
                    </a:gs>
                  </a:gsLst>
                  <a:lin ang="0" scaled="0"/>
                </a:gradFill>
                <a:ea typeface="Segoe UI" pitchFamily="34" charset="0"/>
                <a:cs typeface="Segoe UI" pitchFamily="34" charset="0"/>
              </a:rPr>
              <a:t>Hypervisor 2</a:t>
            </a:r>
            <a:endParaRPr lang="en-US" sz="2353">
              <a:gradFill>
                <a:gsLst>
                  <a:gs pos="2917">
                    <a:schemeClr val="tx1"/>
                  </a:gs>
                  <a:gs pos="30000">
                    <a:schemeClr val="tx1"/>
                  </a:gs>
                </a:gsLst>
                <a:lin ang="0" scaled="0"/>
              </a:gradFill>
              <a:ea typeface="Segoe UI" pitchFamily="34" charset="0"/>
              <a:cs typeface="Segoe UI" pitchFamily="34" charset="0"/>
            </a:endParaRPr>
          </a:p>
        </p:txBody>
      </p:sp>
      <p:sp>
        <p:nvSpPr>
          <p:cNvPr id="6" name="Rectangle: Rounded Corners 53">
            <a:extLst>
              <a:ext uri="{FF2B5EF4-FFF2-40B4-BE49-F238E27FC236}">
                <a16:creationId xmlns:a16="http://schemas.microsoft.com/office/drawing/2014/main" id="{5E5FB515-682B-8C45-8B6A-832AB40EF8B3}"/>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1"/>
                    </a:gs>
                    <a:gs pos="30000">
                      <a:schemeClr val="tx1"/>
                    </a:gs>
                  </a:gsLst>
                  <a:lin ang="0" scaled="0"/>
                </a:gradFill>
                <a:cs typeface="Segoe UI" pitchFamily="34" charset="0"/>
              </a:rPr>
              <a:t>VM</a:t>
            </a:r>
          </a:p>
        </p:txBody>
      </p:sp>
      <p:sp>
        <p:nvSpPr>
          <p:cNvPr id="7" name="Rectangle: Rounded Corners 59">
            <a:extLst>
              <a:ext uri="{FF2B5EF4-FFF2-40B4-BE49-F238E27FC236}">
                <a16:creationId xmlns:a16="http://schemas.microsoft.com/office/drawing/2014/main" id="{96B1FACC-E34D-3841-9BAD-55F8D7090B9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1"/>
                    </a:gs>
                    <a:gs pos="30000">
                      <a:schemeClr val="tx1"/>
                    </a:gs>
                  </a:gsLst>
                  <a:lin ang="0" scaled="0"/>
                </a:gradFill>
                <a:cs typeface="Segoe UI" pitchFamily="34" charset="0"/>
              </a:rPr>
              <a:t>VM</a:t>
            </a:r>
          </a:p>
        </p:txBody>
      </p:sp>
      <p:sp>
        <p:nvSpPr>
          <p:cNvPr id="8" name="Rectangle: Rounded Corners 66">
            <a:extLst>
              <a:ext uri="{FF2B5EF4-FFF2-40B4-BE49-F238E27FC236}">
                <a16:creationId xmlns:a16="http://schemas.microsoft.com/office/drawing/2014/main" id="{B45F34CF-7726-5042-A56B-797F4B4BEB31}"/>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1"/>
                    </a:gs>
                    <a:gs pos="30000">
                      <a:schemeClr val="tx1"/>
                    </a:gs>
                  </a:gsLst>
                  <a:lin ang="0" scaled="0"/>
                </a:gradFill>
                <a:cs typeface="Segoe UI" pitchFamily="34" charset="0"/>
              </a:rPr>
              <a:t>Application</a:t>
            </a:r>
          </a:p>
        </p:txBody>
      </p:sp>
      <p:sp>
        <p:nvSpPr>
          <p:cNvPr id="9" name="Rectangle: Rounded Corners 73">
            <a:extLst>
              <a:ext uri="{FF2B5EF4-FFF2-40B4-BE49-F238E27FC236}">
                <a16:creationId xmlns:a16="http://schemas.microsoft.com/office/drawing/2014/main" id="{93673C57-486E-BA49-9D66-30C1988E83BF}"/>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1"/>
                    </a:gs>
                    <a:gs pos="30000">
                      <a:schemeClr val="tx1"/>
                    </a:gs>
                  </a:gsLst>
                  <a:lin ang="0" scaled="0"/>
                </a:gradFill>
                <a:cs typeface="Segoe UI" pitchFamily="34" charset="0"/>
              </a:rPr>
              <a:t>Application</a:t>
            </a:r>
          </a:p>
        </p:txBody>
      </p:sp>
      <p:sp>
        <p:nvSpPr>
          <p:cNvPr id="10" name="Rectangle: Rounded Corners 98">
            <a:extLst>
              <a:ext uri="{FF2B5EF4-FFF2-40B4-BE49-F238E27FC236}">
                <a16:creationId xmlns:a16="http://schemas.microsoft.com/office/drawing/2014/main" id="{72862566-8E74-F140-9A0E-2B3DF3C65698}"/>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1"/>
                    </a:gs>
                    <a:gs pos="30000">
                      <a:schemeClr val="tx1"/>
                    </a:gs>
                  </a:gsLst>
                  <a:lin ang="0" scaled="0"/>
                </a:gradFill>
                <a:cs typeface="Segoe UI" pitchFamily="34" charset="0"/>
              </a:rPr>
              <a:t>Con.</a:t>
            </a:r>
          </a:p>
        </p:txBody>
      </p:sp>
      <p:sp>
        <p:nvSpPr>
          <p:cNvPr id="11" name="Rectangle: Rounded Corners 99">
            <a:extLst>
              <a:ext uri="{FF2B5EF4-FFF2-40B4-BE49-F238E27FC236}">
                <a16:creationId xmlns:a16="http://schemas.microsoft.com/office/drawing/2014/main" id="{98E7538F-3E91-8C46-B893-1B674B642FDF}"/>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1"/>
                    </a:gs>
                    <a:gs pos="30000">
                      <a:schemeClr val="tx1"/>
                    </a:gs>
                  </a:gsLst>
                  <a:lin ang="0" scaled="0"/>
                </a:gradFill>
                <a:cs typeface="Segoe UI" pitchFamily="34" charset="0"/>
              </a:rPr>
              <a:t>Con.</a:t>
            </a:r>
          </a:p>
        </p:txBody>
      </p:sp>
      <p:sp>
        <p:nvSpPr>
          <p:cNvPr id="12" name="TextBox 11">
            <a:extLst>
              <a:ext uri="{FF2B5EF4-FFF2-40B4-BE49-F238E27FC236}">
                <a16:creationId xmlns:a16="http://schemas.microsoft.com/office/drawing/2014/main" id="{D01C7600-DF61-8045-BA93-A83E912509D9}"/>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a:spcAft>
                <a:spcPts val="2353"/>
              </a:spcAft>
            </a:pPr>
            <a:r>
              <a:rPr lang="en-US" sz="2353">
                <a:gradFill>
                  <a:gsLst>
                    <a:gs pos="2917">
                      <a:schemeClr val="accent1"/>
                    </a:gs>
                    <a:gs pos="30000">
                      <a:schemeClr val="accent1"/>
                    </a:gs>
                  </a:gsLst>
                  <a:lin ang="0" scaled="0"/>
                </a:gradFill>
                <a:latin typeface="Segoe UI Semibold" panose="020B0702040204020203" pitchFamily="34" charset="0"/>
                <a:cs typeface="Segoe UI Semibold" panose="020B0702040204020203" pitchFamily="34" charset="0"/>
              </a:rPr>
              <a:t>Traditional virtualized environment</a:t>
            </a:r>
          </a:p>
        </p:txBody>
      </p:sp>
      <p:sp>
        <p:nvSpPr>
          <p:cNvPr id="13" name="Rectangle: Rounded Corners 94">
            <a:extLst>
              <a:ext uri="{FF2B5EF4-FFF2-40B4-BE49-F238E27FC236}">
                <a16:creationId xmlns:a16="http://schemas.microsoft.com/office/drawing/2014/main" id="{EB3A869B-AFC1-F641-A2DE-430E3C330254}"/>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1"/>
                    </a:gs>
                    <a:gs pos="30000">
                      <a:schemeClr val="tx1"/>
                    </a:gs>
                  </a:gsLst>
                  <a:lin ang="0" scaled="0"/>
                </a:gradFill>
                <a:cs typeface="Segoe UI" pitchFamily="34" charset="0"/>
              </a:rPr>
              <a:t>Con.</a:t>
            </a:r>
          </a:p>
        </p:txBody>
      </p:sp>
      <p:sp>
        <p:nvSpPr>
          <p:cNvPr id="14" name="Rectangle: Rounded Corners 95">
            <a:extLst>
              <a:ext uri="{FF2B5EF4-FFF2-40B4-BE49-F238E27FC236}">
                <a16:creationId xmlns:a16="http://schemas.microsoft.com/office/drawing/2014/main" id="{2B5B8330-6613-3441-8122-7636F04CF4CB}"/>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a:gradFill>
                  <a:gsLst>
                    <a:gs pos="2917">
                      <a:schemeClr val="tx1"/>
                    </a:gs>
                    <a:gs pos="30000">
                      <a:schemeClr val="tx1"/>
                    </a:gs>
                  </a:gsLst>
                  <a:lin ang="0" scaled="0"/>
                </a:gradFill>
                <a:cs typeface="Segoe UI" pitchFamily="34" charset="0"/>
              </a:rPr>
              <a:t>Con.</a:t>
            </a:r>
          </a:p>
        </p:txBody>
      </p:sp>
      <p:grpSp>
        <p:nvGrpSpPr>
          <p:cNvPr id="15" name="Group 14">
            <a:extLst>
              <a:ext uri="{FF2B5EF4-FFF2-40B4-BE49-F238E27FC236}">
                <a16:creationId xmlns:a16="http://schemas.microsoft.com/office/drawing/2014/main" id="{1D4C6B16-8EA0-CF4D-A6B1-343D25CFF53F}"/>
              </a:ext>
            </a:extLst>
          </p:cNvPr>
          <p:cNvGrpSpPr/>
          <p:nvPr/>
        </p:nvGrpSpPr>
        <p:grpSpPr>
          <a:xfrm>
            <a:off x="7469004" y="1474419"/>
            <a:ext cx="934690" cy="934690"/>
            <a:chOff x="2234983" y="1360608"/>
            <a:chExt cx="953432" cy="953432"/>
          </a:xfrm>
        </p:grpSpPr>
        <p:sp>
          <p:nvSpPr>
            <p:cNvPr id="16" name="Circle: Hollow 3">
              <a:extLst>
                <a:ext uri="{FF2B5EF4-FFF2-40B4-BE49-F238E27FC236}">
                  <a16:creationId xmlns:a16="http://schemas.microsoft.com/office/drawing/2014/main" id="{7F8E715D-3753-E944-B574-B84C9215C74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gradFill>
                  <a:gsLst>
                    <a:gs pos="2917">
                      <a:schemeClr val="tx1"/>
                    </a:gs>
                    <a:gs pos="30000">
                      <a:schemeClr val="tx1"/>
                    </a:gs>
                  </a:gsLst>
                  <a:lin ang="0" scaled="0"/>
                </a:gradFill>
                <a:cs typeface="Segoe UI" pitchFamily="34" charset="0"/>
              </a:endParaRPr>
            </a:p>
          </p:txBody>
        </p:sp>
        <p:sp>
          <p:nvSpPr>
            <p:cNvPr id="18" name="Block Arc 17">
              <a:extLst>
                <a:ext uri="{FF2B5EF4-FFF2-40B4-BE49-F238E27FC236}">
                  <a16:creationId xmlns:a16="http://schemas.microsoft.com/office/drawing/2014/main" id="{F1B6A3F4-A2C1-3840-9E02-F666A61503E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gradFill>
                  <a:gsLst>
                    <a:gs pos="2917">
                      <a:schemeClr val="tx1"/>
                    </a:gs>
                    <a:gs pos="30000">
                      <a:schemeClr val="tx1"/>
                    </a:gs>
                  </a:gsLst>
                  <a:lin ang="0" scaled="0"/>
                </a:gradFill>
                <a:cs typeface="Segoe UI" pitchFamily="34" charset="0"/>
              </a:endParaRPr>
            </a:p>
          </p:txBody>
        </p:sp>
      </p:grpSp>
      <p:grpSp>
        <p:nvGrpSpPr>
          <p:cNvPr id="19" name="Group 18">
            <a:extLst>
              <a:ext uri="{FF2B5EF4-FFF2-40B4-BE49-F238E27FC236}">
                <a16:creationId xmlns:a16="http://schemas.microsoft.com/office/drawing/2014/main" id="{D276094D-CF02-A44C-A093-49F48E435A05}"/>
              </a:ext>
            </a:extLst>
          </p:cNvPr>
          <p:cNvGrpSpPr/>
          <p:nvPr/>
        </p:nvGrpSpPr>
        <p:grpSpPr>
          <a:xfrm>
            <a:off x="9514829" y="1474419"/>
            <a:ext cx="934690" cy="934690"/>
            <a:chOff x="4321831" y="1360608"/>
            <a:chExt cx="953432" cy="953432"/>
          </a:xfrm>
        </p:grpSpPr>
        <p:sp>
          <p:nvSpPr>
            <p:cNvPr id="20" name="Circle: Hollow 42">
              <a:extLst>
                <a:ext uri="{FF2B5EF4-FFF2-40B4-BE49-F238E27FC236}">
                  <a16:creationId xmlns:a16="http://schemas.microsoft.com/office/drawing/2014/main" id="{1452559D-040D-1C47-8B77-F7CE84B4A8F7}"/>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gradFill>
                  <a:gsLst>
                    <a:gs pos="2917">
                      <a:schemeClr val="tx1"/>
                    </a:gs>
                    <a:gs pos="30000">
                      <a:schemeClr val="tx1"/>
                    </a:gs>
                  </a:gsLst>
                  <a:lin ang="0" scaled="0"/>
                </a:gradFill>
                <a:cs typeface="Segoe UI" pitchFamily="34" charset="0"/>
              </a:endParaRPr>
            </a:p>
          </p:txBody>
        </p:sp>
        <p:sp>
          <p:nvSpPr>
            <p:cNvPr id="21" name="Block Arc 20">
              <a:extLst>
                <a:ext uri="{FF2B5EF4-FFF2-40B4-BE49-F238E27FC236}">
                  <a16:creationId xmlns:a16="http://schemas.microsoft.com/office/drawing/2014/main" id="{5CD65DCD-E918-1542-BE19-3314B15C9C3F}"/>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gradFill>
                  <a:gsLst>
                    <a:gs pos="2917">
                      <a:schemeClr val="tx1"/>
                    </a:gs>
                    <a:gs pos="30000">
                      <a:schemeClr val="tx1"/>
                    </a:gs>
                  </a:gsLst>
                  <a:lin ang="0" scaled="0"/>
                </a:gradFill>
                <a:cs typeface="Segoe UI" pitchFamily="34" charset="0"/>
              </a:endParaRPr>
            </a:p>
          </p:txBody>
        </p:sp>
      </p:grpSp>
      <p:grpSp>
        <p:nvGrpSpPr>
          <p:cNvPr id="22" name="Group 21">
            <a:extLst>
              <a:ext uri="{FF2B5EF4-FFF2-40B4-BE49-F238E27FC236}">
                <a16:creationId xmlns:a16="http://schemas.microsoft.com/office/drawing/2014/main" id="{FF69EF4C-8014-0C48-B7FA-41C1E6191BDB}"/>
              </a:ext>
            </a:extLst>
          </p:cNvPr>
          <p:cNvGrpSpPr/>
          <p:nvPr/>
        </p:nvGrpSpPr>
        <p:grpSpPr>
          <a:xfrm>
            <a:off x="1003601" y="2668208"/>
            <a:ext cx="6662838" cy="905210"/>
            <a:chOff x="1023725" y="2721216"/>
            <a:chExt cx="6796442" cy="923361"/>
          </a:xfrm>
        </p:grpSpPr>
        <p:sp>
          <p:nvSpPr>
            <p:cNvPr id="23" name="TextBox 22">
              <a:extLst>
                <a:ext uri="{FF2B5EF4-FFF2-40B4-BE49-F238E27FC236}">
                  <a16:creationId xmlns:a16="http://schemas.microsoft.com/office/drawing/2014/main" id="{7FB73ECB-D1F9-8F49-873D-4ED49D7F6F5C}"/>
                </a:ext>
              </a:extLst>
            </p:cNvPr>
            <p:cNvSpPr txBox="1"/>
            <p:nvPr/>
          </p:nvSpPr>
          <p:spPr>
            <a:xfrm>
              <a:off x="1023725" y="2721216"/>
              <a:ext cx="4435941" cy="923361"/>
            </a:xfrm>
            <a:prstGeom prst="rect">
              <a:avLst/>
            </a:prstGeom>
            <a:noFill/>
          </p:spPr>
          <p:txBody>
            <a:bodyPr wrap="square" lIns="143428" tIns="143428" rIns="143428" bIns="143428" rtlCol="0" anchor="ctr">
              <a:spAutoFit/>
            </a:bodyPr>
            <a:lstStyle/>
            <a:p>
              <a:pPr>
                <a:spcAft>
                  <a:spcPts val="2353"/>
                </a:spcAft>
              </a:pPr>
              <a:r>
                <a:rPr lang="en-US" sz="2000">
                  <a:gradFill>
                    <a:gsLst>
                      <a:gs pos="2917">
                        <a:schemeClr val="tx1"/>
                      </a:gs>
                      <a:gs pos="30000">
                        <a:schemeClr val="tx1"/>
                      </a:gs>
                    </a:gsLst>
                    <a:lin ang="0" scaled="0"/>
                  </a:gradFill>
                  <a:latin typeface="Segoe UI" panose="020B0502040204020203" pitchFamily="34" charset="0"/>
                  <a:cs typeface="Segoe UI" panose="020B0502040204020203" pitchFamily="34" charset="0"/>
                </a:rPr>
                <a:t>Low utilization of container resources</a:t>
              </a:r>
            </a:p>
          </p:txBody>
        </p:sp>
        <p:cxnSp>
          <p:nvCxnSpPr>
            <p:cNvPr id="24" name="Straight Arrow Connector 23">
              <a:extLst>
                <a:ext uri="{FF2B5EF4-FFF2-40B4-BE49-F238E27FC236}">
                  <a16:creationId xmlns:a16="http://schemas.microsoft.com/office/drawing/2014/main" id="{B19878A6-6026-FA40-8DF2-6D9D98E67A09}"/>
                </a:ext>
              </a:extLst>
            </p:cNvPr>
            <p:cNvCxnSpPr>
              <a:cxnSpLocks/>
            </p:cNvCxnSpPr>
            <p:nvPr/>
          </p:nvCxnSpPr>
          <p:spPr>
            <a:xfrm>
              <a:off x="5138382" y="3182897"/>
              <a:ext cx="2681785" cy="0"/>
            </a:xfrm>
            <a:prstGeom prst="straightConnector1">
              <a:avLst/>
            </a:prstGeom>
            <a:ln w="12700">
              <a:solidFill>
                <a:schemeClr val="accent5"/>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F1FA802-4CF8-C54A-8E0E-12978A2FA05E}"/>
              </a:ext>
            </a:extLst>
          </p:cNvPr>
          <p:cNvGrpSpPr/>
          <p:nvPr/>
        </p:nvGrpSpPr>
        <p:grpSpPr>
          <a:xfrm>
            <a:off x="1003601" y="3650245"/>
            <a:ext cx="6274834" cy="905210"/>
            <a:chOff x="1023725" y="3722944"/>
            <a:chExt cx="6400657" cy="923362"/>
          </a:xfrm>
        </p:grpSpPr>
        <p:sp>
          <p:nvSpPr>
            <p:cNvPr id="26" name="TextBox 25">
              <a:extLst>
                <a:ext uri="{FF2B5EF4-FFF2-40B4-BE49-F238E27FC236}">
                  <a16:creationId xmlns:a16="http://schemas.microsoft.com/office/drawing/2014/main" id="{50045EC4-A4A4-F84C-AEB7-91BCC96B40A0}"/>
                </a:ext>
              </a:extLst>
            </p:cNvPr>
            <p:cNvSpPr txBox="1"/>
            <p:nvPr/>
          </p:nvSpPr>
          <p:spPr>
            <a:xfrm>
              <a:off x="1023725" y="3722944"/>
              <a:ext cx="4371216" cy="923362"/>
            </a:xfrm>
            <a:prstGeom prst="rect">
              <a:avLst/>
            </a:prstGeom>
            <a:noFill/>
          </p:spPr>
          <p:txBody>
            <a:bodyPr wrap="square" lIns="143428" tIns="143428" rIns="143428" bIns="143428" rtlCol="0" anchor="ctr">
              <a:spAutoFit/>
            </a:bodyPr>
            <a:lstStyle/>
            <a:p>
              <a:pPr>
                <a:spcAft>
                  <a:spcPts val="2353"/>
                </a:spcAft>
              </a:pPr>
              <a:r>
                <a:rPr lang="en-US" sz="2000">
                  <a:gradFill>
                    <a:gsLst>
                      <a:gs pos="2917">
                        <a:schemeClr val="tx1"/>
                      </a:gs>
                      <a:gs pos="30000">
                        <a:schemeClr val="tx1"/>
                      </a:gs>
                    </a:gsLst>
                    <a:lin ang="0" scaled="0"/>
                  </a:gradFill>
                  <a:latin typeface="Segoe UI" panose="020B0502040204020203" pitchFamily="34" charset="0"/>
                  <a:cs typeface="Segoe UI" panose="020B0502040204020203" pitchFamily="34" charset="0"/>
                </a:rPr>
                <a:t>Containerization of applications </a:t>
              </a:r>
              <a:br>
                <a:rPr lang="en-US" sz="2000">
                  <a:gradFill>
                    <a:gsLst>
                      <a:gs pos="2917">
                        <a:schemeClr val="tx1"/>
                      </a:gs>
                      <a:gs pos="30000">
                        <a:schemeClr val="tx1"/>
                      </a:gs>
                    </a:gsLst>
                    <a:lin ang="0" scaled="0"/>
                  </a:gradFill>
                  <a:latin typeface="Segoe UI" panose="020B0502040204020203" pitchFamily="34" charset="0"/>
                  <a:cs typeface="Segoe UI" panose="020B0502040204020203" pitchFamily="34" charset="0"/>
                </a:rPr>
              </a:br>
              <a:r>
                <a:rPr lang="en-US" sz="2000">
                  <a:gradFill>
                    <a:gsLst>
                      <a:gs pos="2917">
                        <a:schemeClr val="tx1"/>
                      </a:gs>
                      <a:gs pos="30000">
                        <a:schemeClr val="tx1"/>
                      </a:gs>
                    </a:gsLst>
                    <a:lin ang="0" scaled="0"/>
                  </a:gradFill>
                  <a:latin typeface="Segoe UI" panose="020B0502040204020203" pitchFamily="34" charset="0"/>
                  <a:cs typeface="Segoe UI" panose="020B0502040204020203" pitchFamily="34" charset="0"/>
                </a:rPr>
                <a:t>and their dependencies</a:t>
              </a:r>
            </a:p>
          </p:txBody>
        </p:sp>
        <p:cxnSp>
          <p:nvCxnSpPr>
            <p:cNvPr id="27" name="Straight Arrow Connector 26">
              <a:extLst>
                <a:ext uri="{FF2B5EF4-FFF2-40B4-BE49-F238E27FC236}">
                  <a16:creationId xmlns:a16="http://schemas.microsoft.com/office/drawing/2014/main" id="{5E12FDE2-2759-E64A-96CC-C5BB7D388E66}"/>
                </a:ext>
              </a:extLst>
            </p:cNvPr>
            <p:cNvCxnSpPr>
              <a:cxnSpLocks/>
            </p:cNvCxnSpPr>
            <p:nvPr/>
          </p:nvCxnSpPr>
          <p:spPr>
            <a:xfrm>
              <a:off x="5138382" y="4184624"/>
              <a:ext cx="2286000" cy="0"/>
            </a:xfrm>
            <a:prstGeom prst="straightConnector1">
              <a:avLst/>
            </a:prstGeom>
            <a:ln w="12700">
              <a:solidFill>
                <a:schemeClr val="accent5"/>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694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1000"/>
                                        <p:tgtEl>
                                          <p:spTgt spid="2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par>
                                <p:cTn id="16" presetID="21" presetClass="entr" presetSubtype="1"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heel(1)">
                                      <p:cBhvr>
                                        <p:cTn id="18" dur="1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8"/>
                                        </p:tgtEl>
                                      </p:cBhvr>
                                    </p:animEffect>
                                    <p:set>
                                      <p:cBhvr>
                                        <p:cTn id="23" dur="1" fill="hold">
                                          <p:stCondLst>
                                            <p:cond delay="999"/>
                                          </p:stCondLst>
                                        </p:cTn>
                                        <p:tgtEl>
                                          <p:spTgt spid="8"/>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1000"/>
                                        <p:tgtEl>
                                          <p:spTgt spid="25"/>
                                        </p:tgtEl>
                                      </p:cBhvr>
                                    </p:animEffect>
                                  </p:childTnLst>
                                </p:cTn>
                              </p:par>
                              <p:par>
                                <p:cTn id="27" presetID="10" presetClass="exit" presetSubtype="0" fill="hold" grpId="0" nodeType="withEffect">
                                  <p:stCondLst>
                                    <p:cond delay="0"/>
                                  </p:stCondLst>
                                  <p:childTnLst>
                                    <p:animEffect transition="out" filter="fade">
                                      <p:cBhvr>
                                        <p:cTn id="28" dur="1000"/>
                                        <p:tgtEl>
                                          <p:spTgt spid="9"/>
                                        </p:tgtEl>
                                      </p:cBhvr>
                                    </p:animEffect>
                                    <p:set>
                                      <p:cBhvr>
                                        <p:cTn id="29" dur="1" fill="hold">
                                          <p:stCondLst>
                                            <p:cond delay="999"/>
                                          </p:stCondLst>
                                        </p:cTn>
                                        <p:tgtEl>
                                          <p:spTgt spid="9"/>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39B0-C478-44FC-A89A-799267A3C96D}"/>
              </a:ext>
            </a:extLst>
          </p:cNvPr>
          <p:cNvSpPr>
            <a:spLocks noGrp="1"/>
          </p:cNvSpPr>
          <p:nvPr>
            <p:ph type="title"/>
          </p:nvPr>
        </p:nvSpPr>
        <p:spPr/>
        <p:txBody>
          <a:bodyPr/>
          <a:lstStyle/>
          <a:p>
            <a:r>
              <a:rPr lang="en-US"/>
              <a:t>/Upcoming Session alert</a:t>
            </a:r>
          </a:p>
        </p:txBody>
      </p:sp>
      <p:grpSp>
        <p:nvGrpSpPr>
          <p:cNvPr id="24" name="Group 23">
            <a:extLst>
              <a:ext uri="{FF2B5EF4-FFF2-40B4-BE49-F238E27FC236}">
                <a16:creationId xmlns:a16="http://schemas.microsoft.com/office/drawing/2014/main" id="{05BB91D5-07CD-4F08-B818-E492D689FFC4}"/>
              </a:ext>
            </a:extLst>
          </p:cNvPr>
          <p:cNvGrpSpPr/>
          <p:nvPr/>
        </p:nvGrpSpPr>
        <p:grpSpPr>
          <a:xfrm>
            <a:off x="674687" y="1686821"/>
            <a:ext cx="10934701" cy="947952"/>
            <a:chOff x="674687" y="4476551"/>
            <a:chExt cx="10934701" cy="947952"/>
          </a:xfrm>
        </p:grpSpPr>
        <p:sp>
          <p:nvSpPr>
            <p:cNvPr id="10" name="Text Placeholder 2">
              <a:extLst>
                <a:ext uri="{FF2B5EF4-FFF2-40B4-BE49-F238E27FC236}">
                  <a16:creationId xmlns:a16="http://schemas.microsoft.com/office/drawing/2014/main" id="{FC85A2F9-77AC-4A09-A5EC-0361BBA09035}"/>
                </a:ext>
              </a:extLst>
            </p:cNvPr>
            <p:cNvSpPr txBox="1">
              <a:spLocks/>
            </p:cNvSpPr>
            <p:nvPr/>
          </p:nvSpPr>
          <p:spPr>
            <a:xfrm>
              <a:off x="1135382" y="4476551"/>
              <a:ext cx="10474006" cy="94795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AFUN60</a:t>
              </a:r>
              <a:r>
                <a:rPr lang="en-US" dirty="0">
                  <a:gradFill>
                    <a:gsLst>
                      <a:gs pos="1250">
                        <a:srgbClr val="1A1A1A"/>
                      </a:gs>
                      <a:gs pos="100000">
                        <a:srgbClr val="1A1A1A"/>
                      </a:gs>
                    </a:gsLst>
                    <a:lin ang="5400000" scaled="0"/>
                  </a:gradFill>
                </a:rPr>
                <a:t>: Exploring Containers and Orchestration in Azure </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lvl="0" indent="0">
                <a:buNone/>
                <a:defRPr/>
              </a:pPr>
              <a:r>
                <a:rPr lang="en-US" dirty="0">
                  <a:gradFill>
                    <a:gsLst>
                      <a:gs pos="1250">
                        <a:srgbClr val="1A1A1A"/>
                      </a:gs>
                      <a:gs pos="100000">
                        <a:srgbClr val="1A1A1A"/>
                      </a:gs>
                    </a:gsLst>
                    <a:lin ang="5400000" scaled="0"/>
                  </a:gradFill>
                </a:rPr>
                <a:t>Thursday 11:00 – 11:45		Paris South</a:t>
              </a:r>
            </a:p>
          </p:txBody>
        </p:sp>
        <p:sp>
          <p:nvSpPr>
            <p:cNvPr id="15" name="people_15" title="Icon of a person behind a podium">
              <a:extLst>
                <a:ext uri="{FF2B5EF4-FFF2-40B4-BE49-F238E27FC236}">
                  <a16:creationId xmlns:a16="http://schemas.microsoft.com/office/drawing/2014/main" id="{FB2D4B76-10F0-4E74-8966-FE0588DBE27D}"/>
                </a:ext>
              </a:extLst>
            </p:cNvPr>
            <p:cNvSpPr>
              <a:spLocks noChangeAspect="1" noEditPoints="1"/>
            </p:cNvSpPr>
            <p:nvPr/>
          </p:nvSpPr>
          <p:spPr bwMode="auto">
            <a:xfrm>
              <a:off x="674687" y="4509114"/>
              <a:ext cx="300340" cy="365760"/>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35662242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D4C5-2C1C-284D-A594-1DD5A3BBDE9A}"/>
              </a:ext>
            </a:extLst>
          </p:cNvPr>
          <p:cNvSpPr>
            <a:spLocks noGrp="1"/>
          </p:cNvSpPr>
          <p:nvPr>
            <p:ph type="title"/>
          </p:nvPr>
        </p:nvSpPr>
        <p:spPr/>
        <p:txBody>
          <a:bodyPr/>
          <a:lstStyle/>
          <a:p>
            <a:r>
              <a:rPr lang="en-US"/>
              <a:t>Create a virtual machine</a:t>
            </a:r>
          </a:p>
        </p:txBody>
      </p:sp>
      <p:sp>
        <p:nvSpPr>
          <p:cNvPr id="3" name="Text Placeholder 2">
            <a:extLst>
              <a:ext uri="{FF2B5EF4-FFF2-40B4-BE49-F238E27FC236}">
                <a16:creationId xmlns:a16="http://schemas.microsoft.com/office/drawing/2014/main" id="{997D7686-3F23-D540-BD47-E3040982AC14}"/>
              </a:ext>
            </a:extLst>
          </p:cNvPr>
          <p:cNvSpPr>
            <a:spLocks noGrp="1"/>
          </p:cNvSpPr>
          <p:nvPr>
            <p:ph type="body" sz="quarter" idx="12"/>
          </p:nvPr>
        </p:nvSpPr>
        <p:spPr/>
        <p:txBody>
          <a:bodyPr/>
          <a:lstStyle/>
          <a:p>
            <a:r>
              <a:rPr lang="en-US" dirty="0"/>
              <a:t>Christina Warren</a:t>
            </a:r>
          </a:p>
        </p:txBody>
      </p:sp>
    </p:spTree>
    <p:extLst>
      <p:ext uri="{BB962C8B-B14F-4D97-AF65-F5344CB8AC3E}">
        <p14:creationId xmlns:p14="http://schemas.microsoft.com/office/powerpoint/2010/main" val="397178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a:t>Resources</a:t>
            </a:r>
          </a:p>
        </p:txBody>
      </p:sp>
      <p:sp>
        <p:nvSpPr>
          <p:cNvPr id="20" name="camera" title="Icon of a camera">
            <a:extLst>
              <a:ext uri="{FF2B5EF4-FFF2-40B4-BE49-F238E27FC236}">
                <a16:creationId xmlns:a16="http://schemas.microsoft.com/office/drawing/2014/main" id="{6B481D93-1EBC-214C-AD42-54A654A173DC}"/>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Parallelogram 29">
            <a:extLst>
              <a:ext uri="{FF2B5EF4-FFF2-40B4-BE49-F238E27FC236}">
                <a16:creationId xmlns:a16="http://schemas.microsoft.com/office/drawing/2014/main" id="{7D5D132B-D087-44D0-B77E-0572781B2068}"/>
              </a:ext>
            </a:extLst>
          </p:cNvPr>
          <p:cNvSpPr/>
          <p:nvPr/>
        </p:nvSpPr>
        <p:spPr bwMode="auto">
          <a:xfrm>
            <a:off x="2149848" y="0"/>
            <a:ext cx="4106097" cy="6858000"/>
          </a:xfrm>
          <a:prstGeom prst="parallelogram">
            <a:avLst>
              <a:gd name="adj" fmla="val 3926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Session Code on GitHub</a:t>
            </a:r>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Session Resources </a:t>
            </a: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81D44178-E1C9-4234-BC49-1D60805D2546}"/>
              </a:ext>
            </a:extLst>
          </p:cNvPr>
          <p:cNvSpPr txBox="1"/>
          <p:nvPr/>
        </p:nvSpPr>
        <p:spPr>
          <a:xfrm>
            <a:off x="1340433" y="4945057"/>
            <a:ext cx="305096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kumimoji="0" lang="en-US" sz="2000" b="0" i="0" u="none" strike="noStrike" kern="1200" cap="none" spc="0" normalizeH="0" baseline="0" noProof="0" err="1">
                <a:ln>
                  <a:noFill/>
                </a:ln>
                <a:solidFill>
                  <a:srgbClr val="D83B01"/>
                </a:solidFill>
                <a:effectLst/>
                <a:uLnTx/>
                <a:uFillTx/>
                <a:latin typeface="Segoe UI"/>
                <a:ea typeface="+mn-ea"/>
                <a:cs typeface="+mn-cs"/>
              </a:rPr>
              <a:t>mymsignitethetour</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a:rPr>
              <a:t>All Event Resources </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24" name="TextBox 23">
            <a:extLst>
              <a:ext uri="{FF2B5EF4-FFF2-40B4-BE49-F238E27FC236}">
                <a16:creationId xmlns:a16="http://schemas.microsoft.com/office/drawing/2014/main" id="{B595A9BF-E89C-E742-B09E-B74BF5D29763}"/>
              </a:ext>
            </a:extLst>
          </p:cNvPr>
          <p:cNvSpPr txBox="1"/>
          <p:nvPr/>
        </p:nvSpPr>
        <p:spPr>
          <a:xfrm>
            <a:off x="1349295" y="3709556"/>
            <a:ext cx="221041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lang="en-US" sz="2000">
                <a:solidFill>
                  <a:srgbClr val="D83B01"/>
                </a:solidFill>
                <a:latin typeface="Segoe UI"/>
              </a:rPr>
              <a:t>AFUN10Repo</a:t>
            </a:r>
            <a:endParaRPr kumimoji="0" lang="en-US" sz="2000" b="0" i="0" u="none" strike="noStrike" kern="1200" cap="none" spc="0" normalizeH="0" baseline="0" noProof="0">
              <a:ln>
                <a:noFill/>
              </a:ln>
              <a:solidFill>
                <a:srgbClr val="D83B01"/>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2D3A87B-B4A4-F344-B883-FDD71F8F7514}"/>
              </a:ext>
            </a:extLst>
          </p:cNvPr>
          <p:cNvSpPr txBox="1"/>
          <p:nvPr/>
        </p:nvSpPr>
        <p:spPr>
          <a:xfrm>
            <a:off x="1331573" y="2428685"/>
            <a:ext cx="1677895"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lang="en-US" sz="2000">
                <a:solidFill>
                  <a:srgbClr val="D83B01"/>
                </a:solidFill>
                <a:latin typeface="Segoe UI"/>
              </a:rPr>
              <a:t>AFUN10</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
        <p:nvSpPr>
          <p:cNvPr id="32" name="Text Placeholder 2">
            <a:extLst>
              <a:ext uri="{FF2B5EF4-FFF2-40B4-BE49-F238E27FC236}">
                <a16:creationId xmlns:a16="http://schemas.microsoft.com/office/drawing/2014/main" id="{330E124A-4112-4C07-9BF4-C96EC1B3276F}"/>
              </a:ext>
            </a:extLst>
          </p:cNvPr>
          <p:cNvSpPr txBox="1">
            <a:spLocks/>
          </p:cNvSpPr>
          <p:nvPr/>
        </p:nvSpPr>
        <p:spPr>
          <a:xfrm>
            <a:off x="6421004" y="1803408"/>
            <a:ext cx="6764655" cy="584775"/>
          </a:xfrm>
          <a:prstGeom prst="rect">
            <a:avLst/>
          </a:prstGeom>
          <a:ln>
            <a:noFill/>
          </a:ln>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800">
                <a:solidFill>
                  <a:srgbClr val="FFFFFF"/>
                </a:solidFill>
                <a:latin typeface="Segoe UI Semibold"/>
                <a:cs typeface="Segoe UI"/>
              </a:rPr>
              <a:t>Get Certified</a:t>
            </a:r>
            <a:endParaRPr lang="en-US">
              <a:ea typeface="+mn-ea"/>
            </a:endParaRPr>
          </a:p>
        </p:txBody>
      </p:sp>
    </p:spTree>
    <p:extLst>
      <p:ext uri="{BB962C8B-B14F-4D97-AF65-F5344CB8AC3E}">
        <p14:creationId xmlns:p14="http://schemas.microsoft.com/office/powerpoint/2010/main" val="89465259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7B9EBA-3D13-D844-ABE4-06B3CF375336}"/>
              </a:ext>
            </a:extLst>
          </p:cNvPr>
          <p:cNvSpPr>
            <a:spLocks noGrp="1"/>
          </p:cNvSpPr>
          <p:nvPr>
            <p:ph type="title"/>
          </p:nvPr>
        </p:nvSpPr>
        <p:spPr>
          <a:xfrm>
            <a:off x="588263" y="2016203"/>
            <a:ext cx="4158362" cy="1107996"/>
          </a:xfrm>
        </p:spPr>
        <p:txBody>
          <a:bodyPr/>
          <a:lstStyle/>
          <a:p>
            <a:r>
              <a:rPr lang="en-US"/>
              <a:t>Azure compute options	</a:t>
            </a:r>
          </a:p>
        </p:txBody>
      </p:sp>
      <p:sp>
        <p:nvSpPr>
          <p:cNvPr id="4" name="Text Placeholder 3">
            <a:extLst>
              <a:ext uri="{FF2B5EF4-FFF2-40B4-BE49-F238E27FC236}">
                <a16:creationId xmlns:a16="http://schemas.microsoft.com/office/drawing/2014/main" id="{157364B8-4BAB-AB45-8324-D07D717D6806}"/>
              </a:ext>
            </a:extLst>
          </p:cNvPr>
          <p:cNvSpPr>
            <a:spLocks noGrp="1"/>
          </p:cNvSpPr>
          <p:nvPr>
            <p:ph type="body" sz="quarter" idx="10"/>
          </p:nvPr>
        </p:nvSpPr>
        <p:spPr>
          <a:xfrm>
            <a:off x="584200" y="3535540"/>
            <a:ext cx="4162425" cy="677108"/>
          </a:xfrm>
        </p:spPr>
        <p:txBody>
          <a:bodyPr/>
          <a:lstStyle/>
          <a:p>
            <a:r>
              <a:rPr lang="en-US"/>
              <a:t>Serverless, Azure Functions, Azure App Service</a:t>
            </a:r>
          </a:p>
        </p:txBody>
      </p:sp>
      <p:pic>
        <p:nvPicPr>
          <p:cNvPr id="5" name="Picture Placeholder 13">
            <a:extLst>
              <a:ext uri="{FF2B5EF4-FFF2-40B4-BE49-F238E27FC236}">
                <a16:creationId xmlns:a16="http://schemas.microsoft.com/office/drawing/2014/main" id="{38E5E416-E14A-D843-B184-6B6EE9894B06}"/>
              </a:ext>
            </a:extLst>
          </p:cNvPr>
          <p:cNvPicPr>
            <a:picLocks noGrp="1" noChangeAspect="1"/>
          </p:cNvPicPr>
          <p:nvPr>
            <p:ph type="pic" sz="quarter" idx="11"/>
          </p:nvPr>
        </p:nvPicPr>
        <p:blipFill>
          <a:blip r:embed="rId2"/>
          <a:srcRect l="16667" r="16667"/>
          <a:stretch>
            <a:fillRect/>
          </a:stretch>
        </p:blipFill>
        <p:spPr>
          <a:prstGeom prst="rect">
            <a:avLst/>
          </a:prstGeom>
        </p:spPr>
      </p:pic>
    </p:spTree>
    <p:extLst>
      <p:ext uri="{BB962C8B-B14F-4D97-AF65-F5344CB8AC3E}">
        <p14:creationId xmlns:p14="http://schemas.microsoft.com/office/powerpoint/2010/main" val="40601587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Serverless?</a:t>
            </a:r>
          </a:p>
        </p:txBody>
      </p:sp>
      <p:sp>
        <p:nvSpPr>
          <p:cNvPr id="6" name="Text Placeholder 5"/>
          <p:cNvSpPr>
            <a:spLocks noGrp="1"/>
          </p:cNvSpPr>
          <p:nvPr>
            <p:ph type="body" sz="quarter" idx="10"/>
          </p:nvPr>
        </p:nvSpPr>
        <p:spPr>
          <a:xfrm>
            <a:off x="584200" y="1435497"/>
            <a:ext cx="11018520" cy="1877437"/>
          </a:xfrm>
        </p:spPr>
        <p:txBody>
          <a:bodyPr/>
          <a:lstStyle/>
          <a:p>
            <a:pPr marL="0" indent="0">
              <a:spcBef>
                <a:spcPts val="2400"/>
              </a:spcBef>
              <a:spcAft>
                <a:spcPts val="600"/>
              </a:spcAft>
              <a:buNone/>
            </a:pPr>
            <a:r>
              <a:rPr lang="en-US" sz="2400">
                <a:latin typeface="+mn-lt"/>
              </a:rPr>
              <a:t>Actually, there are a lot of servers</a:t>
            </a:r>
          </a:p>
          <a:p>
            <a:pPr marL="0" indent="0">
              <a:spcBef>
                <a:spcPts val="2400"/>
              </a:spcBef>
              <a:spcAft>
                <a:spcPts val="600"/>
              </a:spcAft>
              <a:buNone/>
            </a:pPr>
            <a:r>
              <a:rPr lang="en-US" sz="2400">
                <a:latin typeface="+mn-lt"/>
              </a:rPr>
              <a:t>Someone else’s servers</a:t>
            </a:r>
          </a:p>
          <a:p>
            <a:pPr marL="0" indent="0">
              <a:spcBef>
                <a:spcPts val="2400"/>
              </a:spcBef>
              <a:spcAft>
                <a:spcPts val="600"/>
              </a:spcAft>
              <a:buNone/>
            </a:pPr>
            <a:r>
              <a:rPr lang="en-US" sz="2400">
                <a:latin typeface="+mn-lt"/>
              </a:rPr>
              <a:t>You don’t have to manage infrastructure</a:t>
            </a:r>
          </a:p>
        </p:txBody>
      </p:sp>
      <p:sp>
        <p:nvSpPr>
          <p:cNvPr id="4" name="Rectangle 3">
            <a:extLst>
              <a:ext uri="{FF2B5EF4-FFF2-40B4-BE49-F238E27FC236}">
                <a16:creationId xmlns:a16="http://schemas.microsoft.com/office/drawing/2014/main" id="{E44BC2C1-6597-2B41-9101-579F3E8C1051}"/>
              </a:ext>
            </a:extLst>
          </p:cNvPr>
          <p:cNvSpPr/>
          <p:nvPr/>
        </p:nvSpPr>
        <p:spPr bwMode="auto">
          <a:xfrm>
            <a:off x="9997022" y="973"/>
            <a:ext cx="2194560" cy="63998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98EDDF3F-1B92-0046-ADEB-81696A0821A3}"/>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5881AB8C-8DA1-C844-8695-32E261ADFD37}"/>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47697B36-8D0A-0440-936B-A826105AA408}"/>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D2653193-BAB9-D947-B19E-8F14606134A1}"/>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83630C05-BB3D-7F4A-9BA0-19462A60B123}"/>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7465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Serverless?</a:t>
            </a:r>
          </a:p>
        </p:txBody>
      </p:sp>
      <p:sp>
        <p:nvSpPr>
          <p:cNvPr id="6" name="Text Placeholder 5"/>
          <p:cNvSpPr>
            <a:spLocks noGrp="1"/>
          </p:cNvSpPr>
          <p:nvPr>
            <p:ph type="body" sz="quarter" idx="10"/>
          </p:nvPr>
        </p:nvSpPr>
        <p:spPr>
          <a:xfrm>
            <a:off x="584200" y="1435497"/>
            <a:ext cx="11018520" cy="3385542"/>
          </a:xfrm>
        </p:spPr>
        <p:txBody>
          <a:bodyPr/>
          <a:lstStyle/>
          <a:p>
            <a:pPr marL="0" indent="0">
              <a:spcBef>
                <a:spcPts val="2400"/>
              </a:spcBef>
              <a:spcAft>
                <a:spcPts val="600"/>
              </a:spcAft>
              <a:buNone/>
            </a:pPr>
            <a:r>
              <a:rPr lang="en-US" sz="2400">
                <a:latin typeface="+mn-lt"/>
              </a:rPr>
              <a:t>Abstraction of servers, infrastructure and operating systems</a:t>
            </a:r>
          </a:p>
          <a:p>
            <a:pPr marL="0" indent="0">
              <a:spcBef>
                <a:spcPts val="2400"/>
              </a:spcBef>
              <a:spcAft>
                <a:spcPts val="600"/>
              </a:spcAft>
              <a:buNone/>
            </a:pPr>
            <a:r>
              <a:rPr lang="en-US" sz="2400">
                <a:latin typeface="+mn-lt"/>
              </a:rPr>
              <a:t>Event-driven</a:t>
            </a:r>
          </a:p>
          <a:p>
            <a:pPr marL="0" indent="0">
              <a:spcBef>
                <a:spcPts val="2400"/>
              </a:spcBef>
              <a:spcAft>
                <a:spcPts val="600"/>
              </a:spcAft>
              <a:buNone/>
            </a:pPr>
            <a:r>
              <a:rPr lang="en-US" sz="2400">
                <a:latin typeface="+mn-lt"/>
              </a:rPr>
              <a:t>Fully-managed</a:t>
            </a:r>
          </a:p>
          <a:p>
            <a:pPr marL="0" indent="0">
              <a:spcBef>
                <a:spcPts val="2400"/>
              </a:spcBef>
              <a:spcAft>
                <a:spcPts val="600"/>
              </a:spcAft>
              <a:buNone/>
            </a:pPr>
            <a:r>
              <a:rPr lang="en-US" sz="2400">
                <a:latin typeface="+mn-lt"/>
              </a:rPr>
              <a:t>Server management based on resources consumed</a:t>
            </a:r>
          </a:p>
          <a:p>
            <a:pPr marL="0" indent="0">
              <a:spcBef>
                <a:spcPts val="2400"/>
              </a:spcBef>
              <a:spcAft>
                <a:spcPts val="600"/>
              </a:spcAft>
              <a:buNone/>
            </a:pPr>
            <a:r>
              <a:rPr lang="en-US" sz="2400">
                <a:latin typeface="+mn-lt"/>
              </a:rPr>
              <a:t>Capacity planning based on time code is running</a:t>
            </a:r>
          </a:p>
        </p:txBody>
      </p:sp>
      <p:sp>
        <p:nvSpPr>
          <p:cNvPr id="4" name="Rectangle 3">
            <a:extLst>
              <a:ext uri="{FF2B5EF4-FFF2-40B4-BE49-F238E27FC236}">
                <a16:creationId xmlns:a16="http://schemas.microsoft.com/office/drawing/2014/main" id="{E44BC2C1-6597-2B41-9101-579F3E8C1051}"/>
              </a:ext>
            </a:extLst>
          </p:cNvPr>
          <p:cNvSpPr/>
          <p:nvPr/>
        </p:nvSpPr>
        <p:spPr bwMode="auto">
          <a:xfrm>
            <a:off x="9997440" y="1"/>
            <a:ext cx="2194560"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98EDDF3F-1B92-0046-ADEB-81696A0821A3}"/>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5881AB8C-8DA1-C844-8695-32E261ADFD37}"/>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47697B36-8D0A-0440-936B-A826105AA408}"/>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D2653193-BAB9-D947-B19E-8F14606134A1}"/>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83630C05-BB3D-7F4A-9BA0-19462A60B123}"/>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6106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Serverless in Azure</a:t>
            </a:r>
          </a:p>
        </p:txBody>
      </p:sp>
      <p:sp>
        <p:nvSpPr>
          <p:cNvPr id="6" name="Text Placeholder 5"/>
          <p:cNvSpPr>
            <a:spLocks noGrp="1"/>
          </p:cNvSpPr>
          <p:nvPr>
            <p:ph type="body" sz="quarter" idx="10"/>
          </p:nvPr>
        </p:nvSpPr>
        <p:spPr>
          <a:xfrm>
            <a:off x="584200" y="1435497"/>
            <a:ext cx="11018520" cy="4524315"/>
          </a:xfrm>
        </p:spPr>
        <p:txBody>
          <a:bodyPr/>
          <a:lstStyle/>
          <a:p>
            <a:pPr marL="0" indent="0">
              <a:spcBef>
                <a:spcPts val="1200"/>
              </a:spcBef>
              <a:buNone/>
            </a:pPr>
            <a:r>
              <a:rPr lang="en-US" sz="2400" dirty="0">
                <a:latin typeface="+mn-lt"/>
              </a:rPr>
              <a:t>Power Automate (Formerly Microsoft Flow)</a:t>
            </a:r>
          </a:p>
          <a:p>
            <a:pPr marL="228600" lvl="1" indent="0">
              <a:buNone/>
            </a:pPr>
            <a:r>
              <a:rPr lang="en-US" dirty="0"/>
              <a:t>Built on Logic Apps</a:t>
            </a:r>
          </a:p>
          <a:p>
            <a:pPr marL="228600" lvl="1" indent="0">
              <a:buNone/>
            </a:pPr>
            <a:r>
              <a:rPr lang="en-US" dirty="0"/>
              <a:t>Create simple integrations</a:t>
            </a:r>
          </a:p>
          <a:p>
            <a:pPr marL="228600" lvl="1" indent="0">
              <a:buNone/>
            </a:pPr>
            <a:r>
              <a:rPr lang="en-US" dirty="0"/>
              <a:t>Designed for non-tech employees</a:t>
            </a:r>
          </a:p>
          <a:p>
            <a:pPr marL="0" indent="0">
              <a:spcBef>
                <a:spcPts val="1200"/>
              </a:spcBef>
              <a:buNone/>
            </a:pPr>
            <a:r>
              <a:rPr lang="en-US" sz="2400" dirty="0">
                <a:latin typeface="+mn-lt"/>
              </a:rPr>
              <a:t>Azure Logic Apps</a:t>
            </a:r>
          </a:p>
          <a:p>
            <a:pPr marL="228600" lvl="1" indent="0">
              <a:buNone/>
            </a:pPr>
            <a:r>
              <a:rPr lang="en-US" dirty="0"/>
              <a:t>Advanced Flow for developers, operations folks and IT pros</a:t>
            </a:r>
          </a:p>
          <a:p>
            <a:pPr marL="0" indent="0">
              <a:spcBef>
                <a:spcPts val="1200"/>
              </a:spcBef>
              <a:buNone/>
            </a:pPr>
            <a:r>
              <a:rPr lang="en-US" sz="2400" dirty="0">
                <a:latin typeface="+mn-lt"/>
              </a:rPr>
              <a:t>Azure Functions</a:t>
            </a:r>
          </a:p>
          <a:p>
            <a:pPr marL="228600" lvl="1" indent="0">
              <a:buNone/>
            </a:pPr>
            <a:r>
              <a:rPr lang="en-US" dirty="0"/>
              <a:t>Serverless compute service</a:t>
            </a:r>
          </a:p>
          <a:p>
            <a:pPr marL="228600" lvl="1" indent="0">
              <a:buNone/>
            </a:pPr>
            <a:r>
              <a:rPr lang="en-US" dirty="0"/>
              <a:t>Runs locally and in the cloud</a:t>
            </a:r>
          </a:p>
          <a:p>
            <a:pPr marL="0" indent="0">
              <a:spcBef>
                <a:spcPts val="1200"/>
              </a:spcBef>
              <a:buNone/>
            </a:pPr>
            <a:r>
              <a:rPr lang="en-US" sz="2400" dirty="0">
                <a:latin typeface="+mn-lt"/>
              </a:rPr>
              <a:t>Azure App Service </a:t>
            </a:r>
            <a:r>
              <a:rPr lang="en-US" sz="2400" dirty="0" err="1">
                <a:latin typeface="+mn-lt"/>
              </a:rPr>
              <a:t>Webjobs</a:t>
            </a:r>
            <a:endParaRPr lang="en-US" sz="2400" dirty="0">
              <a:latin typeface="+mn-lt"/>
            </a:endParaRPr>
          </a:p>
          <a:p>
            <a:pPr marL="228600" lvl="1" indent="0">
              <a:buNone/>
            </a:pPr>
            <a:r>
              <a:rPr lang="en-US" dirty="0"/>
              <a:t>Run scripts in the context of an App Service</a:t>
            </a:r>
          </a:p>
        </p:txBody>
      </p:sp>
      <p:sp>
        <p:nvSpPr>
          <p:cNvPr id="4" name="Rectangle 3">
            <a:extLst>
              <a:ext uri="{FF2B5EF4-FFF2-40B4-BE49-F238E27FC236}">
                <a16:creationId xmlns:a16="http://schemas.microsoft.com/office/drawing/2014/main" id="{E44BC2C1-6597-2B41-9101-579F3E8C1051}"/>
              </a:ext>
            </a:extLst>
          </p:cNvPr>
          <p:cNvSpPr/>
          <p:nvPr/>
        </p:nvSpPr>
        <p:spPr bwMode="auto">
          <a:xfrm>
            <a:off x="10100344" y="0"/>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98EDDF3F-1B92-0046-ADEB-81696A0821A3}"/>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5881AB8C-8DA1-C844-8695-32E261ADFD37}"/>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47697B36-8D0A-0440-936B-A826105AA408}"/>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D2653193-BAB9-D947-B19E-8F14606134A1}"/>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83630C05-BB3D-7F4A-9BA0-19462A60B123}"/>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6543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Functions</a:t>
            </a:r>
          </a:p>
        </p:txBody>
      </p:sp>
      <p:sp>
        <p:nvSpPr>
          <p:cNvPr id="6" name="Text Placeholder 5"/>
          <p:cNvSpPr>
            <a:spLocks noGrp="1"/>
          </p:cNvSpPr>
          <p:nvPr>
            <p:ph type="body" sz="quarter" idx="10"/>
          </p:nvPr>
        </p:nvSpPr>
        <p:spPr>
          <a:xfrm>
            <a:off x="584200" y="1435497"/>
            <a:ext cx="7630160" cy="4764381"/>
          </a:xfrm>
        </p:spPr>
        <p:txBody>
          <a:bodyPr/>
          <a:lstStyle/>
          <a:p>
            <a:pPr marL="0" indent="0">
              <a:spcBef>
                <a:spcPts val="2400"/>
              </a:spcBef>
              <a:buNone/>
            </a:pPr>
            <a:r>
              <a:rPr lang="en-US" sz="2400">
                <a:latin typeface="+mn-lt"/>
              </a:rPr>
              <a:t>Small pieces of code, easy to run</a:t>
            </a:r>
          </a:p>
          <a:p>
            <a:pPr marL="0" indent="0">
              <a:spcBef>
                <a:spcPts val="2400"/>
              </a:spcBef>
              <a:buNone/>
            </a:pPr>
            <a:r>
              <a:rPr lang="en-US" sz="2400">
                <a:latin typeface="+mn-lt"/>
              </a:rPr>
              <a:t>Develop serverless applications on Azure</a:t>
            </a:r>
          </a:p>
          <a:p>
            <a:pPr marL="0" indent="0">
              <a:spcBef>
                <a:spcPts val="2400"/>
              </a:spcBef>
              <a:buNone/>
            </a:pPr>
            <a:r>
              <a:rPr lang="en-US" sz="2400">
                <a:latin typeface="+mn-lt"/>
              </a:rPr>
              <a:t>Pay only for the time your code runs</a:t>
            </a:r>
          </a:p>
          <a:p>
            <a:pPr marL="0" indent="0">
              <a:spcBef>
                <a:spcPts val="2400"/>
              </a:spcBef>
              <a:buNone/>
            </a:pPr>
            <a:r>
              <a:rPr lang="en-US" sz="2400">
                <a:latin typeface="+mn-lt"/>
              </a:rPr>
              <a:t>Use your development language of choice</a:t>
            </a:r>
          </a:p>
          <a:p>
            <a:pPr marL="228600" lvl="1" indent="0">
              <a:buNone/>
            </a:pPr>
            <a:r>
              <a:rPr lang="en-US"/>
              <a:t>Supported languages: C#, JavaScript, F#, Java, TypeScript</a:t>
            </a:r>
          </a:p>
          <a:p>
            <a:pPr marL="0" indent="0">
              <a:spcBef>
                <a:spcPts val="2400"/>
              </a:spcBef>
              <a:buNone/>
            </a:pPr>
            <a:r>
              <a:rPr lang="en-US" sz="2400">
                <a:latin typeface="+mn-lt"/>
              </a:rPr>
              <a:t>Simplify integration with Azure services</a:t>
            </a:r>
          </a:p>
          <a:p>
            <a:pPr marL="0" indent="0">
              <a:spcBef>
                <a:spcPts val="2400"/>
              </a:spcBef>
              <a:buNone/>
            </a:pPr>
            <a:r>
              <a:rPr lang="en-US" sz="2400">
                <a:latin typeface="+mn-lt"/>
              </a:rPr>
              <a:t>Functions runtime is opensource</a:t>
            </a:r>
          </a:p>
          <a:p>
            <a:endParaRPr lang="en-US"/>
          </a:p>
        </p:txBody>
      </p:sp>
      <p:sp>
        <p:nvSpPr>
          <p:cNvPr id="4" name="Rectangle 3">
            <a:extLst>
              <a:ext uri="{FF2B5EF4-FFF2-40B4-BE49-F238E27FC236}">
                <a16:creationId xmlns:a16="http://schemas.microsoft.com/office/drawing/2014/main" id="{E44BC2C1-6597-2B41-9101-579F3E8C1051}"/>
              </a:ext>
            </a:extLst>
          </p:cNvPr>
          <p:cNvSpPr/>
          <p:nvPr/>
        </p:nvSpPr>
        <p:spPr bwMode="auto">
          <a:xfrm>
            <a:off x="10056260" y="1"/>
            <a:ext cx="2091656"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98EDDF3F-1B92-0046-ADEB-81696A0821A3}"/>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5881AB8C-8DA1-C844-8695-32E261ADFD37}"/>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47697B36-8D0A-0440-936B-A826105AA408}"/>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D2653193-BAB9-D947-B19E-8F14606134A1}"/>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83630C05-BB3D-7F4A-9BA0-19462A60B123}"/>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3370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App Service</a:t>
            </a:r>
          </a:p>
        </p:txBody>
      </p:sp>
      <p:sp>
        <p:nvSpPr>
          <p:cNvPr id="6" name="Text Placeholder 5"/>
          <p:cNvSpPr>
            <a:spLocks noGrp="1"/>
          </p:cNvSpPr>
          <p:nvPr>
            <p:ph type="body" sz="quarter" idx="10"/>
          </p:nvPr>
        </p:nvSpPr>
        <p:spPr>
          <a:xfrm>
            <a:off x="584200" y="1435497"/>
            <a:ext cx="11018520" cy="4755148"/>
          </a:xfrm>
        </p:spPr>
        <p:txBody>
          <a:bodyPr/>
          <a:lstStyle/>
          <a:p>
            <a:pPr marL="0" indent="0">
              <a:spcBef>
                <a:spcPts val="1800"/>
              </a:spcBef>
              <a:buNone/>
            </a:pPr>
            <a:r>
              <a:rPr lang="en-US" sz="2400">
                <a:latin typeface="+mn-lt"/>
              </a:rPr>
              <a:t>Build and host web apps in your language of choice</a:t>
            </a:r>
          </a:p>
          <a:p>
            <a:pPr marL="0" indent="0">
              <a:spcBef>
                <a:spcPts val="1800"/>
              </a:spcBef>
              <a:buNone/>
            </a:pPr>
            <a:r>
              <a:rPr lang="en-US" sz="2400">
                <a:latin typeface="+mn-lt"/>
              </a:rPr>
              <a:t>Auto-scaling and high availability</a:t>
            </a:r>
          </a:p>
          <a:p>
            <a:pPr marL="0" indent="0">
              <a:spcBef>
                <a:spcPts val="1800"/>
              </a:spcBef>
              <a:buNone/>
            </a:pPr>
            <a:r>
              <a:rPr lang="en-US" sz="2400">
                <a:latin typeface="+mn-lt"/>
              </a:rPr>
              <a:t>Automated deployments from GitHub and Azure DevOps</a:t>
            </a:r>
          </a:p>
          <a:p>
            <a:pPr marL="0" indent="0">
              <a:spcBef>
                <a:spcPts val="1800"/>
              </a:spcBef>
              <a:buNone/>
            </a:pPr>
            <a:r>
              <a:rPr lang="en-US" sz="2400" err="1">
                <a:latin typeface="+mn-lt"/>
              </a:rPr>
              <a:t>Quickstarts</a:t>
            </a:r>
            <a:endParaRPr lang="en-US" sz="2400">
              <a:latin typeface="+mn-lt"/>
            </a:endParaRPr>
          </a:p>
          <a:p>
            <a:pPr marL="228600" lvl="1" indent="0">
              <a:buNone/>
            </a:pPr>
            <a:r>
              <a:rPr lang="en-US"/>
              <a:t>.NET Core</a:t>
            </a:r>
          </a:p>
          <a:p>
            <a:pPr marL="228600" lvl="1" indent="0">
              <a:buNone/>
            </a:pPr>
            <a:r>
              <a:rPr lang="en-US"/>
              <a:t>PHP</a:t>
            </a:r>
          </a:p>
          <a:p>
            <a:pPr marL="228600" lvl="1" indent="0">
              <a:buNone/>
            </a:pPr>
            <a:r>
              <a:rPr lang="en-US"/>
              <a:t>Node.js</a:t>
            </a:r>
          </a:p>
          <a:p>
            <a:pPr marL="228600" lvl="1" indent="0">
              <a:buNone/>
            </a:pPr>
            <a:r>
              <a:rPr lang="en-US"/>
              <a:t>Java</a:t>
            </a:r>
          </a:p>
          <a:p>
            <a:pPr marL="228600" lvl="1" indent="0">
              <a:buNone/>
            </a:pPr>
            <a:r>
              <a:rPr lang="en-US"/>
              <a:t>Python</a:t>
            </a:r>
          </a:p>
          <a:p>
            <a:pPr marL="228600" lvl="1" indent="0">
              <a:buNone/>
            </a:pPr>
            <a:r>
              <a:rPr lang="en-US"/>
              <a:t>Ruby</a:t>
            </a:r>
          </a:p>
          <a:p>
            <a:pPr marL="228600" lvl="1" indent="0">
              <a:buNone/>
            </a:pPr>
            <a:r>
              <a:rPr lang="en-US"/>
              <a:t>Docker</a:t>
            </a:r>
          </a:p>
        </p:txBody>
      </p:sp>
      <p:sp>
        <p:nvSpPr>
          <p:cNvPr id="4" name="Rectangle 3">
            <a:extLst>
              <a:ext uri="{FF2B5EF4-FFF2-40B4-BE49-F238E27FC236}">
                <a16:creationId xmlns:a16="http://schemas.microsoft.com/office/drawing/2014/main" id="{E44BC2C1-6597-2B41-9101-579F3E8C1051}"/>
              </a:ext>
            </a:extLst>
          </p:cNvPr>
          <p:cNvSpPr/>
          <p:nvPr/>
        </p:nvSpPr>
        <p:spPr bwMode="auto">
          <a:xfrm>
            <a:off x="10056260" y="1"/>
            <a:ext cx="2091656"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98EDDF3F-1B92-0046-ADEB-81696A0821A3}"/>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5881AB8C-8DA1-C844-8695-32E261ADFD37}"/>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47697B36-8D0A-0440-936B-A826105AA408}"/>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D2653193-BAB9-D947-B19E-8F14606134A1}"/>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83630C05-BB3D-7F4A-9BA0-19462A60B123}"/>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0081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App Service</a:t>
            </a:r>
          </a:p>
        </p:txBody>
      </p:sp>
      <p:sp>
        <p:nvSpPr>
          <p:cNvPr id="6" name="Text Placeholder 5"/>
          <p:cNvSpPr>
            <a:spLocks noGrp="1"/>
          </p:cNvSpPr>
          <p:nvPr>
            <p:ph type="body" sz="quarter" idx="10"/>
          </p:nvPr>
        </p:nvSpPr>
        <p:spPr>
          <a:xfrm>
            <a:off x="584200" y="1435497"/>
            <a:ext cx="11018520" cy="1631216"/>
          </a:xfrm>
        </p:spPr>
        <p:txBody>
          <a:bodyPr/>
          <a:lstStyle/>
          <a:p>
            <a:pPr marL="0" indent="0">
              <a:spcBef>
                <a:spcPts val="1800"/>
              </a:spcBef>
              <a:buNone/>
            </a:pPr>
            <a:r>
              <a:rPr lang="en-US" sz="2400">
                <a:latin typeface="+mn-lt"/>
              </a:rPr>
              <a:t>Windows or Linux</a:t>
            </a:r>
          </a:p>
          <a:p>
            <a:pPr marL="0" indent="0">
              <a:spcBef>
                <a:spcPts val="1800"/>
              </a:spcBef>
              <a:buNone/>
            </a:pPr>
            <a:r>
              <a:rPr lang="en-US" sz="2400"/>
              <a:t>Web App or Web App for Containers</a:t>
            </a:r>
          </a:p>
          <a:p>
            <a:pPr marL="0" indent="0">
              <a:spcBef>
                <a:spcPts val="1800"/>
              </a:spcBef>
              <a:buNone/>
            </a:pPr>
            <a:r>
              <a:rPr lang="en-US" sz="2400"/>
              <a:t>VS Code Extension</a:t>
            </a:r>
            <a:endParaRPr lang="en-US"/>
          </a:p>
        </p:txBody>
      </p:sp>
      <p:sp>
        <p:nvSpPr>
          <p:cNvPr id="4" name="Rectangle 3">
            <a:extLst>
              <a:ext uri="{FF2B5EF4-FFF2-40B4-BE49-F238E27FC236}">
                <a16:creationId xmlns:a16="http://schemas.microsoft.com/office/drawing/2014/main" id="{E44BC2C1-6597-2B41-9101-579F3E8C1051}"/>
              </a:ext>
            </a:extLst>
          </p:cNvPr>
          <p:cNvSpPr/>
          <p:nvPr/>
        </p:nvSpPr>
        <p:spPr bwMode="auto">
          <a:xfrm>
            <a:off x="10056260" y="1"/>
            <a:ext cx="2091656" cy="6400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PC1_E977" title="Icon of a desktop PC">
            <a:extLst>
              <a:ext uri="{FF2B5EF4-FFF2-40B4-BE49-F238E27FC236}">
                <a16:creationId xmlns:a16="http://schemas.microsoft.com/office/drawing/2014/main" id="{98EDDF3F-1B92-0046-ADEB-81696A0821A3}"/>
              </a:ext>
            </a:extLst>
          </p:cNvPr>
          <p:cNvSpPr>
            <a:spLocks noChangeAspect="1" noEditPoints="1"/>
          </p:cNvSpPr>
          <p:nvPr/>
        </p:nvSpPr>
        <p:spPr bwMode="auto">
          <a:xfrm>
            <a:off x="10873578" y="1400436"/>
            <a:ext cx="457021" cy="365760"/>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Browser_4" title="Icon of a website or an app window">
            <a:extLst>
              <a:ext uri="{FF2B5EF4-FFF2-40B4-BE49-F238E27FC236}">
                <a16:creationId xmlns:a16="http://schemas.microsoft.com/office/drawing/2014/main" id="{5881AB8C-8DA1-C844-8695-32E261ADFD37}"/>
              </a:ext>
            </a:extLst>
          </p:cNvPr>
          <p:cNvSpPr>
            <a:spLocks noChangeAspect="1" noEditPoints="1"/>
          </p:cNvSpPr>
          <p:nvPr/>
        </p:nvSpPr>
        <p:spPr bwMode="auto">
          <a:xfrm>
            <a:off x="10854975" y="488159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Browser" title="Icon of a browser window">
            <a:extLst>
              <a:ext uri="{FF2B5EF4-FFF2-40B4-BE49-F238E27FC236}">
                <a16:creationId xmlns:a16="http://schemas.microsoft.com/office/drawing/2014/main" id="{47697B36-8D0A-0440-936B-A826105AA408}"/>
              </a:ext>
            </a:extLst>
          </p:cNvPr>
          <p:cNvSpPr>
            <a:spLocks noChangeAspect="1" noEditPoints="1"/>
          </p:cNvSpPr>
          <p:nvPr/>
        </p:nvSpPr>
        <p:spPr bwMode="auto">
          <a:xfrm>
            <a:off x="10873579" y="312742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plug" title="Icon of a power plug showing an A to B connection">
            <a:extLst>
              <a:ext uri="{FF2B5EF4-FFF2-40B4-BE49-F238E27FC236}">
                <a16:creationId xmlns:a16="http://schemas.microsoft.com/office/drawing/2014/main" id="{D2653193-BAB9-D947-B19E-8F14606134A1}"/>
              </a:ext>
            </a:extLst>
          </p:cNvPr>
          <p:cNvSpPr>
            <a:spLocks noChangeAspect="1" noEditPoints="1"/>
          </p:cNvSpPr>
          <p:nvPr/>
        </p:nvSpPr>
        <p:spPr bwMode="auto">
          <a:xfrm>
            <a:off x="10909155" y="4012400"/>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Database_EFC7" title="Icon of a cylinder">
            <a:extLst>
              <a:ext uri="{FF2B5EF4-FFF2-40B4-BE49-F238E27FC236}">
                <a16:creationId xmlns:a16="http://schemas.microsoft.com/office/drawing/2014/main" id="{83630C05-BB3D-7F4A-9BA0-19462A60B123}"/>
              </a:ext>
            </a:extLst>
          </p:cNvPr>
          <p:cNvSpPr>
            <a:spLocks noChangeAspect="1" noEditPoints="1"/>
          </p:cNvSpPr>
          <p:nvPr/>
        </p:nvSpPr>
        <p:spPr bwMode="auto">
          <a:xfrm>
            <a:off x="10943807" y="2221759"/>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8653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39B0-C478-44FC-A89A-799267A3C96D}"/>
              </a:ext>
            </a:extLst>
          </p:cNvPr>
          <p:cNvSpPr>
            <a:spLocks noGrp="1"/>
          </p:cNvSpPr>
          <p:nvPr>
            <p:ph type="title"/>
          </p:nvPr>
        </p:nvSpPr>
        <p:spPr/>
        <p:txBody>
          <a:bodyPr/>
          <a:lstStyle/>
          <a:p>
            <a:r>
              <a:rPr lang="en-US"/>
              <a:t>/Upcoming Session alert</a:t>
            </a:r>
          </a:p>
        </p:txBody>
      </p:sp>
      <p:grpSp>
        <p:nvGrpSpPr>
          <p:cNvPr id="24" name="Group 23">
            <a:extLst>
              <a:ext uri="{FF2B5EF4-FFF2-40B4-BE49-F238E27FC236}">
                <a16:creationId xmlns:a16="http://schemas.microsoft.com/office/drawing/2014/main" id="{05BB91D5-07CD-4F08-B818-E492D689FFC4}"/>
              </a:ext>
            </a:extLst>
          </p:cNvPr>
          <p:cNvGrpSpPr/>
          <p:nvPr/>
        </p:nvGrpSpPr>
        <p:grpSpPr>
          <a:xfrm>
            <a:off x="674687" y="1686821"/>
            <a:ext cx="10934701" cy="947952"/>
            <a:chOff x="674687" y="4476551"/>
            <a:chExt cx="10934701" cy="947952"/>
          </a:xfrm>
        </p:grpSpPr>
        <p:sp>
          <p:nvSpPr>
            <p:cNvPr id="10" name="Text Placeholder 2">
              <a:extLst>
                <a:ext uri="{FF2B5EF4-FFF2-40B4-BE49-F238E27FC236}">
                  <a16:creationId xmlns:a16="http://schemas.microsoft.com/office/drawing/2014/main" id="{FC85A2F9-77AC-4A09-A5EC-0361BBA09035}"/>
                </a:ext>
              </a:extLst>
            </p:cNvPr>
            <p:cNvSpPr txBox="1">
              <a:spLocks/>
            </p:cNvSpPr>
            <p:nvPr/>
          </p:nvSpPr>
          <p:spPr>
            <a:xfrm>
              <a:off x="1135382" y="4476551"/>
              <a:ext cx="10474006" cy="94795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AFUN95</a:t>
              </a:r>
              <a:r>
                <a:rPr lang="en-US" dirty="0">
                  <a:gradFill>
                    <a:gsLst>
                      <a:gs pos="1250">
                        <a:srgbClr val="1A1A1A"/>
                      </a:gs>
                      <a:gs pos="100000">
                        <a:srgbClr val="1A1A1A"/>
                      </a:gs>
                    </a:gsLst>
                    <a:lin ang="5400000" scaled="0"/>
                  </a:gradFill>
                </a:rPr>
                <a:t>: Figuring Out Azure Functions </a:t>
              </a: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Thursday </a:t>
              </a:r>
              <a:r>
                <a:rPr lang="en-US" dirty="0">
                  <a:gradFill>
                    <a:gsLst>
                      <a:gs pos="1250">
                        <a:srgbClr val="1A1A1A"/>
                      </a:gs>
                      <a:gs pos="100000">
                        <a:srgbClr val="1A1A1A"/>
                      </a:gs>
                    </a:gsLst>
                    <a:lin ang="5400000" scaled="0"/>
                  </a:gradFill>
                </a:rPr>
                <a:t>16</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:30 – 17:15		Paris South</a:t>
              </a:r>
            </a:p>
          </p:txBody>
        </p:sp>
        <p:sp>
          <p:nvSpPr>
            <p:cNvPr id="15" name="people_15" title="Icon of a person behind a podium">
              <a:extLst>
                <a:ext uri="{FF2B5EF4-FFF2-40B4-BE49-F238E27FC236}">
                  <a16:creationId xmlns:a16="http://schemas.microsoft.com/office/drawing/2014/main" id="{FB2D4B76-10F0-4E74-8966-FE0588DBE27D}"/>
                </a:ext>
              </a:extLst>
            </p:cNvPr>
            <p:cNvSpPr>
              <a:spLocks noChangeAspect="1" noEditPoints="1"/>
            </p:cNvSpPr>
            <p:nvPr/>
          </p:nvSpPr>
          <p:spPr bwMode="auto">
            <a:xfrm>
              <a:off x="674687" y="4509114"/>
              <a:ext cx="300340" cy="365760"/>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46554438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8E98301-E0A6-4353-9510-5E6858BF1437}"/>
              </a:ext>
            </a:extLst>
          </p:cNvPr>
          <p:cNvSpPr>
            <a:spLocks noGrp="1"/>
          </p:cNvSpPr>
          <p:nvPr>
            <p:ph type="title"/>
          </p:nvPr>
        </p:nvSpPr>
        <p:spPr>
          <a:xfrm>
            <a:off x="588263" y="457200"/>
            <a:ext cx="11018520" cy="553998"/>
          </a:xfrm>
        </p:spPr>
        <p:txBody>
          <a:bodyPr/>
          <a:lstStyle/>
          <a:p>
            <a:r>
              <a:rPr lang="en-US"/>
              <a:t>Compute service decision tree</a:t>
            </a:r>
          </a:p>
        </p:txBody>
      </p:sp>
      <p:pic>
        <p:nvPicPr>
          <p:cNvPr id="6" name="Graphic 5">
            <a:extLst>
              <a:ext uri="{FF2B5EF4-FFF2-40B4-BE49-F238E27FC236}">
                <a16:creationId xmlns:a16="http://schemas.microsoft.com/office/drawing/2014/main" id="{98F30D3E-9897-374C-8356-9E8EDE5DBE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9933" y="1435100"/>
            <a:ext cx="6127372" cy="4833938"/>
          </a:xfrm>
          <a:prstGeom prst="rect">
            <a:avLst/>
          </a:prstGeom>
        </p:spPr>
      </p:pic>
    </p:spTree>
    <p:extLst>
      <p:ext uri="{BB962C8B-B14F-4D97-AF65-F5344CB8AC3E}">
        <p14:creationId xmlns:p14="http://schemas.microsoft.com/office/powerpoint/2010/main" val="361379837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97F453-0F38-4C63-8325-D9FDF918C70B}"/>
              </a:ext>
            </a:extLst>
          </p:cNvPr>
          <p:cNvPicPr>
            <a:picLocks noChangeAspect="1"/>
          </p:cNvPicPr>
          <p:nvPr/>
        </p:nvPicPr>
        <p:blipFill rotWithShape="1">
          <a:blip r:embed="rId3"/>
          <a:srcRect r="19082"/>
          <a:stretch/>
        </p:blipFill>
        <p:spPr>
          <a:xfrm>
            <a:off x="5722974" y="0"/>
            <a:ext cx="8318616" cy="6858000"/>
          </a:xfrm>
          <a:prstGeom prst="parallelogram">
            <a:avLst>
              <a:gd name="adj" fmla="val 26905"/>
            </a:avLst>
          </a:prstGeom>
        </p:spPr>
      </p:pic>
      <p:sp>
        <p:nvSpPr>
          <p:cNvPr id="18" name="Parallelogram 17">
            <a:extLst>
              <a:ext uri="{FF2B5EF4-FFF2-40B4-BE49-F238E27FC236}">
                <a16:creationId xmlns:a16="http://schemas.microsoft.com/office/drawing/2014/main" id="{33B6E14F-CBD4-446B-98A8-35D782181825}"/>
              </a:ext>
            </a:extLst>
          </p:cNvPr>
          <p:cNvSpPr/>
          <p:nvPr/>
        </p:nvSpPr>
        <p:spPr bwMode="auto">
          <a:xfrm>
            <a:off x="3726984" y="0"/>
            <a:ext cx="3896975" cy="6858000"/>
          </a:xfrm>
          <a:prstGeom prst="parallelogram">
            <a:avLst>
              <a:gd name="adj" fmla="val 4794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1903843"/>
            <a:ext cx="5830888" cy="1015140"/>
          </a:xfrm>
        </p:spPr>
        <p:txBody>
          <a:bodyPr/>
          <a:lstStyle/>
          <a:p>
            <a:r>
              <a:rPr lang="en-US"/>
              <a:t>/Microsoft Certification </a:t>
            </a:r>
            <a:r>
              <a:rPr lang="en-US">
                <a:cs typeface="Segoe UI Semibold"/>
              </a:rPr>
              <a:t>alert</a:t>
            </a:r>
            <a:endParaRPr lang="en-US"/>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0" y="3215158"/>
            <a:ext cx="5830887" cy="677108"/>
          </a:xfrm>
        </p:spPr>
        <p:txBody>
          <a:bodyPr vert="horz" wrap="square" lIns="0" tIns="0" rIns="0" bIns="0" rtlCol="0" anchor="t">
            <a:spAutoFit/>
          </a:bodyPr>
          <a:lstStyle/>
          <a:p>
            <a:r>
              <a:rPr lang="en-US"/>
              <a:t>Microsoft Certified:</a:t>
            </a:r>
            <a:br>
              <a:rPr lang="en-US"/>
            </a:br>
            <a:r>
              <a:rPr lang="en-US"/>
              <a:t>Azure Fundamentals</a:t>
            </a:r>
            <a:endParaRPr lang="en-US">
              <a:cs typeface="Segoe UI"/>
            </a:endParaRPr>
          </a:p>
        </p:txBody>
      </p:sp>
      <p:sp>
        <p:nvSpPr>
          <p:cNvPr id="27" name="Parallelogram 26">
            <a:extLst>
              <a:ext uri="{FF2B5EF4-FFF2-40B4-BE49-F238E27FC236}">
                <a16:creationId xmlns:a16="http://schemas.microsoft.com/office/drawing/2014/main" id="{C2B99EF2-1709-824A-AFD0-DFB41E29AFF3}"/>
              </a:ext>
            </a:extLst>
          </p:cNvPr>
          <p:cNvSpPr/>
          <p:nvPr/>
        </p:nvSpPr>
        <p:spPr bwMode="auto">
          <a:xfrm>
            <a:off x="5727395" y="0"/>
            <a:ext cx="8361086" cy="6858000"/>
          </a:xfrm>
          <a:prstGeom prst="parallelogram">
            <a:avLst>
              <a:gd name="adj" fmla="val 27456"/>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 Placeholder 2">
            <a:extLst>
              <a:ext uri="{FF2B5EF4-FFF2-40B4-BE49-F238E27FC236}">
                <a16:creationId xmlns:a16="http://schemas.microsoft.com/office/drawing/2014/main" id="{B6F51C2F-27FD-4548-8D7B-E1794FDB1C4D}"/>
              </a:ext>
            </a:extLst>
          </p:cNvPr>
          <p:cNvSpPr txBox="1">
            <a:spLocks/>
          </p:cNvSpPr>
          <p:nvPr/>
        </p:nvSpPr>
        <p:spPr>
          <a:xfrm>
            <a:off x="6667169" y="4935611"/>
            <a:ext cx="5524831" cy="677108"/>
          </a:xfrm>
          <a:prstGeom prst="rect">
            <a:avLst/>
          </a:prstGeom>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Get hired, stay ahead, and receive the recognition you deserve </a:t>
            </a:r>
          </a:p>
        </p:txBody>
      </p:sp>
      <p:sp>
        <p:nvSpPr>
          <p:cNvPr id="24" name="Text Placeholder 4">
            <a:extLst>
              <a:ext uri="{FF2B5EF4-FFF2-40B4-BE49-F238E27FC236}">
                <a16:creationId xmlns:a16="http://schemas.microsoft.com/office/drawing/2014/main" id="{C3404805-FC77-4D87-A32C-4123022E04D3}"/>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0" name="TextBox 9">
            <a:extLst>
              <a:ext uri="{FF2B5EF4-FFF2-40B4-BE49-F238E27FC236}">
                <a16:creationId xmlns:a16="http://schemas.microsoft.com/office/drawing/2014/main" id="{9D4DC798-7A7F-43F7-B0D7-3CD4CA15367E}"/>
              </a:ext>
            </a:extLst>
          </p:cNvPr>
          <p:cNvSpPr txBox="1"/>
          <p:nvPr/>
        </p:nvSpPr>
        <p:spPr>
          <a:xfrm>
            <a:off x="584200" y="4188441"/>
            <a:ext cx="373062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kumimoji="0" lang="en-US" sz="2000" b="0" i="0" u="none" strike="noStrike" kern="1200" cap="none" spc="0" normalizeH="0" baseline="0" noProof="0" err="1">
                <a:ln>
                  <a:noFill/>
                </a:ln>
                <a:solidFill>
                  <a:srgbClr val="D83B01"/>
                </a:solidFill>
                <a:effectLst/>
                <a:uLnTx/>
                <a:uFillTx/>
                <a:latin typeface="Segoe UI"/>
                <a:ea typeface="+mn-ea"/>
                <a:cs typeface="+mn-cs"/>
              </a:rPr>
              <a:t>AzureFunCert</a:t>
            </a:r>
            <a:endParaRPr kumimoji="0" lang="en-US" sz="2000" b="0" i="0" u="none" strike="noStrike" kern="1200" cap="none" spc="0" normalizeH="0" baseline="0" noProof="0">
              <a:ln>
                <a:noFill/>
              </a:ln>
              <a:solidFill>
                <a:srgbClr val="D83B01"/>
              </a:solidFill>
              <a:effectLst/>
              <a:uLnTx/>
              <a:uFillTx/>
              <a:latin typeface="Segoe UI"/>
              <a:ea typeface="+mn-ea"/>
              <a:cs typeface="+mn-cs"/>
            </a:endParaRPr>
          </a:p>
        </p:txBody>
      </p:sp>
    </p:spTree>
    <p:extLst>
      <p:ext uri="{BB962C8B-B14F-4D97-AF65-F5344CB8AC3E}">
        <p14:creationId xmlns:p14="http://schemas.microsoft.com/office/powerpoint/2010/main" val="6662625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7BE6-4F92-7745-B003-7D8F197EF554}"/>
              </a:ext>
            </a:extLst>
          </p:cNvPr>
          <p:cNvSpPr txBox="1">
            <a:spLocks/>
          </p:cNvSpPr>
          <p:nvPr/>
        </p:nvSpPr>
        <p:spPr>
          <a:xfrm>
            <a:off x="585216" y="3035808"/>
            <a:ext cx="9144000"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What is Azure?</a:t>
            </a:r>
          </a:p>
        </p:txBody>
      </p:sp>
      <p:pic>
        <p:nvPicPr>
          <p:cNvPr id="3" name="Picture 2">
            <a:extLst>
              <a:ext uri="{FF2B5EF4-FFF2-40B4-BE49-F238E27FC236}">
                <a16:creationId xmlns:a16="http://schemas.microsoft.com/office/drawing/2014/main" id="{1F775D91-95DA-5341-9007-C928D01531B7}"/>
              </a:ext>
            </a:extLst>
          </p:cNvPr>
          <p:cNvPicPr>
            <a:picLocks noChangeAspect="1"/>
          </p:cNvPicPr>
          <p:nvPr/>
        </p:nvPicPr>
        <p:blipFill>
          <a:blip r:embed="rId3"/>
          <a:stretch>
            <a:fillRect/>
          </a:stretch>
        </p:blipFill>
        <p:spPr>
          <a:xfrm>
            <a:off x="5587279" y="0"/>
            <a:ext cx="6604721" cy="6858000"/>
          </a:xfrm>
          <a:prstGeom prst="rect">
            <a:avLst/>
          </a:prstGeom>
        </p:spPr>
      </p:pic>
    </p:spTree>
    <p:extLst>
      <p:ext uri="{BB962C8B-B14F-4D97-AF65-F5344CB8AC3E}">
        <p14:creationId xmlns:p14="http://schemas.microsoft.com/office/powerpoint/2010/main" val="133578259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A36FC0-9D93-7D49-95C7-D65553E5CB1A}"/>
              </a:ext>
            </a:extLst>
          </p:cNvPr>
          <p:cNvPicPr>
            <a:picLocks noChangeAspect="1"/>
          </p:cNvPicPr>
          <p:nvPr/>
        </p:nvPicPr>
        <p:blipFill>
          <a:blip r:embed="rId3">
            <a:alphaModFix amt="85000"/>
          </a:blip>
          <a:stretch>
            <a:fillRect/>
          </a:stretch>
        </p:blipFill>
        <p:spPr>
          <a:xfrm>
            <a:off x="4778925" y="1017917"/>
            <a:ext cx="7146375" cy="4822166"/>
          </a:xfrm>
          <a:prstGeom prst="rect">
            <a:avLst/>
          </a:prstGeom>
          <a:ln>
            <a:solidFill>
              <a:schemeClr val="accent5">
                <a:lumMod val="60000"/>
                <a:lumOff val="40000"/>
              </a:schemeClr>
            </a:solidFill>
          </a:ln>
        </p:spPr>
      </p:pic>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/MS Learn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740610"/>
            <a:ext cx="3928448" cy="307777"/>
          </a:xfrm>
          <a:prstGeom prst="rect">
            <a:avLst/>
          </a:prstGeom>
          <a:noFill/>
        </p:spPr>
        <p:txBody>
          <a:bodyPr wrap="none" lIns="0" tIns="0" rIns="0" bIns="0" rtlCol="0" anchor="t">
            <a:spAutoFit/>
          </a:bodyPr>
          <a:lstStyle/>
          <a:p>
            <a:r>
              <a:rPr lang="en-US" sz="2000" err="1">
                <a:solidFill>
                  <a:schemeClr val="accent3"/>
                </a:solidFill>
              </a:rPr>
              <a:t>aka.ms</a:t>
            </a:r>
            <a:r>
              <a:rPr lang="en-US" sz="2000">
                <a:solidFill>
                  <a:schemeClr val="accent3"/>
                </a:solidFill>
              </a:rPr>
              <a:t>/AFUN10MSLearnCollection</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1354217"/>
          </a:xfrm>
        </p:spPr>
        <p:txBody>
          <a:bodyPr vert="horz" wrap="square" lIns="0" tIns="0" rIns="0" bIns="0" rtlCol="0" anchor="t">
            <a:spAutoFit/>
          </a:bodyPr>
          <a:lstStyle/>
          <a:p>
            <a:pPr lvl="0"/>
            <a:r>
              <a:rPr lang="en-US"/>
              <a:t>Complete interactive learning exercises, watch videos, and practice and apply your new skills.</a:t>
            </a:r>
          </a:p>
        </p:txBody>
      </p:sp>
      <p:sp>
        <p:nvSpPr>
          <p:cNvPr id="13" name="camera" title="Icon of a camera">
            <a:extLst>
              <a:ext uri="{FF2B5EF4-FFF2-40B4-BE49-F238E27FC236}">
                <a16:creationId xmlns:a16="http://schemas.microsoft.com/office/drawing/2014/main" id="{4DF9E009-4BB1-F245-8393-E094AC6365F2}"/>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148615394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2FF59B8-F539-4A19-AC08-10485CBB7489}"/>
              </a:ext>
            </a:extLst>
          </p:cNvPr>
          <p:cNvSpPr/>
          <p:nvPr/>
        </p:nvSpPr>
        <p:spPr bwMode="auto">
          <a:xfrm>
            <a:off x="4614600" y="0"/>
            <a:ext cx="7577401" cy="6858000"/>
          </a:xfrm>
          <a:custGeom>
            <a:avLst/>
            <a:gdLst>
              <a:gd name="connsiteX0" fmla="*/ 1161143 w 7577401"/>
              <a:gd name="connsiteY0" fmla="*/ 0 h 6858000"/>
              <a:gd name="connsiteX1" fmla="*/ 7577401 w 7577401"/>
              <a:gd name="connsiteY1" fmla="*/ 0 h 6858000"/>
              <a:gd name="connsiteX2" fmla="*/ 7577401 w 7577401"/>
              <a:gd name="connsiteY2" fmla="*/ 6858000 h 6858000"/>
              <a:gd name="connsiteX3" fmla="*/ 0 w 75774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77401" h="6858000">
                <a:moveTo>
                  <a:pt x="1161143" y="0"/>
                </a:moveTo>
                <a:lnTo>
                  <a:pt x="7577401" y="0"/>
                </a:lnTo>
                <a:lnTo>
                  <a:pt x="7577401" y="6858000"/>
                </a:lnTo>
                <a:lnTo>
                  <a:pt x="0" y="685800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CAF92309-6753-48FD-85AF-76E26579821D}"/>
              </a:ext>
            </a:extLst>
          </p:cNvPr>
          <p:cNvSpPr/>
          <p:nvPr/>
        </p:nvSpPr>
        <p:spPr bwMode="auto">
          <a:xfrm>
            <a:off x="0" y="0"/>
            <a:ext cx="5471886" cy="6858000"/>
          </a:xfrm>
          <a:custGeom>
            <a:avLst/>
            <a:gdLst>
              <a:gd name="connsiteX0" fmla="*/ 0 w 5471886"/>
              <a:gd name="connsiteY0" fmla="*/ 0 h 6858000"/>
              <a:gd name="connsiteX1" fmla="*/ 5471886 w 5471886"/>
              <a:gd name="connsiteY1" fmla="*/ 0 h 6858000"/>
              <a:gd name="connsiteX2" fmla="*/ 4310743 w 5471886"/>
              <a:gd name="connsiteY2" fmla="*/ 6858000 h 6858000"/>
              <a:gd name="connsiteX3" fmla="*/ 0 w 5471886"/>
              <a:gd name="connsiteY3" fmla="*/ 6858000 h 6858000"/>
              <a:gd name="connsiteX4" fmla="*/ 0 w 547188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1886" h="6858000">
                <a:moveTo>
                  <a:pt x="0" y="0"/>
                </a:moveTo>
                <a:lnTo>
                  <a:pt x="5471886" y="0"/>
                </a:lnTo>
                <a:lnTo>
                  <a:pt x="4310743" y="6858000"/>
                </a:lnTo>
                <a:lnTo>
                  <a:pt x="0" y="6858000"/>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DFD5647E-BAC0-4204-B700-0F7F4055C76A}"/>
              </a:ext>
            </a:extLst>
          </p:cNvPr>
          <p:cNvSpPr txBox="1">
            <a:spLocks/>
          </p:cNvSpPr>
          <p:nvPr/>
        </p:nvSpPr>
        <p:spPr>
          <a:xfrm>
            <a:off x="569685" y="5328763"/>
            <a:ext cx="3954689" cy="869469"/>
          </a:xfrm>
          <a:prstGeom prst="rect">
            <a:avLst/>
          </a:prstGeom>
          <a:noFill/>
        </p:spPr>
        <p:txBody>
          <a:bodyPr wrap="square" lIns="0" tIns="91440" rIns="91440" bIns="91440" anchor="b">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300"/>
              </a:spcAft>
            </a:pPr>
            <a:r>
              <a:rPr lang="en-US" sz="1050" dirty="0">
                <a:latin typeface="+mn-lt"/>
                <a:cs typeface="Segoe UI"/>
              </a:rPr>
              <a:t>Limited to one (1) per attendee. Subject to terms and conditions. Please see website for details.</a:t>
            </a:r>
          </a:p>
          <a:p>
            <a:pPr marL="57150" indent="-57150">
              <a:spcAft>
                <a:spcPts val="300"/>
              </a:spcAft>
            </a:pPr>
            <a:r>
              <a:rPr lang="en-US" sz="1050" dirty="0">
                <a:latin typeface="+mn-lt"/>
              </a:rPr>
              <a:t>*Free exams include only those with the following prefixes: </a:t>
            </a:r>
            <a:br>
              <a:rPr lang="en-US" sz="1050" dirty="0">
                <a:latin typeface="+mn-lt"/>
              </a:rPr>
            </a:br>
            <a:r>
              <a:rPr lang="en-US" sz="1050" dirty="0">
                <a:latin typeface="+mn-lt"/>
              </a:rPr>
              <a:t>AI, AZ, DP, MB, MD, MS, and PL</a:t>
            </a:r>
          </a:p>
        </p:txBody>
      </p:sp>
      <p:pic>
        <p:nvPicPr>
          <p:cNvPr id="27" name="MS logo gray - EMF" descr="Microsoft logo, gray text version">
            <a:extLst>
              <a:ext uri="{FF2B5EF4-FFF2-40B4-BE49-F238E27FC236}">
                <a16:creationId xmlns:a16="http://schemas.microsoft.com/office/drawing/2014/main" id="{6D626FB7-F325-41A8-BE95-00554AFD24C4}"/>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2" name="Title 1">
            <a:extLst>
              <a:ext uri="{FF2B5EF4-FFF2-40B4-BE49-F238E27FC236}">
                <a16:creationId xmlns:a16="http://schemas.microsoft.com/office/drawing/2014/main" id="{6389E1E7-547F-44FF-8BAE-4721C4D042CB}"/>
              </a:ext>
            </a:extLst>
          </p:cNvPr>
          <p:cNvSpPr txBox="1">
            <a:spLocks/>
          </p:cNvSpPr>
          <p:nvPr/>
        </p:nvSpPr>
        <p:spPr>
          <a:xfrm>
            <a:off x="584201" y="1694141"/>
            <a:ext cx="4243832" cy="492443"/>
          </a:xfrm>
          <a:prstGeom prst="rect">
            <a:avLst/>
          </a:prstGeom>
          <a:noFill/>
        </p:spPr>
        <p:txBody>
          <a:bodyPr wrap="square" lIns="0" tIns="0" rIns="0" bIns="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D83B01"/>
                </a:solidFill>
                <a:effectLst/>
                <a:latin typeface="+mj-lt"/>
                <a:ea typeface="+mn-ea"/>
                <a:cs typeface="Segoe UI" panose="020B0502040204020203" pitchFamily="34" charset="0"/>
              </a:defRPr>
            </a:lvl1pPr>
          </a:lstStyle>
          <a:p>
            <a:r>
              <a:rPr lang="en-US" sz="3200">
                <a:gradFill>
                  <a:gsLst>
                    <a:gs pos="0">
                      <a:schemeClr val="tx1"/>
                    </a:gs>
                    <a:gs pos="35000">
                      <a:schemeClr val="tx1"/>
                    </a:gs>
                  </a:gsLst>
                  <a:lin ang="2700000" scaled="1"/>
                </a:gradFill>
              </a:rPr>
              <a:t>Free Certification Exam</a:t>
            </a:r>
          </a:p>
        </p:txBody>
      </p:sp>
      <p:sp>
        <p:nvSpPr>
          <p:cNvPr id="33" name="Text Placeholder 4">
            <a:extLst>
              <a:ext uri="{FF2B5EF4-FFF2-40B4-BE49-F238E27FC236}">
                <a16:creationId xmlns:a16="http://schemas.microsoft.com/office/drawing/2014/main" id="{8088E804-8012-4B57-98EC-5A7D4F5C4DDC}"/>
              </a:ext>
            </a:extLst>
          </p:cNvPr>
          <p:cNvSpPr txBox="1">
            <a:spLocks/>
          </p:cNvSpPr>
          <p:nvPr/>
        </p:nvSpPr>
        <p:spPr>
          <a:xfrm>
            <a:off x="569686" y="2201097"/>
            <a:ext cx="5119914" cy="215444"/>
          </a:xfrm>
          <a:prstGeom prst="rect">
            <a:avLst/>
          </a:prstGeom>
          <a:noFill/>
        </p:spPr>
        <p:txBody>
          <a:bodyPr wrap="square" lIns="0" tIns="0" rIns="0" bIns="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i="1">
                <a:gradFill>
                  <a:gsLst>
                    <a:gs pos="0">
                      <a:schemeClr val="tx1"/>
                    </a:gs>
                    <a:gs pos="35000">
                      <a:schemeClr val="tx1"/>
                    </a:gs>
                  </a:gsLst>
                  <a:lin ang="2700000" scaled="1"/>
                </a:gradFill>
                <a:latin typeface="+mj-lt"/>
                <a:cs typeface="Segoe UI"/>
              </a:rPr>
              <a:t>on fundamentals, role-based, or specialty certifications*	 </a:t>
            </a:r>
            <a:endParaRPr lang="en-US" sz="1400" i="1">
              <a:gradFill>
                <a:gsLst>
                  <a:gs pos="0">
                    <a:schemeClr val="tx1"/>
                  </a:gs>
                  <a:gs pos="35000">
                    <a:schemeClr val="tx1"/>
                  </a:gs>
                </a:gsLst>
                <a:lin ang="2700000" scaled="1"/>
              </a:gradFill>
              <a:latin typeface="+mj-lt"/>
            </a:endParaRPr>
          </a:p>
        </p:txBody>
      </p:sp>
      <p:sp>
        <p:nvSpPr>
          <p:cNvPr id="41" name="Rectangle 40">
            <a:extLst>
              <a:ext uri="{FF2B5EF4-FFF2-40B4-BE49-F238E27FC236}">
                <a16:creationId xmlns:a16="http://schemas.microsoft.com/office/drawing/2014/main" id="{96355800-CB23-40DC-A4E4-A9B2550AC2A0}"/>
              </a:ext>
            </a:extLst>
          </p:cNvPr>
          <p:cNvSpPr/>
          <p:nvPr/>
        </p:nvSpPr>
        <p:spPr>
          <a:xfrm>
            <a:off x="6068334" y="5582986"/>
            <a:ext cx="5513831" cy="615553"/>
          </a:xfrm>
          <a:prstGeom prst="rect">
            <a:avLst/>
          </a:prstGeom>
        </p:spPr>
        <p:txBody>
          <a:bodyPr wrap="square" lIns="0" tIns="91440" bIns="91440">
            <a:spAutoFit/>
          </a:bodyPr>
          <a:lstStyle/>
          <a:p>
            <a:pPr lvl="0">
              <a:spcAft>
                <a:spcPts val="1800"/>
              </a:spcAft>
              <a:buClr>
                <a:srgbClr val="0D0D0D"/>
              </a:buClr>
              <a:defRPr/>
            </a:pPr>
            <a:r>
              <a:rPr lang="en-US" sz="1400">
                <a:gradFill>
                  <a:gsLst>
                    <a:gs pos="91000">
                      <a:schemeClr val="bg1"/>
                    </a:gs>
                    <a:gs pos="0">
                      <a:schemeClr val="bg1"/>
                    </a:gs>
                  </a:gsLst>
                  <a:lin ang="5400000" scaled="0"/>
                </a:gradFill>
                <a:latin typeface="+mj-lt"/>
                <a:cs typeface="Segoe UI"/>
              </a:rPr>
              <a:t>Find a Learning Partner to help you prepare  </a:t>
            </a:r>
            <a:br>
              <a:rPr lang="en-US" sz="1400">
                <a:gradFill>
                  <a:gsLst>
                    <a:gs pos="91000">
                      <a:schemeClr val="bg1"/>
                    </a:gs>
                    <a:gs pos="0">
                      <a:schemeClr val="bg1"/>
                    </a:gs>
                  </a:gsLst>
                  <a:lin ang="5400000" scaled="0"/>
                </a:gradFill>
                <a:latin typeface="+mj-lt"/>
                <a:cs typeface="Segoe UI"/>
              </a:rPr>
            </a:br>
            <a:r>
              <a:rPr lang="en-US" sz="1400">
                <a:gradFill>
                  <a:gsLst>
                    <a:gs pos="91000">
                      <a:schemeClr val="bg1"/>
                    </a:gs>
                    <a:gs pos="0">
                      <a:schemeClr val="bg1"/>
                    </a:gs>
                  </a:gsLst>
                  <a:lin ang="5400000" scaled="0"/>
                </a:gradFill>
                <a:latin typeface="+mj-lt"/>
                <a:cs typeface="Segoe UI"/>
                <a:hlinkClick r:id="rId4">
                  <a:extLst>
                    <a:ext uri="{A12FA001-AC4F-418D-AE19-62706E023703}">
                      <ahyp:hlinkClr xmlns:ahyp="http://schemas.microsoft.com/office/drawing/2018/hyperlinkcolor" val="tx"/>
                    </a:ext>
                  </a:extLst>
                </a:hlinkClick>
              </a:rPr>
              <a:t>aka.ms/</a:t>
            </a:r>
            <a:r>
              <a:rPr lang="en-US" sz="1400" err="1">
                <a:gradFill>
                  <a:gsLst>
                    <a:gs pos="91000">
                      <a:schemeClr val="bg1"/>
                    </a:gs>
                    <a:gs pos="0">
                      <a:schemeClr val="bg1"/>
                    </a:gs>
                  </a:gsLst>
                  <a:lin ang="5400000" scaled="0"/>
                </a:gradFill>
                <a:latin typeface="+mj-lt"/>
                <a:cs typeface="Segoe UI"/>
                <a:hlinkClick r:id="rId4">
                  <a:extLst>
                    <a:ext uri="{A12FA001-AC4F-418D-AE19-62706E023703}">
                      <ahyp:hlinkClr xmlns:ahyp="http://schemas.microsoft.com/office/drawing/2018/hyperlinkcolor" val="tx"/>
                    </a:ext>
                  </a:extLst>
                </a:hlinkClick>
              </a:rPr>
              <a:t>LearningPartner</a:t>
            </a:r>
            <a:endParaRPr lang="en-US" sz="1400">
              <a:gradFill>
                <a:gsLst>
                  <a:gs pos="91000">
                    <a:schemeClr val="bg1"/>
                  </a:gs>
                  <a:gs pos="0">
                    <a:schemeClr val="bg1"/>
                  </a:gs>
                </a:gsLst>
                <a:lin ang="5400000" scaled="0"/>
              </a:gradFill>
              <a:latin typeface="+mj-lt"/>
              <a:cs typeface="Segoe UI"/>
            </a:endParaRPr>
          </a:p>
        </p:txBody>
      </p:sp>
      <p:sp>
        <p:nvSpPr>
          <p:cNvPr id="40" name="TextBox 39">
            <a:extLst>
              <a:ext uri="{FF2B5EF4-FFF2-40B4-BE49-F238E27FC236}">
                <a16:creationId xmlns:a16="http://schemas.microsoft.com/office/drawing/2014/main" id="{1C87B327-F011-4397-B22D-EF7E92E390FC}"/>
              </a:ext>
            </a:extLst>
          </p:cNvPr>
          <p:cNvSpPr txBox="1"/>
          <p:nvPr/>
        </p:nvSpPr>
        <p:spPr>
          <a:xfrm>
            <a:off x="6068334" y="4904168"/>
            <a:ext cx="4502638" cy="615553"/>
          </a:xfrm>
          <a:prstGeom prst="rect">
            <a:avLst/>
          </a:prstGeom>
          <a:noFill/>
        </p:spPr>
        <p:txBody>
          <a:bodyPr wrap="square" lIns="0" tIns="91440" rIns="0" bIns="91440">
            <a:spAutoFit/>
          </a:bodyPr>
          <a:lstStyle/>
          <a:p>
            <a:pPr marL="0" marR="0" lvl="0" indent="0" algn="l" defTabSz="914400" rtl="0" eaLnBrk="1" fontAlgn="auto" latinLnBrk="0" hangingPunct="1">
              <a:lnSpc>
                <a:spcPct val="100000"/>
              </a:lnSpc>
              <a:spcBef>
                <a:spcPts val="0"/>
              </a:spcBef>
              <a:spcAft>
                <a:spcPts val="1000"/>
              </a:spcAft>
              <a:buClr>
                <a:srgbClr val="0D0D0D"/>
              </a:buClr>
              <a:buSzTx/>
              <a:buFontTx/>
              <a:buNone/>
              <a:tabLst/>
              <a:defRPr/>
            </a:pPr>
            <a:r>
              <a:rPr kumimoji="0" lang="en-US" sz="1400" b="0" i="0" u="none" strike="noStrike" kern="1200" cap="none" spc="0" normalizeH="0" baseline="0" noProof="0">
                <a:ln>
                  <a:noFill/>
                </a:ln>
                <a:gradFill>
                  <a:gsLst>
                    <a:gs pos="91000">
                      <a:schemeClr val="bg1"/>
                    </a:gs>
                    <a:gs pos="0">
                      <a:schemeClr val="bg1"/>
                    </a:gs>
                  </a:gsLst>
                  <a:lin ang="5400000" scaled="0"/>
                </a:gradFill>
                <a:effectLst/>
                <a:uLnTx/>
                <a:uFillTx/>
                <a:latin typeface="+mj-lt"/>
                <a:ea typeface="+mn-ea"/>
                <a:cs typeface="Segoe UI"/>
              </a:rPr>
              <a:t>Begin with free online training </a:t>
            </a:r>
            <a:br>
              <a:rPr kumimoji="0" lang="en-US" sz="1400" b="0" i="0" u="none" strike="noStrike" kern="1200" cap="none" spc="0" normalizeH="0" baseline="0" noProof="0">
                <a:ln>
                  <a:noFill/>
                </a:ln>
                <a:gradFill>
                  <a:gsLst>
                    <a:gs pos="91000">
                      <a:schemeClr val="bg1"/>
                    </a:gs>
                    <a:gs pos="0">
                      <a:schemeClr val="bg1"/>
                    </a:gs>
                  </a:gsLst>
                  <a:lin ang="5400000" scaled="0"/>
                </a:gradFill>
                <a:effectLst/>
                <a:uLnTx/>
                <a:uFillTx/>
                <a:latin typeface="+mj-lt"/>
                <a:ea typeface="+mn-ea"/>
                <a:cs typeface="Segoe UI"/>
              </a:rPr>
            </a:br>
            <a:r>
              <a:rPr kumimoji="0" lang="en-US" sz="1400" b="0" i="0" u="none" strike="noStrike" kern="1200" cap="none" spc="0" normalizeH="0" baseline="0" noProof="0">
                <a:ln>
                  <a:noFill/>
                </a:ln>
                <a:gradFill>
                  <a:gsLst>
                    <a:gs pos="91000">
                      <a:schemeClr val="bg1"/>
                    </a:gs>
                    <a:gs pos="0">
                      <a:schemeClr val="bg1"/>
                    </a:gs>
                  </a:gsLst>
                  <a:lin ang="5400000" scaled="0"/>
                </a:gradFill>
                <a:effectLst/>
                <a:uLnTx/>
                <a:uFillTx/>
                <a:latin typeface="+mj-lt"/>
                <a:ea typeface="+mn-ea"/>
                <a:cs typeface="Segoe UI"/>
                <a:hlinkClick r:id="rId5">
                  <a:extLst>
                    <a:ext uri="{A12FA001-AC4F-418D-AE19-62706E023703}">
                      <ahyp:hlinkClr xmlns:ahyp="http://schemas.microsoft.com/office/drawing/2018/hyperlinkcolor" val="tx"/>
                    </a:ext>
                  </a:extLst>
                </a:hlinkClick>
              </a:rPr>
              <a:t>Microsoft.com/Learn</a:t>
            </a:r>
            <a:endParaRPr kumimoji="0" lang="en-US" sz="1400" b="0" i="0" u="none" strike="noStrike" kern="1200" cap="none" spc="0" normalizeH="0" baseline="0" noProof="0">
              <a:ln>
                <a:noFill/>
              </a:ln>
              <a:gradFill>
                <a:gsLst>
                  <a:gs pos="91000">
                    <a:schemeClr val="bg1"/>
                  </a:gs>
                  <a:gs pos="0">
                    <a:schemeClr val="bg1"/>
                  </a:gs>
                </a:gsLst>
                <a:lin ang="5400000" scaled="0"/>
              </a:gradFill>
              <a:effectLst/>
              <a:uLnTx/>
              <a:uFillTx/>
              <a:latin typeface="+mj-lt"/>
              <a:ea typeface="+mn-ea"/>
              <a:cs typeface="Segoe UI"/>
            </a:endParaRPr>
          </a:p>
        </p:txBody>
      </p:sp>
      <p:sp>
        <p:nvSpPr>
          <p:cNvPr id="39" name="TextBox 38">
            <a:extLst>
              <a:ext uri="{FF2B5EF4-FFF2-40B4-BE49-F238E27FC236}">
                <a16:creationId xmlns:a16="http://schemas.microsoft.com/office/drawing/2014/main" id="{B6062947-6C35-4874-A053-7F17A0BEDD1F}"/>
              </a:ext>
            </a:extLst>
          </p:cNvPr>
          <p:cNvSpPr txBox="1"/>
          <p:nvPr/>
        </p:nvSpPr>
        <p:spPr>
          <a:xfrm>
            <a:off x="6068334" y="4225351"/>
            <a:ext cx="5035938" cy="615553"/>
          </a:xfrm>
          <a:prstGeom prst="rect">
            <a:avLst/>
          </a:prstGeom>
          <a:noFill/>
        </p:spPr>
        <p:txBody>
          <a:bodyPr wrap="square" lIns="0" tIns="91440" rIns="0" bIns="91440">
            <a:spAutoFit/>
          </a:bodyPr>
          <a:lstStyle/>
          <a:p>
            <a:pPr marL="0" marR="0" lvl="0" indent="0" algn="l" defTabSz="914400" rtl="0" eaLnBrk="1" fontAlgn="auto" latinLnBrk="0" hangingPunct="1">
              <a:lnSpc>
                <a:spcPct val="100000"/>
              </a:lnSpc>
              <a:spcBef>
                <a:spcPts val="0"/>
              </a:spcBef>
              <a:spcAft>
                <a:spcPts val="1800"/>
              </a:spcAft>
              <a:buClr>
                <a:srgbClr val="0D0D0D"/>
              </a:buClr>
              <a:buSzTx/>
              <a:buFontTx/>
              <a:buNone/>
              <a:tabLst/>
              <a:defRPr/>
            </a:pPr>
            <a:r>
              <a:rPr kumimoji="0" lang="en-US" sz="1400" b="0" i="0" u="none" strike="noStrike" kern="1200" cap="none" spc="0" normalizeH="0" baseline="0" noProof="0">
                <a:ln>
                  <a:noFill/>
                </a:ln>
                <a:gradFill>
                  <a:gsLst>
                    <a:gs pos="91000">
                      <a:schemeClr val="bg1"/>
                    </a:gs>
                    <a:gs pos="0">
                      <a:schemeClr val="bg1"/>
                    </a:gs>
                  </a:gsLst>
                  <a:lin ang="5400000" scaled="0"/>
                </a:gradFill>
                <a:effectLst/>
                <a:uLnTx/>
                <a:uFillTx/>
                <a:latin typeface="+mj-lt"/>
                <a:ea typeface="+mn-ea"/>
                <a:cs typeface="Segoe UI"/>
              </a:rPr>
              <a:t>Learn more about Microsoft Certifications</a:t>
            </a:r>
            <a:br>
              <a:rPr kumimoji="0" lang="en-US" sz="1400" b="0" i="0" u="none" strike="noStrike" kern="1200" cap="none" spc="0" normalizeH="0" baseline="0" noProof="0">
                <a:ln>
                  <a:noFill/>
                </a:ln>
                <a:gradFill>
                  <a:gsLst>
                    <a:gs pos="91000">
                      <a:schemeClr val="bg1"/>
                    </a:gs>
                    <a:gs pos="0">
                      <a:schemeClr val="bg1"/>
                    </a:gs>
                  </a:gsLst>
                  <a:lin ang="5400000" scaled="0"/>
                </a:gradFill>
                <a:effectLst/>
                <a:uLnTx/>
                <a:uFillTx/>
                <a:latin typeface="+mj-lt"/>
                <a:ea typeface="+mn-ea"/>
                <a:cs typeface="Segoe UI"/>
              </a:rPr>
            </a:br>
            <a:r>
              <a:rPr kumimoji="0" lang="en-US" sz="1400" b="0" i="0" u="none" strike="noStrike" kern="1200" cap="none" spc="0" normalizeH="0" baseline="0" noProof="0">
                <a:ln>
                  <a:noFill/>
                </a:ln>
                <a:gradFill>
                  <a:gsLst>
                    <a:gs pos="91000">
                      <a:schemeClr val="bg1"/>
                    </a:gs>
                    <a:gs pos="0">
                      <a:schemeClr val="bg1"/>
                    </a:gs>
                  </a:gsLst>
                  <a:lin ang="5400000" scaled="0"/>
                </a:gradFill>
                <a:effectLst/>
                <a:uLnTx/>
                <a:uFillTx/>
                <a:latin typeface="+mj-lt"/>
                <a:ea typeface="+mn-ea"/>
                <a:cs typeface="Segoe UI"/>
                <a:hlinkClick r:id="rId6">
                  <a:extLst>
                    <a:ext uri="{A12FA001-AC4F-418D-AE19-62706E023703}">
                      <ahyp:hlinkClr xmlns:ahyp="http://schemas.microsoft.com/office/drawing/2018/hyperlinkcolor" val="tx"/>
                    </a:ext>
                  </a:extLst>
                </a:hlinkClick>
              </a:rPr>
              <a:t>Microsoft.com/Certifications</a:t>
            </a:r>
            <a:endParaRPr kumimoji="0" lang="en-US" sz="1400" b="0" i="0" u="none" strike="noStrike" kern="1200" cap="none" spc="0" normalizeH="0" baseline="0" noProof="0">
              <a:ln>
                <a:noFill/>
              </a:ln>
              <a:gradFill>
                <a:gsLst>
                  <a:gs pos="91000">
                    <a:schemeClr val="bg1"/>
                  </a:gs>
                  <a:gs pos="0">
                    <a:schemeClr val="bg1"/>
                  </a:gs>
                </a:gsLst>
                <a:lin ang="5400000" scaled="0"/>
              </a:gradFill>
              <a:effectLst/>
              <a:uLnTx/>
              <a:uFillTx/>
              <a:latin typeface="+mj-lt"/>
              <a:ea typeface="+mn-ea"/>
              <a:cs typeface="Segoe UI"/>
            </a:endParaRPr>
          </a:p>
        </p:txBody>
      </p:sp>
      <p:pic>
        <p:nvPicPr>
          <p:cNvPr id="21" name="Picture 20" descr="A picture containing indoor&#10;&#10;Description automatically generated">
            <a:extLst>
              <a:ext uri="{FF2B5EF4-FFF2-40B4-BE49-F238E27FC236}">
                <a16:creationId xmlns:a16="http://schemas.microsoft.com/office/drawing/2014/main" id="{D611853D-2AD3-4567-B740-680877292B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200" y="2722022"/>
            <a:ext cx="1973554" cy="1973554"/>
          </a:xfrm>
          <a:prstGeom prst="rect">
            <a:avLst/>
          </a:prstGeom>
        </p:spPr>
      </p:pic>
      <p:sp>
        <p:nvSpPr>
          <p:cNvPr id="15" name="Text Placeholder 4">
            <a:extLst>
              <a:ext uri="{FF2B5EF4-FFF2-40B4-BE49-F238E27FC236}">
                <a16:creationId xmlns:a16="http://schemas.microsoft.com/office/drawing/2014/main" id="{3037343C-220E-4A61-853F-9AB837A394CD}"/>
              </a:ext>
            </a:extLst>
          </p:cNvPr>
          <p:cNvSpPr txBox="1">
            <a:spLocks/>
          </p:cNvSpPr>
          <p:nvPr/>
        </p:nvSpPr>
        <p:spPr>
          <a:xfrm>
            <a:off x="569686" y="1464184"/>
            <a:ext cx="5119914" cy="215444"/>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i="1">
                <a:gradFill>
                  <a:gsLst>
                    <a:gs pos="0">
                      <a:schemeClr val="tx1"/>
                    </a:gs>
                    <a:gs pos="35000">
                      <a:schemeClr val="tx1"/>
                    </a:gs>
                  </a:gsLst>
                  <a:lin ang="2700000" scaled="1"/>
                </a:gradFill>
                <a:latin typeface="+mj-lt"/>
              </a:rPr>
              <a:t>Exclusive offer for Microsoft Ignite The Tour attendees </a:t>
            </a:r>
          </a:p>
        </p:txBody>
      </p:sp>
      <p:sp>
        <p:nvSpPr>
          <p:cNvPr id="17" name="Text Placeholder 4">
            <a:extLst>
              <a:ext uri="{FF2B5EF4-FFF2-40B4-BE49-F238E27FC236}">
                <a16:creationId xmlns:a16="http://schemas.microsoft.com/office/drawing/2014/main" id="{DDD936DB-1136-456B-BCE9-54746C851EA4}"/>
              </a:ext>
            </a:extLst>
          </p:cNvPr>
          <p:cNvSpPr txBox="1">
            <a:spLocks/>
          </p:cNvSpPr>
          <p:nvPr/>
        </p:nvSpPr>
        <p:spPr>
          <a:xfrm>
            <a:off x="584200" y="5001058"/>
            <a:ext cx="5513832" cy="461665"/>
          </a:xfrm>
          <a:prstGeom prst="rect">
            <a:avLst/>
          </a:prstGeom>
          <a:noFill/>
        </p:spPr>
        <p:txBody>
          <a:bodyPr wrap="square" lIns="0" tIns="91440" rIns="91440" bIns="91440" anchor="b">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aka.ms/FreeExam_MSIgnite</a:t>
            </a:r>
          </a:p>
        </p:txBody>
      </p:sp>
      <p:sp>
        <p:nvSpPr>
          <p:cNvPr id="16" name="Rectangle 15">
            <a:extLst>
              <a:ext uri="{FF2B5EF4-FFF2-40B4-BE49-F238E27FC236}">
                <a16:creationId xmlns:a16="http://schemas.microsoft.com/office/drawing/2014/main" id="{BC739529-9175-42B5-98CD-6372BF5FF4F8}"/>
              </a:ext>
              <a:ext uri="{C183D7F6-B498-43B3-948B-1728B52AA6E4}">
                <adec:decorative xmlns:adec="http://schemas.microsoft.com/office/drawing/2017/decorative" val="1"/>
              </a:ext>
            </a:extLst>
          </p:cNvPr>
          <p:cNvSpPr/>
          <p:nvPr/>
        </p:nvSpPr>
        <p:spPr>
          <a:xfrm>
            <a:off x="6068332" y="1377778"/>
            <a:ext cx="5664626" cy="2523768"/>
          </a:xfrm>
          <a:prstGeom prst="rect">
            <a:avLst/>
          </a:prstGeom>
          <a:noFill/>
          <a:ln>
            <a:noFill/>
          </a:ln>
          <a:effectLst>
            <a:outerShdw blurRad="635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32742">
              <a:spcAft>
                <a:spcPts val="1200"/>
              </a:spcAft>
              <a:buSzPct val="90000"/>
              <a:defRPr/>
            </a:pPr>
            <a:r>
              <a:rPr lang="en-US" sz="2400">
                <a:gradFill>
                  <a:gsLst>
                    <a:gs pos="91000">
                      <a:schemeClr val="bg1"/>
                    </a:gs>
                    <a:gs pos="0">
                      <a:schemeClr val="bg1"/>
                    </a:gs>
                  </a:gsLst>
                  <a:lin ang="5400000" scaled="0"/>
                </a:gradFill>
                <a:latin typeface="+mj-lt"/>
                <a:cs typeface="Segoe UI" panose="020B0502040204020203" pitchFamily="34" charset="0"/>
              </a:rPr>
              <a:t>Now is your chance </a:t>
            </a:r>
            <a:br>
              <a:rPr lang="en-US" sz="2400">
                <a:gradFill>
                  <a:gsLst>
                    <a:gs pos="91000">
                      <a:schemeClr val="bg1"/>
                    </a:gs>
                    <a:gs pos="0">
                      <a:schemeClr val="bg1"/>
                    </a:gs>
                  </a:gsLst>
                  <a:lin ang="5400000" scaled="0"/>
                </a:gradFill>
                <a:latin typeface="+mj-lt"/>
                <a:cs typeface="Segoe UI" panose="020B0502040204020203" pitchFamily="34" charset="0"/>
              </a:rPr>
            </a:br>
            <a:r>
              <a:rPr lang="en-US" sz="2400">
                <a:gradFill>
                  <a:gsLst>
                    <a:gs pos="91000">
                      <a:schemeClr val="bg1"/>
                    </a:gs>
                    <a:gs pos="0">
                      <a:schemeClr val="bg1"/>
                    </a:gs>
                  </a:gsLst>
                  <a:lin ang="5400000" scaled="0"/>
                </a:gradFill>
                <a:latin typeface="+mj-lt"/>
                <a:cs typeface="Segoe UI" panose="020B0502040204020203" pitchFamily="34" charset="0"/>
              </a:rPr>
              <a:t>to stand out among your peers.   </a:t>
            </a:r>
          </a:p>
          <a:p>
            <a:pPr defTabSz="932742">
              <a:spcAft>
                <a:spcPts val="1200"/>
              </a:spcAft>
              <a:buSzPct val="90000"/>
              <a:defRPr/>
            </a:pPr>
            <a:r>
              <a:rPr lang="en-US" sz="2000">
                <a:gradFill>
                  <a:gsLst>
                    <a:gs pos="91000">
                      <a:schemeClr val="bg1"/>
                    </a:gs>
                    <a:gs pos="0">
                      <a:schemeClr val="bg1"/>
                    </a:gs>
                  </a:gsLst>
                  <a:lin ang="5400000" scaled="0"/>
                </a:gradFill>
                <a:cs typeface="Segoe UI"/>
              </a:rPr>
              <a:t>Get certified and prove your expertise to employers and peers and get the recognition and opportunities you've earned. Take advantage of this offer by scheduling a free exam online today.</a:t>
            </a:r>
          </a:p>
        </p:txBody>
      </p:sp>
    </p:spTree>
    <p:extLst>
      <p:ext uri="{BB962C8B-B14F-4D97-AF65-F5344CB8AC3E}">
        <p14:creationId xmlns:p14="http://schemas.microsoft.com/office/powerpoint/2010/main" val="307009194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a:t>Resources</a:t>
            </a:r>
          </a:p>
        </p:txBody>
      </p:sp>
      <p:sp>
        <p:nvSpPr>
          <p:cNvPr id="20" name="camera" title="Icon of a camera">
            <a:extLst>
              <a:ext uri="{FF2B5EF4-FFF2-40B4-BE49-F238E27FC236}">
                <a16:creationId xmlns:a16="http://schemas.microsoft.com/office/drawing/2014/main" id="{6B481D93-1EBC-214C-AD42-54A654A173DC}"/>
              </a:ext>
            </a:extLst>
          </p:cNvPr>
          <p:cNvSpPr>
            <a:spLocks noChangeAspect="1" noEditPoints="1"/>
          </p:cNvSpPr>
          <p:nvPr/>
        </p:nvSpPr>
        <p:spPr bwMode="auto">
          <a:xfrm>
            <a:off x="11332657" y="2429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Text Placeholder 2">
            <a:extLst>
              <a:ext uri="{FF2B5EF4-FFF2-40B4-BE49-F238E27FC236}">
                <a16:creationId xmlns:a16="http://schemas.microsoft.com/office/drawing/2014/main" id="{FDD5D36C-9295-FB45-9448-CB830ED56340}"/>
              </a:ext>
            </a:extLst>
          </p:cNvPr>
          <p:cNvSpPr txBox="1">
            <a:spLocks/>
          </p:cNvSpPr>
          <p:nvPr/>
        </p:nvSpPr>
        <p:spPr>
          <a:xfrm>
            <a:off x="7380802" y="3011015"/>
            <a:ext cx="3124499" cy="861774"/>
          </a:xfrm>
          <a:prstGeom prst="rect">
            <a:avLst/>
          </a:prstGeom>
          <a:ln>
            <a:no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You’re on your way to being certified! </a:t>
            </a:r>
          </a:p>
        </p:txBody>
      </p:sp>
      <p:sp>
        <p:nvSpPr>
          <p:cNvPr id="27" name="TextBox 26">
            <a:extLst>
              <a:ext uri="{FF2B5EF4-FFF2-40B4-BE49-F238E27FC236}">
                <a16:creationId xmlns:a16="http://schemas.microsoft.com/office/drawing/2014/main" id="{C90EBC74-EE58-8842-B894-2ADDA6739771}"/>
              </a:ext>
            </a:extLst>
          </p:cNvPr>
          <p:cNvSpPr txBox="1"/>
          <p:nvPr/>
        </p:nvSpPr>
        <p:spPr>
          <a:xfrm>
            <a:off x="7577613" y="4104208"/>
            <a:ext cx="27308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gradFill>
                  <a:gsLst>
                    <a:gs pos="87611">
                      <a:srgbClr val="0078D4"/>
                    </a:gs>
                    <a:gs pos="75221">
                      <a:srgbClr val="0078D4"/>
                    </a:gs>
                  </a:gsLst>
                  <a:lin ang="5400000" scaled="1"/>
                </a:gradFill>
                <a:effectLst/>
                <a:uLnTx/>
                <a:uFillTx/>
                <a:latin typeface="Segoe UI"/>
                <a:ea typeface="+mn-ea"/>
                <a:cs typeface="+mn-cs"/>
              </a:rPr>
              <a:t>aka.ms</a:t>
            </a:r>
            <a:r>
              <a:rPr kumimoji="0" lang="en-US" sz="2000" b="0" i="0" u="none" strike="noStrike" kern="1200" cap="none" spc="0" normalizeH="0" baseline="0" noProof="0">
                <a:ln>
                  <a:noFill/>
                </a:ln>
                <a:gradFill>
                  <a:gsLst>
                    <a:gs pos="87611">
                      <a:srgbClr val="0078D4"/>
                    </a:gs>
                    <a:gs pos="75221">
                      <a:srgbClr val="0078D4"/>
                    </a:gs>
                  </a:gsLst>
                  <a:lin ang="5400000" scaled="1"/>
                </a:gradFill>
                <a:effectLst/>
                <a:uLnTx/>
                <a:uFillTx/>
                <a:latin typeface="Segoe UI"/>
                <a:ea typeface="+mn-ea"/>
                <a:cs typeface="+mn-cs"/>
              </a:rPr>
              <a:t>/app10certification</a:t>
            </a:r>
          </a:p>
        </p:txBody>
      </p:sp>
      <p:sp>
        <p:nvSpPr>
          <p:cNvPr id="29" name="Parallelogram 28">
            <a:extLst>
              <a:ext uri="{FF2B5EF4-FFF2-40B4-BE49-F238E27FC236}">
                <a16:creationId xmlns:a16="http://schemas.microsoft.com/office/drawing/2014/main" id="{CE3392EA-7083-4BCE-AEA4-DF1B67CA94DD}"/>
              </a:ext>
            </a:extLst>
          </p:cNvPr>
          <p:cNvSpPr/>
          <p:nvPr/>
        </p:nvSpPr>
        <p:spPr bwMode="auto">
          <a:xfrm>
            <a:off x="4838188" y="-21167"/>
            <a:ext cx="9985393" cy="6900333"/>
          </a:xfrm>
          <a:prstGeom prst="parallelogram">
            <a:avLst>
              <a:gd name="adj" fmla="val 27456"/>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Parallelogram 29">
            <a:extLst>
              <a:ext uri="{FF2B5EF4-FFF2-40B4-BE49-F238E27FC236}">
                <a16:creationId xmlns:a16="http://schemas.microsoft.com/office/drawing/2014/main" id="{7D5D132B-D087-44D0-B77E-0572781B2068}"/>
              </a:ext>
            </a:extLst>
          </p:cNvPr>
          <p:cNvSpPr/>
          <p:nvPr/>
        </p:nvSpPr>
        <p:spPr bwMode="auto">
          <a:xfrm>
            <a:off x="2149848" y="0"/>
            <a:ext cx="4106097" cy="6858000"/>
          </a:xfrm>
          <a:prstGeom prst="parallelogram">
            <a:avLst>
              <a:gd name="adj" fmla="val 3926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Session Code on GitHub</a:t>
            </a:r>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Session Resources </a:t>
            </a: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81D44178-E1C9-4234-BC49-1D60805D2546}"/>
              </a:ext>
            </a:extLst>
          </p:cNvPr>
          <p:cNvSpPr txBox="1"/>
          <p:nvPr/>
        </p:nvSpPr>
        <p:spPr>
          <a:xfrm>
            <a:off x="1340433" y="4945057"/>
            <a:ext cx="305096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kumimoji="0" lang="en-US" sz="2000" b="0" i="0" u="none" strike="noStrike" kern="1200" cap="none" spc="0" normalizeH="0" baseline="0" noProof="0" err="1">
                <a:ln>
                  <a:noFill/>
                </a:ln>
                <a:solidFill>
                  <a:srgbClr val="D83B01"/>
                </a:solidFill>
                <a:effectLst/>
                <a:uLnTx/>
                <a:uFillTx/>
                <a:latin typeface="Segoe UI"/>
                <a:ea typeface="+mn-ea"/>
                <a:cs typeface="+mn-cs"/>
              </a:rPr>
              <a:t>mymsignitethetour</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a:rPr>
              <a:t>All Event Resources </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24" name="TextBox 23">
            <a:extLst>
              <a:ext uri="{FF2B5EF4-FFF2-40B4-BE49-F238E27FC236}">
                <a16:creationId xmlns:a16="http://schemas.microsoft.com/office/drawing/2014/main" id="{B595A9BF-E89C-E742-B09E-B74BF5D29763}"/>
              </a:ext>
            </a:extLst>
          </p:cNvPr>
          <p:cNvSpPr txBox="1"/>
          <p:nvPr/>
        </p:nvSpPr>
        <p:spPr>
          <a:xfrm>
            <a:off x="1349295" y="3709556"/>
            <a:ext cx="221041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lang="en-US" sz="2000">
                <a:solidFill>
                  <a:srgbClr val="D83B01"/>
                </a:solidFill>
                <a:latin typeface="Segoe UI"/>
              </a:rPr>
              <a:t>AFUN10Repo</a:t>
            </a:r>
            <a:endParaRPr kumimoji="0" lang="en-US" sz="2000" b="0" i="0" u="none" strike="noStrike" kern="1200" cap="none" spc="0" normalizeH="0" baseline="0" noProof="0">
              <a:ln>
                <a:noFill/>
              </a:ln>
              <a:solidFill>
                <a:srgbClr val="D83B01"/>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2D3A87B-B4A4-F344-B883-FDD71F8F7514}"/>
              </a:ext>
            </a:extLst>
          </p:cNvPr>
          <p:cNvSpPr txBox="1"/>
          <p:nvPr/>
        </p:nvSpPr>
        <p:spPr>
          <a:xfrm>
            <a:off x="1331573" y="2428685"/>
            <a:ext cx="1677895"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D83B01"/>
                </a:solidFill>
                <a:effectLst/>
                <a:uLnTx/>
                <a:uFillTx/>
                <a:latin typeface="Segoe UI"/>
                <a:ea typeface="+mn-ea"/>
                <a:cs typeface="+mn-cs"/>
              </a:rPr>
              <a:t>aka.ms</a:t>
            </a:r>
            <a:r>
              <a:rPr kumimoji="0" lang="en-US" sz="2000" b="0" i="0" u="none" strike="noStrike" kern="1200" cap="none" spc="0" normalizeH="0" baseline="0" noProof="0">
                <a:ln>
                  <a:noFill/>
                </a:ln>
                <a:solidFill>
                  <a:srgbClr val="D83B01"/>
                </a:solidFill>
                <a:effectLst/>
                <a:uLnTx/>
                <a:uFillTx/>
                <a:latin typeface="Segoe UI"/>
                <a:ea typeface="+mn-ea"/>
                <a:cs typeface="+mn-cs"/>
              </a:rPr>
              <a:t>/</a:t>
            </a:r>
            <a:r>
              <a:rPr lang="en-US" sz="2000">
                <a:solidFill>
                  <a:srgbClr val="D83B01"/>
                </a:solidFill>
                <a:latin typeface="Segoe UI"/>
              </a:rPr>
              <a:t>AFUN10</a:t>
            </a:r>
            <a:endParaRPr kumimoji="0" lang="en-US" sz="2000" b="0" i="0" u="none" strike="noStrike" kern="1200" cap="none" spc="0" normalizeH="0" baseline="0" noProof="0">
              <a:ln>
                <a:noFill/>
              </a:ln>
              <a:solidFill>
                <a:srgbClr val="D83B01"/>
              </a:solidFill>
              <a:effectLst/>
              <a:uLnTx/>
              <a:uFillTx/>
              <a:latin typeface="Segoe UI"/>
              <a:ea typeface="+mn-ea"/>
              <a:cs typeface="Segoe UI"/>
            </a:endParaRPr>
          </a:p>
        </p:txBody>
      </p:sp>
      <p:sp>
        <p:nvSpPr>
          <p:cNvPr id="31" name="Text Placeholder 4">
            <a:extLst>
              <a:ext uri="{FF2B5EF4-FFF2-40B4-BE49-F238E27FC236}">
                <a16:creationId xmlns:a16="http://schemas.microsoft.com/office/drawing/2014/main" id="{00AC9A98-2AA9-4F89-B6DE-84BE7AAF4BBC}"/>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330E124A-4112-4C07-9BF4-C96EC1B3276F}"/>
              </a:ext>
            </a:extLst>
          </p:cNvPr>
          <p:cNvSpPr txBox="1">
            <a:spLocks/>
          </p:cNvSpPr>
          <p:nvPr/>
        </p:nvSpPr>
        <p:spPr>
          <a:xfrm>
            <a:off x="6421004" y="1803408"/>
            <a:ext cx="6764655" cy="584775"/>
          </a:xfrm>
          <a:prstGeom prst="rect">
            <a:avLst/>
          </a:prstGeom>
          <a:ln>
            <a:noFill/>
          </a:ln>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3800">
                <a:solidFill>
                  <a:srgbClr val="FFFFFF"/>
                </a:solidFill>
                <a:latin typeface="Segoe UI Semibold"/>
                <a:cs typeface="Segoe UI"/>
              </a:rPr>
              <a:t>Get Certified</a:t>
            </a:r>
            <a:endParaRPr lang="en-US">
              <a:ea typeface="+mn-ea"/>
            </a:endParaRPr>
          </a:p>
        </p:txBody>
      </p:sp>
      <p:sp>
        <p:nvSpPr>
          <p:cNvPr id="33" name="TextBox 32">
            <a:extLst>
              <a:ext uri="{FF2B5EF4-FFF2-40B4-BE49-F238E27FC236}">
                <a16:creationId xmlns:a16="http://schemas.microsoft.com/office/drawing/2014/main" id="{CDA822CE-C123-482D-9609-7BD999621FC5}"/>
              </a:ext>
            </a:extLst>
          </p:cNvPr>
          <p:cNvSpPr txBox="1"/>
          <p:nvPr/>
        </p:nvSpPr>
        <p:spPr>
          <a:xfrm>
            <a:off x="6421004" y="3180878"/>
            <a:ext cx="6930219" cy="615553"/>
          </a:xfrm>
          <a:prstGeom prst="rect">
            <a:avLst/>
          </a:prstGeom>
          <a:noFill/>
        </p:spPr>
        <p:txBody>
          <a:bodyPr wrap="square" lIns="0" tIns="0" rIns="0" bIns="0" rtlCol="0" anchor="t">
            <a:spAutoFit/>
          </a:bodyPr>
          <a:lstStyle/>
          <a:p>
            <a:pPr>
              <a:defRPr/>
            </a:pPr>
            <a:r>
              <a:rPr lang="en-US" sz="2000">
                <a:solidFill>
                  <a:schemeClr val="bg1"/>
                </a:solidFill>
              </a:rPr>
              <a:t>Azure Fundamentals: aka</a:t>
            </a:r>
            <a:r>
              <a:rPr kumimoji="0" lang="en-US" sz="2000" b="0" i="0" u="none" strike="noStrike" kern="1200" cap="none" spc="0" normalizeH="0" baseline="0" noProof="0">
                <a:ln>
                  <a:noFill/>
                </a:ln>
                <a:solidFill>
                  <a:schemeClr val="bg1"/>
                </a:solidFill>
                <a:effectLst/>
                <a:uLnTx/>
                <a:uFillTx/>
                <a:latin typeface="Segoe UI"/>
                <a:ea typeface="+mn-ea"/>
                <a:cs typeface="+mn-cs"/>
              </a:rPr>
              <a:t>.ms/</a:t>
            </a:r>
            <a:r>
              <a:rPr lang="en-US" sz="2000" err="1">
                <a:solidFill>
                  <a:schemeClr val="bg1"/>
                </a:solidFill>
                <a:latin typeface="Segoe UI"/>
              </a:rPr>
              <a:t>AzureFunCert</a:t>
            </a:r>
            <a:br>
              <a:rPr lang="en-US" sz="2000" b="0" i="0" u="none" strike="noStrike" kern="1200" cap="none" spc="0" normalizeH="0" baseline="0" noProof="0">
                <a:ln>
                  <a:noFill/>
                </a:ln>
                <a:effectLst/>
                <a:uLnTx/>
                <a:uFillTx/>
                <a:latin typeface="Segoe UI"/>
              </a:rPr>
            </a:br>
            <a:endParaRPr kumimoji="0" lang="en-US" sz="2000" b="0" i="0" u="none" strike="noStrike" kern="1200" cap="none" spc="0" normalizeH="0" baseline="0" noProof="0">
              <a:ln>
                <a:noFill/>
              </a:ln>
              <a:solidFill>
                <a:schemeClr val="bg1"/>
              </a:solidFill>
              <a:effectLst/>
              <a:uLnTx/>
              <a:uFillTx/>
              <a:latin typeface="Segoe UI"/>
              <a:ea typeface="+mn-ea"/>
              <a:cs typeface="+mn-cs"/>
            </a:endParaRPr>
          </a:p>
        </p:txBody>
      </p:sp>
      <p:sp>
        <p:nvSpPr>
          <p:cNvPr id="36" name="camera" title="Icon of a camera">
            <a:extLst>
              <a:ext uri="{FF2B5EF4-FFF2-40B4-BE49-F238E27FC236}">
                <a16:creationId xmlns:a16="http://schemas.microsoft.com/office/drawing/2014/main" id="{F53FCBD9-2CAD-4C08-9C22-FA545768EE29}"/>
              </a:ext>
            </a:extLst>
          </p:cNvPr>
          <p:cNvSpPr>
            <a:spLocks noChangeAspect="1" noEditPoints="1"/>
          </p:cNvSpPr>
          <p:nvPr/>
        </p:nvSpPr>
        <p:spPr bwMode="auto">
          <a:xfrm>
            <a:off x="11485057" y="395323"/>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camera" title="Icon of a camera">
            <a:extLst>
              <a:ext uri="{FF2B5EF4-FFF2-40B4-BE49-F238E27FC236}">
                <a16:creationId xmlns:a16="http://schemas.microsoft.com/office/drawing/2014/main" id="{AA48CF08-10A6-C948-8E84-AC3CB52200CE}"/>
              </a:ext>
            </a:extLst>
          </p:cNvPr>
          <p:cNvSpPr>
            <a:spLocks noChangeAspect="1" noEditPoints="1"/>
          </p:cNvSpPr>
          <p:nvPr/>
        </p:nvSpPr>
        <p:spPr bwMode="auto">
          <a:xfrm>
            <a:off x="11375876" y="184297"/>
            <a:ext cx="592643" cy="475128"/>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250143992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DA3778-23E0-4DA1-A661-1FA6ABB33D0C}"/>
              </a:ext>
            </a:extLst>
          </p:cNvPr>
          <p:cNvSpPr/>
          <p:nvPr/>
        </p:nvSpPr>
        <p:spPr bwMode="auto">
          <a:xfrm>
            <a:off x="4419261" y="3924086"/>
            <a:ext cx="3353483" cy="4093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a:ln>
                  <a:noFill/>
                </a:ln>
                <a:gradFill>
                  <a:gsLst>
                    <a:gs pos="0">
                      <a:srgbClr val="FFFFFF"/>
                    </a:gs>
                    <a:gs pos="10680">
                      <a:srgbClr val="FFFFFF"/>
                    </a:gs>
                  </a:gsLst>
                  <a:lin ang="5400000" scaled="0"/>
                </a:gradFill>
                <a:effectLst/>
                <a:uLnTx/>
                <a:uFillTx/>
                <a:latin typeface="Segoe UI Semibold"/>
                <a:ea typeface="+mn-ea"/>
                <a:cs typeface="Segoe UI" panose="020B0502040204020203" pitchFamily="34" charset="0"/>
              </a:rPr>
              <a:t>Invent with purpose.</a:t>
            </a:r>
          </a:p>
        </p:txBody>
      </p:sp>
      <p:cxnSp>
        <p:nvCxnSpPr>
          <p:cNvPr id="10" name="Straight Connector 9">
            <a:extLst>
              <a:ext uri="{FF2B5EF4-FFF2-40B4-BE49-F238E27FC236}">
                <a16:creationId xmlns:a16="http://schemas.microsoft.com/office/drawing/2014/main" id="{4539B733-E705-42D9-B330-03CC06A91F4E}"/>
              </a:ext>
            </a:extLst>
          </p:cNvPr>
          <p:cNvCxnSpPr>
            <a:cxnSpLocks/>
          </p:cNvCxnSpPr>
          <p:nvPr/>
        </p:nvCxnSpPr>
        <p:spPr>
          <a:xfrm>
            <a:off x="3303142" y="3590039"/>
            <a:ext cx="5553182" cy="0"/>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4" descr="Microsoft Azure">
            <a:extLst>
              <a:ext uri="{FF2B5EF4-FFF2-40B4-BE49-F238E27FC236}">
                <a16:creationId xmlns:a16="http://schemas.microsoft.com/office/drawing/2014/main" id="{AC8E4C4D-0728-4C59-A2C4-9B90E01C6F7C}"/>
              </a:ext>
            </a:extLst>
          </p:cNvPr>
          <p:cNvGrpSpPr>
            <a:grpSpLocks noChangeAspect="1"/>
          </p:cNvGrpSpPr>
          <p:nvPr/>
        </p:nvGrpSpPr>
        <p:grpSpPr bwMode="auto">
          <a:xfrm>
            <a:off x="3307668" y="2394175"/>
            <a:ext cx="5576660" cy="802940"/>
            <a:chOff x="2062" y="1904"/>
            <a:chExt cx="3556" cy="512"/>
          </a:xfrm>
        </p:grpSpPr>
        <p:sp>
          <p:nvSpPr>
            <p:cNvPr id="12" name="Freeform 5">
              <a:extLst>
                <a:ext uri="{FF2B5EF4-FFF2-40B4-BE49-F238E27FC236}">
                  <a16:creationId xmlns:a16="http://schemas.microsoft.com/office/drawing/2014/main" id="{0C7E882D-1C52-4BD6-BCAF-09503139670B}"/>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DBC7F2EF-2880-4B17-A61A-4EC98C054FEB}"/>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67A583B2-C400-48AE-B1F3-725AB3EEFBA7}"/>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A50C47B4-9418-4846-91B6-49D7F693F833}"/>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CE70D5B8-9DA6-4C85-BC20-73989A489297}"/>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0">
              <a:extLst>
                <a:ext uri="{FF2B5EF4-FFF2-40B4-BE49-F238E27FC236}">
                  <a16:creationId xmlns:a16="http://schemas.microsoft.com/office/drawing/2014/main" id="{7E2DACFB-0E50-4E44-960D-F7F930D102EE}"/>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1">
              <a:extLst>
                <a:ext uri="{FF2B5EF4-FFF2-40B4-BE49-F238E27FC236}">
                  <a16:creationId xmlns:a16="http://schemas.microsoft.com/office/drawing/2014/main" id="{79CBF383-81EC-4A14-94E9-577E921F37D8}"/>
                </a:ext>
              </a:extLst>
            </p:cNvPr>
            <p:cNvSpPr>
              <a:spLocks noChangeArrowheads="1"/>
            </p:cNvSpPr>
            <p:nvPr/>
          </p:nvSpPr>
          <p:spPr bwMode="auto">
            <a:xfrm>
              <a:off x="2062" y="1904"/>
              <a:ext cx="241" cy="244"/>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2">
              <a:extLst>
                <a:ext uri="{FF2B5EF4-FFF2-40B4-BE49-F238E27FC236}">
                  <a16:creationId xmlns:a16="http://schemas.microsoft.com/office/drawing/2014/main" id="{4C0255CC-5319-4824-9270-CB42A4A51447}"/>
                </a:ext>
              </a:extLst>
            </p:cNvPr>
            <p:cNvSpPr>
              <a:spLocks noChangeArrowheads="1"/>
            </p:cNvSpPr>
            <p:nvPr/>
          </p:nvSpPr>
          <p:spPr bwMode="auto">
            <a:xfrm>
              <a:off x="2328" y="1904"/>
              <a:ext cx="241" cy="244"/>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Rectangle 13">
              <a:extLst>
                <a:ext uri="{FF2B5EF4-FFF2-40B4-BE49-F238E27FC236}">
                  <a16:creationId xmlns:a16="http://schemas.microsoft.com/office/drawing/2014/main" id="{5EA6E559-6B8C-4C3C-A2AA-520E96D86BC8}"/>
                </a:ext>
              </a:extLst>
            </p:cNvPr>
            <p:cNvSpPr>
              <a:spLocks noChangeArrowheads="1"/>
            </p:cNvSpPr>
            <p:nvPr/>
          </p:nvSpPr>
          <p:spPr bwMode="auto">
            <a:xfrm>
              <a:off x="2062" y="2172"/>
              <a:ext cx="241" cy="244"/>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14">
              <a:extLst>
                <a:ext uri="{FF2B5EF4-FFF2-40B4-BE49-F238E27FC236}">
                  <a16:creationId xmlns:a16="http://schemas.microsoft.com/office/drawing/2014/main" id="{85E66424-142A-4AD3-9C23-51301E78324D}"/>
                </a:ext>
              </a:extLst>
            </p:cNvPr>
            <p:cNvSpPr>
              <a:spLocks noChangeArrowheads="1"/>
            </p:cNvSpPr>
            <p:nvPr/>
          </p:nvSpPr>
          <p:spPr bwMode="auto">
            <a:xfrm>
              <a:off x="2328" y="2172"/>
              <a:ext cx="241" cy="244"/>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445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11"/>
                                        </p:tgtEl>
                                        <p:attrNameLst>
                                          <p:attrName>ppt_x</p:attrName>
                                          <p:attrName>ppt_y</p:attrName>
                                        </p:attrNameLst>
                                      </p:cBhvr>
                                      <p:rCtr x="0" y="1690"/>
                                    </p:animMotion>
                                  </p:childTnLst>
                                </p:cTn>
                              </p:par>
                              <p:par>
                                <p:cTn id="10" presetID="22" presetClass="entr" presetSubtype="8"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accel="50000" decel="50000" fill="hold" grpId="1" nodeType="withEffect">
                                  <p:stCondLst>
                                    <p:cond delay="0"/>
                                  </p:stCondLst>
                                  <p:childTnLst>
                                    <p:animMotion origin="layout" path="M 2.08333E-7 -4.07407E-6 L 2.08333E-7 0.03403 " pathEditMode="relative" rAng="0" ptsTypes="AA">
                                      <p:cBhvr>
                                        <p:cTn id="17" dur="750" spd="-100000" fill="hold"/>
                                        <p:tgtEl>
                                          <p:spTgt spid="3"/>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F03FB9-E9E5-0048-8FF7-0BEE6EBE6F61}"/>
              </a:ext>
            </a:extLst>
          </p:cNvPr>
          <p:cNvSpPr>
            <a:spLocks noGrp="1"/>
          </p:cNvSpPr>
          <p:nvPr>
            <p:ph type="title"/>
          </p:nvPr>
        </p:nvSpPr>
        <p:spPr>
          <a:xfrm>
            <a:off x="588263" y="2016203"/>
            <a:ext cx="4158362" cy="1107996"/>
          </a:xfrm>
        </p:spPr>
        <p:txBody>
          <a:bodyPr/>
          <a:lstStyle/>
          <a:p>
            <a:r>
              <a:rPr lang="en-US"/>
              <a:t>Cloud computing basics</a:t>
            </a:r>
          </a:p>
        </p:txBody>
      </p:sp>
      <p:sp>
        <p:nvSpPr>
          <p:cNvPr id="4" name="Text Placeholder 3">
            <a:extLst>
              <a:ext uri="{FF2B5EF4-FFF2-40B4-BE49-F238E27FC236}">
                <a16:creationId xmlns:a16="http://schemas.microsoft.com/office/drawing/2014/main" id="{BF87A2AB-8C24-6642-A83B-B0AFD804F264}"/>
              </a:ext>
            </a:extLst>
          </p:cNvPr>
          <p:cNvSpPr>
            <a:spLocks noGrp="1"/>
          </p:cNvSpPr>
          <p:nvPr>
            <p:ph type="body" sz="quarter" idx="10"/>
          </p:nvPr>
        </p:nvSpPr>
        <p:spPr>
          <a:xfrm>
            <a:off x="584200" y="3535540"/>
            <a:ext cx="4162425" cy="677108"/>
          </a:xfrm>
        </p:spPr>
        <p:txBody>
          <a:bodyPr/>
          <a:lstStyle/>
          <a:p>
            <a:r>
              <a:rPr lang="en-US"/>
              <a:t>A few terms and concepts we’ll be referencing</a:t>
            </a:r>
          </a:p>
        </p:txBody>
      </p:sp>
      <p:pic>
        <p:nvPicPr>
          <p:cNvPr id="5" name="Picture Placeholder 13">
            <a:extLst>
              <a:ext uri="{FF2B5EF4-FFF2-40B4-BE49-F238E27FC236}">
                <a16:creationId xmlns:a16="http://schemas.microsoft.com/office/drawing/2014/main" id="{EC1C0BDB-55E3-9844-BD4E-E260576A4766}"/>
              </a:ext>
            </a:extLst>
          </p:cNvPr>
          <p:cNvPicPr>
            <a:picLocks noGrp="1" noChangeAspect="1"/>
          </p:cNvPicPr>
          <p:nvPr>
            <p:ph type="pic" sz="quarter" idx="11"/>
          </p:nvPr>
        </p:nvPicPr>
        <p:blipFill rotWithShape="1">
          <a:blip r:embed="rId3"/>
          <a:srcRect t="10883" b="10883"/>
          <a:stretch/>
        </p:blipFill>
        <p:spPr>
          <a:prstGeom prst="rect">
            <a:avLst/>
          </a:prstGeom>
        </p:spPr>
      </p:pic>
    </p:spTree>
    <p:extLst>
      <p:ext uri="{BB962C8B-B14F-4D97-AF65-F5344CB8AC3E}">
        <p14:creationId xmlns:p14="http://schemas.microsoft.com/office/powerpoint/2010/main" val="8396686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B3608-A165-644B-8273-081485E50538}"/>
              </a:ext>
            </a:extLst>
          </p:cNvPr>
          <p:cNvSpPr>
            <a:spLocks noGrp="1"/>
          </p:cNvSpPr>
          <p:nvPr>
            <p:ph type="body" sz="quarter" idx="13"/>
          </p:nvPr>
        </p:nvSpPr>
        <p:spPr/>
        <p:txBody>
          <a:bodyPr/>
          <a:lstStyle/>
          <a:p>
            <a:r>
              <a:rPr lang="en-US"/>
              <a:t>Infrastructure as a Service (IaaS)</a:t>
            </a:r>
          </a:p>
        </p:txBody>
      </p:sp>
      <p:sp>
        <p:nvSpPr>
          <p:cNvPr id="3" name="Title 2">
            <a:extLst>
              <a:ext uri="{FF2B5EF4-FFF2-40B4-BE49-F238E27FC236}">
                <a16:creationId xmlns:a16="http://schemas.microsoft.com/office/drawing/2014/main" id="{0DB18964-6825-684C-ABB1-6ACF3A73F7D1}"/>
              </a:ext>
            </a:extLst>
          </p:cNvPr>
          <p:cNvSpPr>
            <a:spLocks noGrp="1"/>
          </p:cNvSpPr>
          <p:nvPr>
            <p:ph type="title"/>
          </p:nvPr>
        </p:nvSpPr>
        <p:spPr/>
        <p:txBody>
          <a:bodyPr/>
          <a:lstStyle/>
          <a:p>
            <a:r>
              <a:rPr lang="en-US"/>
              <a:t>Cloud Computing Types</a:t>
            </a:r>
          </a:p>
        </p:txBody>
      </p:sp>
      <p:sp>
        <p:nvSpPr>
          <p:cNvPr id="4" name="Text Placeholder 3">
            <a:extLst>
              <a:ext uri="{FF2B5EF4-FFF2-40B4-BE49-F238E27FC236}">
                <a16:creationId xmlns:a16="http://schemas.microsoft.com/office/drawing/2014/main" id="{6EA8CC4B-227E-B944-BC40-9E941DC1157F}"/>
              </a:ext>
            </a:extLst>
          </p:cNvPr>
          <p:cNvSpPr>
            <a:spLocks noGrp="1"/>
          </p:cNvSpPr>
          <p:nvPr>
            <p:ph type="body" sz="quarter" idx="15"/>
          </p:nvPr>
        </p:nvSpPr>
        <p:spPr/>
        <p:txBody>
          <a:bodyPr/>
          <a:lstStyle/>
          <a:p>
            <a:r>
              <a:rPr lang="en-US"/>
              <a:t>Platform as a Service (PaaS)</a:t>
            </a:r>
          </a:p>
        </p:txBody>
      </p:sp>
      <p:sp>
        <p:nvSpPr>
          <p:cNvPr id="5" name="Text Placeholder 4">
            <a:extLst>
              <a:ext uri="{FF2B5EF4-FFF2-40B4-BE49-F238E27FC236}">
                <a16:creationId xmlns:a16="http://schemas.microsoft.com/office/drawing/2014/main" id="{86F30E76-65CF-D446-A377-D34984E0CF13}"/>
              </a:ext>
            </a:extLst>
          </p:cNvPr>
          <p:cNvSpPr>
            <a:spLocks noGrp="1"/>
          </p:cNvSpPr>
          <p:nvPr>
            <p:ph type="body" sz="quarter" idx="17"/>
          </p:nvPr>
        </p:nvSpPr>
        <p:spPr/>
        <p:txBody>
          <a:bodyPr/>
          <a:lstStyle/>
          <a:p>
            <a:r>
              <a:rPr lang="en-US"/>
              <a:t>Software as a Service (SaaS)</a:t>
            </a:r>
          </a:p>
        </p:txBody>
      </p:sp>
      <p:pic>
        <p:nvPicPr>
          <p:cNvPr id="29" name="Content Placeholder 28">
            <a:extLst>
              <a:ext uri="{FF2B5EF4-FFF2-40B4-BE49-F238E27FC236}">
                <a16:creationId xmlns:a16="http://schemas.microsoft.com/office/drawing/2014/main" id="{35520348-A29C-5B4C-A062-874A1C011C98}"/>
              </a:ext>
            </a:extLst>
          </p:cNvPr>
          <p:cNvPicPr>
            <a:picLocks noGrp="1" noChangeAspect="1"/>
          </p:cNvPicPr>
          <p:nvPr>
            <p:ph sz="quarter" idx="36"/>
          </p:nvPr>
        </p:nvPicPr>
        <p:blipFill>
          <a:blip r:embed="rId3"/>
          <a:stretch>
            <a:fillRect/>
          </a:stretch>
        </p:blipFill>
        <p:spPr>
          <a:xfrm>
            <a:off x="665163" y="2179638"/>
            <a:ext cx="635000" cy="660400"/>
          </a:xfrm>
        </p:spPr>
      </p:pic>
      <p:pic>
        <p:nvPicPr>
          <p:cNvPr id="31" name="Content Placeholder 30">
            <a:extLst>
              <a:ext uri="{FF2B5EF4-FFF2-40B4-BE49-F238E27FC236}">
                <a16:creationId xmlns:a16="http://schemas.microsoft.com/office/drawing/2014/main" id="{6859E065-F1EF-7142-81F5-DD6EE53E551A}"/>
              </a:ext>
            </a:extLst>
          </p:cNvPr>
          <p:cNvPicPr>
            <a:picLocks noGrp="1" noChangeAspect="1"/>
          </p:cNvPicPr>
          <p:nvPr>
            <p:ph sz="quarter" idx="34"/>
          </p:nvPr>
        </p:nvPicPr>
        <p:blipFill>
          <a:blip r:embed="rId4"/>
          <a:stretch>
            <a:fillRect/>
          </a:stretch>
        </p:blipFill>
        <p:spPr>
          <a:xfrm>
            <a:off x="608013" y="3452813"/>
            <a:ext cx="749300" cy="774700"/>
          </a:xfrm>
        </p:spPr>
      </p:pic>
      <p:pic>
        <p:nvPicPr>
          <p:cNvPr id="33" name="Content Placeholder 32">
            <a:extLst>
              <a:ext uri="{FF2B5EF4-FFF2-40B4-BE49-F238E27FC236}">
                <a16:creationId xmlns:a16="http://schemas.microsoft.com/office/drawing/2014/main" id="{5720E5C1-82CF-CB49-85D3-CF13D9472A7E}"/>
              </a:ext>
            </a:extLst>
          </p:cNvPr>
          <p:cNvPicPr>
            <a:picLocks noGrp="1" noChangeAspect="1"/>
          </p:cNvPicPr>
          <p:nvPr>
            <p:ph sz="quarter" idx="35"/>
          </p:nvPr>
        </p:nvPicPr>
        <p:blipFill>
          <a:blip r:embed="rId5"/>
          <a:stretch>
            <a:fillRect/>
          </a:stretch>
        </p:blipFill>
        <p:spPr>
          <a:xfrm>
            <a:off x="608013" y="4670425"/>
            <a:ext cx="749300" cy="876300"/>
          </a:xfrm>
        </p:spPr>
      </p:pic>
    </p:spTree>
    <p:extLst>
      <p:ext uri="{BB962C8B-B14F-4D97-AF65-F5344CB8AC3E}">
        <p14:creationId xmlns:p14="http://schemas.microsoft.com/office/powerpoint/2010/main" val="23629564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92BABD-8110-4523-BB23-2D3BFBF10CBB}"/>
              </a:ext>
            </a:extLst>
          </p:cNvPr>
          <p:cNvSpPr/>
          <p:nvPr/>
        </p:nvSpPr>
        <p:spPr bwMode="auto">
          <a:xfrm>
            <a:off x="10020299" y="0"/>
            <a:ext cx="2171701" cy="6857999"/>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588263" y="457200"/>
            <a:ext cx="9473016" cy="553998"/>
          </a:xfrm>
        </p:spPr>
        <p:txBody>
          <a:bodyPr/>
          <a:lstStyle/>
          <a:p>
            <a:r>
              <a:rPr lang="en-US"/>
              <a:t>Cloud Service Models</a:t>
            </a:r>
          </a:p>
        </p:txBody>
      </p:sp>
      <p:grpSp>
        <p:nvGrpSpPr>
          <p:cNvPr id="36" name="Group 35">
            <a:extLst>
              <a:ext uri="{FF2B5EF4-FFF2-40B4-BE49-F238E27FC236}">
                <a16:creationId xmlns:a16="http://schemas.microsoft.com/office/drawing/2014/main" id="{50A3874F-85B2-40D7-85E1-4265C80DF11E}"/>
              </a:ext>
            </a:extLst>
          </p:cNvPr>
          <p:cNvGrpSpPr/>
          <p:nvPr/>
        </p:nvGrpSpPr>
        <p:grpSpPr>
          <a:xfrm>
            <a:off x="10563224" y="1011179"/>
            <a:ext cx="1085850" cy="4840288"/>
            <a:chOff x="10563224" y="1428750"/>
            <a:chExt cx="1085850" cy="4840288"/>
          </a:xfrm>
        </p:grpSpPr>
        <p:pic>
          <p:nvPicPr>
            <p:cNvPr id="193" name="Picture 192">
              <a:extLst>
                <a:ext uri="{FF2B5EF4-FFF2-40B4-BE49-F238E27FC236}">
                  <a16:creationId xmlns:a16="http://schemas.microsoft.com/office/drawing/2014/main" id="{517DA880-B088-401D-841B-A74BF830F9B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672396" y="2808601"/>
              <a:ext cx="867507" cy="377616"/>
            </a:xfrm>
            <a:prstGeom prst="rect">
              <a:avLst/>
            </a:prstGeom>
          </p:spPr>
        </p:pic>
        <p:pic>
          <p:nvPicPr>
            <p:cNvPr id="194" name="Picture 193">
              <a:extLst>
                <a:ext uri="{FF2B5EF4-FFF2-40B4-BE49-F238E27FC236}">
                  <a16:creationId xmlns:a16="http://schemas.microsoft.com/office/drawing/2014/main" id="{E89BE65F-ECF4-4628-82FD-E779DD564583}"/>
                </a:ext>
              </a:extLst>
            </p:cNvPr>
            <p:cNvPicPr>
              <a:picLocks noChangeAspect="1"/>
            </p:cNvPicPr>
            <p:nvPr/>
          </p:nvPicPr>
          <p:blipFill rotWithShape="1">
            <a:blip r:embed="rId4">
              <a:extLst>
                <a:ext uri="{28A0092B-C50C-407E-A947-70E740481C1C}">
                  <a14:useLocalDpi xmlns:a14="http://schemas.microsoft.com/office/drawing/2010/main"/>
                </a:ext>
              </a:extLst>
            </a:blip>
            <a:srcRect l="13512" t="21529" r="13512" b="21529"/>
            <a:stretch/>
          </p:blipFill>
          <p:spPr>
            <a:xfrm>
              <a:off x="10709944" y="4206356"/>
              <a:ext cx="792410" cy="314580"/>
            </a:xfrm>
            <a:prstGeom prst="rect">
              <a:avLst/>
            </a:prstGeom>
          </p:spPr>
        </p:pic>
        <p:pic>
          <p:nvPicPr>
            <p:cNvPr id="195" name="Picture 194">
              <a:extLst>
                <a:ext uri="{FF2B5EF4-FFF2-40B4-BE49-F238E27FC236}">
                  <a16:creationId xmlns:a16="http://schemas.microsoft.com/office/drawing/2014/main" id="{1433084C-50B1-45C6-AE53-461790DCA1A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21057" r="21057"/>
            <a:stretch/>
          </p:blipFill>
          <p:spPr>
            <a:xfrm>
              <a:off x="10772771" y="5541075"/>
              <a:ext cx="666756" cy="727963"/>
            </a:xfrm>
            <a:prstGeom prst="rect">
              <a:avLst/>
            </a:prstGeom>
          </p:spPr>
        </p:pic>
        <p:pic>
          <p:nvPicPr>
            <p:cNvPr id="196" name="Picture 195">
              <a:extLst>
                <a:ext uri="{FF2B5EF4-FFF2-40B4-BE49-F238E27FC236}">
                  <a16:creationId xmlns:a16="http://schemas.microsoft.com/office/drawing/2014/main" id="{5FD43FAB-BA91-44F1-BAB9-1477B15F37B9}"/>
                </a:ext>
              </a:extLst>
            </p:cNvPr>
            <p:cNvPicPr>
              <a:picLocks noChangeAspect="1"/>
            </p:cNvPicPr>
            <p:nvPr/>
          </p:nvPicPr>
          <p:blipFill rotWithShape="1">
            <a:blip r:embed="rId6">
              <a:extLst>
                <a:ext uri="{28A0092B-C50C-407E-A947-70E740481C1C}">
                  <a14:useLocalDpi xmlns:a14="http://schemas.microsoft.com/office/drawing/2010/main"/>
                </a:ext>
              </a:extLst>
            </a:blip>
            <a:srcRect l="15441" t="32429" r="27080" b="32429"/>
            <a:stretch/>
          </p:blipFill>
          <p:spPr>
            <a:xfrm>
              <a:off x="10563224" y="1428750"/>
              <a:ext cx="1085850" cy="359712"/>
            </a:xfrm>
            <a:prstGeom prst="rect">
              <a:avLst/>
            </a:prstGeom>
          </p:spPr>
        </p:pic>
      </p:grpSp>
      <p:grpSp>
        <p:nvGrpSpPr>
          <p:cNvPr id="37" name="Group 36">
            <a:extLst>
              <a:ext uri="{FF2B5EF4-FFF2-40B4-BE49-F238E27FC236}">
                <a16:creationId xmlns:a16="http://schemas.microsoft.com/office/drawing/2014/main" id="{D7202A70-FD79-4829-BBD3-5864E1E3A03C}"/>
              </a:ext>
            </a:extLst>
          </p:cNvPr>
          <p:cNvGrpSpPr/>
          <p:nvPr/>
        </p:nvGrpSpPr>
        <p:grpSpPr>
          <a:xfrm>
            <a:off x="10567596" y="1011198"/>
            <a:ext cx="1077107" cy="4851667"/>
            <a:chOff x="10567596" y="1414708"/>
            <a:chExt cx="1077107" cy="4851667"/>
          </a:xfrm>
        </p:grpSpPr>
        <p:pic>
          <p:nvPicPr>
            <p:cNvPr id="199" name="Picture 198">
              <a:extLst>
                <a:ext uri="{FF2B5EF4-FFF2-40B4-BE49-F238E27FC236}">
                  <a16:creationId xmlns:a16="http://schemas.microsoft.com/office/drawing/2014/main" id="{CBB6FF69-5EF2-4BB2-9662-6D10EC8193C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596270" y="2698145"/>
              <a:ext cx="1019759" cy="430565"/>
            </a:xfrm>
            <a:prstGeom prst="rect">
              <a:avLst/>
            </a:prstGeom>
          </p:spPr>
        </p:pic>
        <p:pic>
          <p:nvPicPr>
            <p:cNvPr id="200" name="Picture 199">
              <a:extLst>
                <a:ext uri="{FF2B5EF4-FFF2-40B4-BE49-F238E27FC236}">
                  <a16:creationId xmlns:a16="http://schemas.microsoft.com/office/drawing/2014/main" id="{11FA0B1D-F72E-4321-A06E-ED8D71A879B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676378" y="4054427"/>
              <a:ext cx="859543" cy="668160"/>
            </a:xfrm>
            <a:prstGeom prst="rect">
              <a:avLst/>
            </a:prstGeom>
          </p:spPr>
        </p:pic>
        <p:pic>
          <p:nvPicPr>
            <p:cNvPr id="201" name="Picture 200">
              <a:extLst>
                <a:ext uri="{FF2B5EF4-FFF2-40B4-BE49-F238E27FC236}">
                  <a16:creationId xmlns:a16="http://schemas.microsoft.com/office/drawing/2014/main" id="{2BAF55AF-ED44-4568-B6F5-9B0FEDC0EDFB}"/>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66739" y="5648303"/>
              <a:ext cx="878821" cy="618072"/>
            </a:xfrm>
            <a:prstGeom prst="rect">
              <a:avLst/>
            </a:prstGeom>
          </p:spPr>
        </p:pic>
        <p:pic>
          <p:nvPicPr>
            <p:cNvPr id="202" name="Picture 201">
              <a:extLst>
                <a:ext uri="{FF2B5EF4-FFF2-40B4-BE49-F238E27FC236}">
                  <a16:creationId xmlns:a16="http://schemas.microsoft.com/office/drawing/2014/main" id="{49B18AB3-D4E5-429F-AE70-9268E36B7314}"/>
                </a:ext>
              </a:extLst>
            </p:cNvPr>
            <p:cNvPicPr>
              <a:picLocks noChangeAspect="1"/>
            </p:cNvPicPr>
            <p:nvPr/>
          </p:nvPicPr>
          <p:blipFill rotWithShape="1">
            <a:blip r:embed="rId6">
              <a:extLst>
                <a:ext uri="{28A0092B-C50C-407E-A947-70E740481C1C}">
                  <a14:useLocalDpi xmlns:a14="http://schemas.microsoft.com/office/drawing/2010/main"/>
                </a:ext>
              </a:extLst>
            </a:blip>
            <a:srcRect l="15734" t="32526" r="27250" b="32526"/>
            <a:stretch/>
          </p:blipFill>
          <p:spPr>
            <a:xfrm>
              <a:off x="10567596" y="1414708"/>
              <a:ext cx="1077107" cy="357720"/>
            </a:xfrm>
            <a:prstGeom prst="rect">
              <a:avLst/>
            </a:prstGeom>
          </p:spPr>
        </p:pic>
      </p:grpSp>
      <p:grpSp>
        <p:nvGrpSpPr>
          <p:cNvPr id="38" name="Group 37">
            <a:extLst>
              <a:ext uri="{FF2B5EF4-FFF2-40B4-BE49-F238E27FC236}">
                <a16:creationId xmlns:a16="http://schemas.microsoft.com/office/drawing/2014/main" id="{D8C1B589-F9E9-4EAE-8315-9E6F80591A9B}"/>
              </a:ext>
            </a:extLst>
          </p:cNvPr>
          <p:cNvGrpSpPr/>
          <p:nvPr/>
        </p:nvGrpSpPr>
        <p:grpSpPr>
          <a:xfrm>
            <a:off x="10346038" y="1092633"/>
            <a:ext cx="1520222" cy="4774303"/>
            <a:chOff x="10346038" y="1510204"/>
            <a:chExt cx="1520222" cy="4774303"/>
          </a:xfrm>
        </p:grpSpPr>
        <p:pic>
          <p:nvPicPr>
            <p:cNvPr id="205" name="Picture 204">
              <a:extLst>
                <a:ext uri="{FF2B5EF4-FFF2-40B4-BE49-F238E27FC236}">
                  <a16:creationId xmlns:a16="http://schemas.microsoft.com/office/drawing/2014/main" id="{DBF585A5-6822-4645-AC43-7C8CBBA7B63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465557" y="2818409"/>
              <a:ext cx="1281185" cy="281845"/>
            </a:xfrm>
            <a:prstGeom prst="rect">
              <a:avLst/>
            </a:prstGeom>
          </p:spPr>
        </p:pic>
        <p:pic>
          <p:nvPicPr>
            <p:cNvPr id="206" name="Picture 205">
              <a:extLst>
                <a:ext uri="{FF2B5EF4-FFF2-40B4-BE49-F238E27FC236}">
                  <a16:creationId xmlns:a16="http://schemas.microsoft.com/office/drawing/2014/main" id="{393ECD5E-3375-4D53-A4D8-D1B8B620418F}"/>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346038" y="4169563"/>
              <a:ext cx="1520222" cy="427563"/>
            </a:xfrm>
            <a:prstGeom prst="rect">
              <a:avLst/>
            </a:prstGeom>
          </p:spPr>
        </p:pic>
        <p:pic>
          <p:nvPicPr>
            <p:cNvPr id="207" name="Picture 206">
              <a:extLst>
                <a:ext uri="{FF2B5EF4-FFF2-40B4-BE49-F238E27FC236}">
                  <a16:creationId xmlns:a16="http://schemas.microsoft.com/office/drawing/2014/main" id="{45ABBFD9-98B3-4FEF-BB56-A9C429DCD6D5}"/>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397833" y="1510204"/>
              <a:ext cx="1416632" cy="238896"/>
            </a:xfrm>
            <a:prstGeom prst="rect">
              <a:avLst/>
            </a:prstGeom>
          </p:spPr>
        </p:pic>
        <p:pic>
          <p:nvPicPr>
            <p:cNvPr id="208" name="Picture 207">
              <a:extLst>
                <a:ext uri="{FF2B5EF4-FFF2-40B4-BE49-F238E27FC236}">
                  <a16:creationId xmlns:a16="http://schemas.microsoft.com/office/drawing/2014/main" id="{9B499497-1721-4492-BB7D-3AA417D775A8}"/>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66739" y="5666435"/>
              <a:ext cx="878821" cy="618072"/>
            </a:xfrm>
            <a:prstGeom prst="rect">
              <a:avLst/>
            </a:prstGeom>
          </p:spPr>
        </p:pic>
      </p:grpSp>
      <p:grpSp>
        <p:nvGrpSpPr>
          <p:cNvPr id="21" name="Group 20">
            <a:extLst>
              <a:ext uri="{FF2B5EF4-FFF2-40B4-BE49-F238E27FC236}">
                <a16:creationId xmlns:a16="http://schemas.microsoft.com/office/drawing/2014/main" id="{A250A581-48B9-4381-BDF7-EC47A6193F37}"/>
              </a:ext>
            </a:extLst>
          </p:cNvPr>
          <p:cNvGrpSpPr/>
          <p:nvPr/>
        </p:nvGrpSpPr>
        <p:grpSpPr>
          <a:xfrm>
            <a:off x="460896" y="1720207"/>
            <a:ext cx="2006672" cy="4303749"/>
            <a:chOff x="460896" y="1511000"/>
            <a:chExt cx="2006672" cy="4303749"/>
          </a:xfrm>
        </p:grpSpPr>
        <p:sp>
          <p:nvSpPr>
            <p:cNvPr id="97" name="Rectangle 96">
              <a:extLst>
                <a:ext uri="{FF2B5EF4-FFF2-40B4-BE49-F238E27FC236}">
                  <a16:creationId xmlns:a16="http://schemas.microsoft.com/office/drawing/2014/main" id="{9F84A629-A817-46EC-951C-0B6E933EA3DE}"/>
                </a:ext>
              </a:extLst>
            </p:cNvPr>
            <p:cNvSpPr/>
            <p:nvPr/>
          </p:nvSpPr>
          <p:spPr>
            <a:xfrm>
              <a:off x="976456" y="1511000"/>
              <a:ext cx="1491111" cy="627864"/>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Traditional</a:t>
              </a:r>
            </a:p>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on-premises</a:t>
              </a:r>
            </a:p>
          </p:txBody>
        </p:sp>
        <p:sp>
          <p:nvSpPr>
            <p:cNvPr id="101" name="Rectangle 100">
              <a:extLst>
                <a:ext uri="{FF2B5EF4-FFF2-40B4-BE49-F238E27FC236}">
                  <a16:creationId xmlns:a16="http://schemas.microsoft.com/office/drawing/2014/main" id="{3B21FE84-3723-414B-89B0-51B10D9BD1B2}"/>
                </a:ext>
              </a:extLst>
            </p:cNvPr>
            <p:cNvSpPr/>
            <p:nvPr/>
          </p:nvSpPr>
          <p:spPr>
            <a:xfrm>
              <a:off x="976456" y="2571584"/>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07" name="Rectangle 106">
              <a:extLst>
                <a:ext uri="{FF2B5EF4-FFF2-40B4-BE49-F238E27FC236}">
                  <a16:creationId xmlns:a16="http://schemas.microsoft.com/office/drawing/2014/main" id="{197AAE89-B65E-427E-B4FC-800AF123B824}"/>
                </a:ext>
              </a:extLst>
            </p:cNvPr>
            <p:cNvSpPr>
              <a:spLocks/>
            </p:cNvSpPr>
            <p:nvPr/>
          </p:nvSpPr>
          <p:spPr>
            <a:xfrm>
              <a:off x="976456" y="2161529"/>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Applications</a:t>
              </a:r>
            </a:p>
          </p:txBody>
        </p:sp>
        <p:sp>
          <p:nvSpPr>
            <p:cNvPr id="108" name="TextBox 52">
              <a:extLst>
                <a:ext uri="{FF2B5EF4-FFF2-40B4-BE49-F238E27FC236}">
                  <a16:creationId xmlns:a16="http://schemas.microsoft.com/office/drawing/2014/main" id="{901B00D4-9CB7-4EB7-A539-CCBE818506A1}"/>
                </a:ext>
              </a:extLst>
            </p:cNvPr>
            <p:cNvSpPr txBox="1"/>
            <p:nvPr/>
          </p:nvSpPr>
          <p:spPr>
            <a:xfrm rot="16200000">
              <a:off x="141986" y="3845101"/>
              <a:ext cx="923897" cy="286077"/>
            </a:xfrm>
            <a:prstGeom prst="rect">
              <a:avLst/>
            </a:prstGeom>
            <a:noFill/>
          </p:spPr>
          <p:txBody>
            <a:bodyPr vert="horz" wrap="none" lIns="146304" tIns="91440" rIns="146304"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109" name="Left Brace 108">
              <a:extLst>
                <a:ext uri="{FF2B5EF4-FFF2-40B4-BE49-F238E27FC236}">
                  <a16:creationId xmlns:a16="http://schemas.microsoft.com/office/drawing/2014/main" id="{6AE79BB7-F97A-46B9-AD57-2A91B0228114}"/>
                </a:ext>
              </a:extLst>
            </p:cNvPr>
            <p:cNvSpPr/>
            <p:nvPr/>
          </p:nvSpPr>
          <p:spPr>
            <a:xfrm>
              <a:off x="752790" y="2347917"/>
              <a:ext cx="223667" cy="3280443"/>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10" name="Rectangle 109">
              <a:extLst>
                <a:ext uri="{FF2B5EF4-FFF2-40B4-BE49-F238E27FC236}">
                  <a16:creationId xmlns:a16="http://schemas.microsoft.com/office/drawing/2014/main" id="{77AF27C5-6EDD-47DE-B7AD-411105FB57A1}"/>
                </a:ext>
              </a:extLst>
            </p:cNvPr>
            <p:cNvSpPr/>
            <p:nvPr/>
          </p:nvSpPr>
          <p:spPr>
            <a:xfrm>
              <a:off x="976457" y="5441971"/>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111" name="Rectangle 110">
              <a:extLst>
                <a:ext uri="{FF2B5EF4-FFF2-40B4-BE49-F238E27FC236}">
                  <a16:creationId xmlns:a16="http://schemas.microsoft.com/office/drawing/2014/main" id="{6413AE6B-255D-442C-9AC2-4C9CC9BFBF3D}"/>
                </a:ext>
              </a:extLst>
            </p:cNvPr>
            <p:cNvSpPr/>
            <p:nvPr/>
          </p:nvSpPr>
          <p:spPr>
            <a:xfrm>
              <a:off x="976457" y="5031916"/>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112" name="Rectangle 111">
              <a:extLst>
                <a:ext uri="{FF2B5EF4-FFF2-40B4-BE49-F238E27FC236}">
                  <a16:creationId xmlns:a16="http://schemas.microsoft.com/office/drawing/2014/main" id="{2DEE0512-654B-4486-BC26-682B3A3B392F}"/>
                </a:ext>
              </a:extLst>
            </p:cNvPr>
            <p:cNvSpPr/>
            <p:nvPr/>
          </p:nvSpPr>
          <p:spPr>
            <a:xfrm>
              <a:off x="976457" y="4621861"/>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Servers</a:t>
              </a:r>
            </a:p>
          </p:txBody>
        </p:sp>
        <p:sp>
          <p:nvSpPr>
            <p:cNvPr id="113" name="Rectangle 112">
              <a:extLst>
                <a:ext uri="{FF2B5EF4-FFF2-40B4-BE49-F238E27FC236}">
                  <a16:creationId xmlns:a16="http://schemas.microsoft.com/office/drawing/2014/main" id="{C5A6142D-267B-4739-8078-9706473860F2}"/>
                </a:ext>
              </a:extLst>
            </p:cNvPr>
            <p:cNvSpPr/>
            <p:nvPr/>
          </p:nvSpPr>
          <p:spPr>
            <a:xfrm>
              <a:off x="976457" y="3801750"/>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O/S</a:t>
              </a:r>
            </a:p>
          </p:txBody>
        </p:sp>
        <p:sp>
          <p:nvSpPr>
            <p:cNvPr id="114" name="Rectangle 113">
              <a:extLst>
                <a:ext uri="{FF2B5EF4-FFF2-40B4-BE49-F238E27FC236}">
                  <a16:creationId xmlns:a16="http://schemas.microsoft.com/office/drawing/2014/main" id="{4B787F7A-C021-41CB-BB8F-0A243C2C94CE}"/>
                </a:ext>
              </a:extLst>
            </p:cNvPr>
            <p:cNvSpPr/>
            <p:nvPr/>
          </p:nvSpPr>
          <p:spPr>
            <a:xfrm>
              <a:off x="976457" y="3391695"/>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Middleware</a:t>
              </a:r>
            </a:p>
          </p:txBody>
        </p:sp>
        <p:sp>
          <p:nvSpPr>
            <p:cNvPr id="115" name="Rectangle 114">
              <a:extLst>
                <a:ext uri="{FF2B5EF4-FFF2-40B4-BE49-F238E27FC236}">
                  <a16:creationId xmlns:a16="http://schemas.microsoft.com/office/drawing/2014/main" id="{E3A9D079-6D64-417B-BF3A-D1F87EBD4255}"/>
                </a:ext>
              </a:extLst>
            </p:cNvPr>
            <p:cNvSpPr/>
            <p:nvPr/>
          </p:nvSpPr>
          <p:spPr>
            <a:xfrm>
              <a:off x="976457" y="4211805"/>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Virtualization</a:t>
              </a:r>
            </a:p>
          </p:txBody>
        </p:sp>
        <p:sp>
          <p:nvSpPr>
            <p:cNvPr id="116" name="Rectangle 115">
              <a:extLst>
                <a:ext uri="{FF2B5EF4-FFF2-40B4-BE49-F238E27FC236}">
                  <a16:creationId xmlns:a16="http://schemas.microsoft.com/office/drawing/2014/main" id="{5C46EF79-5D90-44EF-8417-1CC277E11B50}"/>
                </a:ext>
              </a:extLst>
            </p:cNvPr>
            <p:cNvSpPr/>
            <p:nvPr/>
          </p:nvSpPr>
          <p:spPr>
            <a:xfrm>
              <a:off x="976457" y="2981639"/>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22" name="Group 21">
            <a:extLst>
              <a:ext uri="{FF2B5EF4-FFF2-40B4-BE49-F238E27FC236}">
                <a16:creationId xmlns:a16="http://schemas.microsoft.com/office/drawing/2014/main" id="{AC2C63FA-AD7A-4315-BA31-002034855EA6}"/>
              </a:ext>
            </a:extLst>
          </p:cNvPr>
          <p:cNvGrpSpPr/>
          <p:nvPr/>
        </p:nvGrpSpPr>
        <p:grpSpPr>
          <a:xfrm>
            <a:off x="2812328" y="1720207"/>
            <a:ext cx="2094876" cy="4303749"/>
            <a:chOff x="2812328" y="1511000"/>
            <a:chExt cx="2094876" cy="4303749"/>
          </a:xfrm>
        </p:grpSpPr>
        <p:sp>
          <p:nvSpPr>
            <p:cNvPr id="118" name="Rectangle 117">
              <a:extLst>
                <a:ext uri="{FF2B5EF4-FFF2-40B4-BE49-F238E27FC236}">
                  <a16:creationId xmlns:a16="http://schemas.microsoft.com/office/drawing/2014/main" id="{7E8A1257-6ECC-4523-A18C-B19F7762871F}"/>
                </a:ext>
              </a:extLst>
            </p:cNvPr>
            <p:cNvSpPr/>
            <p:nvPr/>
          </p:nvSpPr>
          <p:spPr>
            <a:xfrm>
              <a:off x="3239684" y="1511000"/>
              <a:ext cx="1667520" cy="627864"/>
            </a:xfrm>
            <a:prstGeom prst="rect">
              <a:avLst/>
            </a:prstGeom>
            <a:noFill/>
            <a:ln w="9525" cap="flat" cmpd="sng" algn="ctr">
              <a:noFill/>
              <a:prstDash val="solid"/>
            </a:ln>
            <a:effectLst/>
          </p:spPr>
          <p:txBody>
            <a:bodyPr wrap="square"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Infrastructure</a:t>
              </a:r>
            </a:p>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(as a Service)</a:t>
              </a:r>
            </a:p>
          </p:txBody>
        </p:sp>
        <p:sp>
          <p:nvSpPr>
            <p:cNvPr id="119" name="Rectangle 118">
              <a:extLst>
                <a:ext uri="{FF2B5EF4-FFF2-40B4-BE49-F238E27FC236}">
                  <a16:creationId xmlns:a16="http://schemas.microsoft.com/office/drawing/2014/main" id="{C3A8986A-D2D5-4369-BB44-6E2DE0D9B894}"/>
                </a:ext>
              </a:extLst>
            </p:cNvPr>
            <p:cNvSpPr/>
            <p:nvPr/>
          </p:nvSpPr>
          <p:spPr>
            <a:xfrm>
              <a:off x="3327889" y="4211805"/>
              <a:ext cx="1491110"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Virtualization</a:t>
              </a:r>
            </a:p>
          </p:txBody>
        </p:sp>
        <p:sp>
          <p:nvSpPr>
            <p:cNvPr id="120" name="TextBox 52">
              <a:extLst>
                <a:ext uri="{FF2B5EF4-FFF2-40B4-BE49-F238E27FC236}">
                  <a16:creationId xmlns:a16="http://schemas.microsoft.com/office/drawing/2014/main" id="{BBACCADC-1700-47FC-8ACF-88616473E5CF}"/>
                </a:ext>
              </a:extLst>
            </p:cNvPr>
            <p:cNvSpPr txBox="1"/>
            <p:nvPr/>
          </p:nvSpPr>
          <p:spPr>
            <a:xfrm rot="16200000">
              <a:off x="2493418" y="3024989"/>
              <a:ext cx="923897" cy="286077"/>
            </a:xfrm>
            <a:prstGeom prst="rect">
              <a:avLst/>
            </a:prstGeom>
            <a:noFill/>
          </p:spPr>
          <p:txBody>
            <a:bodyPr vert="horz" wrap="none" lIns="146304" tIns="91440" rIns="146304"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121" name="Left Brace 120">
              <a:extLst>
                <a:ext uri="{FF2B5EF4-FFF2-40B4-BE49-F238E27FC236}">
                  <a16:creationId xmlns:a16="http://schemas.microsoft.com/office/drawing/2014/main" id="{9F33452B-EA07-4FE7-940F-7D82E5D71E55}"/>
                </a:ext>
              </a:extLst>
            </p:cNvPr>
            <p:cNvSpPr/>
            <p:nvPr/>
          </p:nvSpPr>
          <p:spPr>
            <a:xfrm>
              <a:off x="3104222" y="2347917"/>
              <a:ext cx="223667" cy="1640221"/>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22" name="TextBox 52">
              <a:extLst>
                <a:ext uri="{FF2B5EF4-FFF2-40B4-BE49-F238E27FC236}">
                  <a16:creationId xmlns:a16="http://schemas.microsoft.com/office/drawing/2014/main" id="{03C15007-A311-46F3-96B0-203F93E354E3}"/>
                </a:ext>
              </a:extLst>
            </p:cNvPr>
            <p:cNvSpPr txBox="1"/>
            <p:nvPr/>
          </p:nvSpPr>
          <p:spPr>
            <a:xfrm rot="16200000">
              <a:off x="2278496" y="4870239"/>
              <a:ext cx="1353745" cy="286077"/>
            </a:xfrm>
            <a:prstGeom prst="rect">
              <a:avLst/>
            </a:prstGeom>
            <a:noFill/>
          </p:spPr>
          <p:txBody>
            <a:bodyPr vert="horz" wrap="none" lIns="146304" tIns="91440" rIns="146304"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123" name="Left Brace 122">
              <a:extLst>
                <a:ext uri="{FF2B5EF4-FFF2-40B4-BE49-F238E27FC236}">
                  <a16:creationId xmlns:a16="http://schemas.microsoft.com/office/drawing/2014/main" id="{312E61D8-22F0-4402-8DF7-87B8EB0034CD}"/>
                </a:ext>
              </a:extLst>
            </p:cNvPr>
            <p:cNvSpPr/>
            <p:nvPr/>
          </p:nvSpPr>
          <p:spPr>
            <a:xfrm>
              <a:off x="3104223" y="4398194"/>
              <a:ext cx="223667" cy="1230166"/>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24" name="Rectangle 123">
              <a:extLst>
                <a:ext uri="{FF2B5EF4-FFF2-40B4-BE49-F238E27FC236}">
                  <a16:creationId xmlns:a16="http://schemas.microsoft.com/office/drawing/2014/main" id="{CC5485E3-A3A4-43DF-BD30-1602407B64B1}"/>
                </a:ext>
              </a:extLst>
            </p:cNvPr>
            <p:cNvSpPr/>
            <p:nvPr/>
          </p:nvSpPr>
          <p:spPr>
            <a:xfrm>
              <a:off x="3327890" y="3801750"/>
              <a:ext cx="1491110"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O/S</a:t>
              </a:r>
            </a:p>
          </p:txBody>
        </p:sp>
        <p:sp>
          <p:nvSpPr>
            <p:cNvPr id="126" name="Rectangle 125">
              <a:extLst>
                <a:ext uri="{FF2B5EF4-FFF2-40B4-BE49-F238E27FC236}">
                  <a16:creationId xmlns:a16="http://schemas.microsoft.com/office/drawing/2014/main" id="{A35A8F55-BC4A-4EBC-9BAE-F037ED3B8550}"/>
                </a:ext>
              </a:extLst>
            </p:cNvPr>
            <p:cNvSpPr/>
            <p:nvPr/>
          </p:nvSpPr>
          <p:spPr>
            <a:xfrm>
              <a:off x="3327890" y="3391695"/>
              <a:ext cx="1491110"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Middleware</a:t>
              </a:r>
            </a:p>
          </p:txBody>
        </p:sp>
        <p:sp>
          <p:nvSpPr>
            <p:cNvPr id="127" name="Rectangle 126">
              <a:extLst>
                <a:ext uri="{FF2B5EF4-FFF2-40B4-BE49-F238E27FC236}">
                  <a16:creationId xmlns:a16="http://schemas.microsoft.com/office/drawing/2014/main" id="{009868C3-8355-4576-B81A-869BF5747D4A}"/>
                </a:ext>
              </a:extLst>
            </p:cNvPr>
            <p:cNvSpPr/>
            <p:nvPr/>
          </p:nvSpPr>
          <p:spPr>
            <a:xfrm>
              <a:off x="3327890" y="2571584"/>
              <a:ext cx="1491110"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28" name="Rectangle 127">
              <a:extLst>
                <a:ext uri="{FF2B5EF4-FFF2-40B4-BE49-F238E27FC236}">
                  <a16:creationId xmlns:a16="http://schemas.microsoft.com/office/drawing/2014/main" id="{FADFB0D1-8907-4C87-83A2-233256C59B7D}"/>
                </a:ext>
              </a:extLst>
            </p:cNvPr>
            <p:cNvSpPr>
              <a:spLocks/>
            </p:cNvSpPr>
            <p:nvPr/>
          </p:nvSpPr>
          <p:spPr>
            <a:xfrm>
              <a:off x="3327890" y="2161529"/>
              <a:ext cx="1491110"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Applications</a:t>
              </a:r>
            </a:p>
          </p:txBody>
        </p:sp>
        <p:sp>
          <p:nvSpPr>
            <p:cNvPr id="129" name="Rectangle 128">
              <a:extLst>
                <a:ext uri="{FF2B5EF4-FFF2-40B4-BE49-F238E27FC236}">
                  <a16:creationId xmlns:a16="http://schemas.microsoft.com/office/drawing/2014/main" id="{8F250687-9F94-4EDC-BF15-E9CCE259E26C}"/>
                </a:ext>
              </a:extLst>
            </p:cNvPr>
            <p:cNvSpPr/>
            <p:nvPr/>
          </p:nvSpPr>
          <p:spPr>
            <a:xfrm>
              <a:off x="3327890" y="2981639"/>
              <a:ext cx="1491110"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Runtime</a:t>
              </a:r>
            </a:p>
          </p:txBody>
        </p:sp>
        <p:sp>
          <p:nvSpPr>
            <p:cNvPr id="130" name="Rectangle 129">
              <a:extLst>
                <a:ext uri="{FF2B5EF4-FFF2-40B4-BE49-F238E27FC236}">
                  <a16:creationId xmlns:a16="http://schemas.microsoft.com/office/drawing/2014/main" id="{D4FF8808-9EBC-41F4-A3E5-CE76E4637F05}"/>
                </a:ext>
              </a:extLst>
            </p:cNvPr>
            <p:cNvSpPr/>
            <p:nvPr/>
          </p:nvSpPr>
          <p:spPr>
            <a:xfrm>
              <a:off x="3327889" y="5441971"/>
              <a:ext cx="1491110"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131" name="Rectangle 130">
              <a:extLst>
                <a:ext uri="{FF2B5EF4-FFF2-40B4-BE49-F238E27FC236}">
                  <a16:creationId xmlns:a16="http://schemas.microsoft.com/office/drawing/2014/main" id="{0AFFF08A-35D0-4D1C-8D1F-38F702D05DEC}"/>
                </a:ext>
              </a:extLst>
            </p:cNvPr>
            <p:cNvSpPr/>
            <p:nvPr/>
          </p:nvSpPr>
          <p:spPr>
            <a:xfrm>
              <a:off x="3327889" y="5031916"/>
              <a:ext cx="1491110"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132" name="Rectangle 131">
              <a:extLst>
                <a:ext uri="{FF2B5EF4-FFF2-40B4-BE49-F238E27FC236}">
                  <a16:creationId xmlns:a16="http://schemas.microsoft.com/office/drawing/2014/main" id="{D6611191-4682-4945-91A8-C95487536C4A}"/>
                </a:ext>
              </a:extLst>
            </p:cNvPr>
            <p:cNvSpPr/>
            <p:nvPr/>
          </p:nvSpPr>
          <p:spPr>
            <a:xfrm>
              <a:off x="3327889" y="4621861"/>
              <a:ext cx="1491110"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Servers</a:t>
              </a:r>
            </a:p>
          </p:txBody>
        </p:sp>
      </p:grpSp>
      <p:grpSp>
        <p:nvGrpSpPr>
          <p:cNvPr id="23" name="Group 22">
            <a:extLst>
              <a:ext uri="{FF2B5EF4-FFF2-40B4-BE49-F238E27FC236}">
                <a16:creationId xmlns:a16="http://schemas.microsoft.com/office/drawing/2014/main" id="{62BE3998-9A98-4F07-BEBE-EB90E3B7A564}"/>
              </a:ext>
            </a:extLst>
          </p:cNvPr>
          <p:cNvGrpSpPr/>
          <p:nvPr/>
        </p:nvGrpSpPr>
        <p:grpSpPr>
          <a:xfrm>
            <a:off x="5141178" y="1720207"/>
            <a:ext cx="2029256" cy="4303749"/>
            <a:chOff x="5141178" y="1511000"/>
            <a:chExt cx="2029256" cy="4303749"/>
          </a:xfrm>
        </p:grpSpPr>
        <p:sp>
          <p:nvSpPr>
            <p:cNvPr id="138" name="Rectangle 137">
              <a:extLst>
                <a:ext uri="{FF2B5EF4-FFF2-40B4-BE49-F238E27FC236}">
                  <a16:creationId xmlns:a16="http://schemas.microsoft.com/office/drawing/2014/main" id="{E747926B-C04A-4F1D-B9CA-BE2D7DC540BD}"/>
                </a:ext>
              </a:extLst>
            </p:cNvPr>
            <p:cNvSpPr/>
            <p:nvPr/>
          </p:nvSpPr>
          <p:spPr>
            <a:xfrm>
              <a:off x="5679321" y="1511000"/>
              <a:ext cx="1491111" cy="627864"/>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Platform</a:t>
              </a:r>
            </a:p>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(as a Service)</a:t>
              </a:r>
            </a:p>
          </p:txBody>
        </p:sp>
        <p:sp>
          <p:nvSpPr>
            <p:cNvPr id="139" name="Rectangle 138">
              <a:extLst>
                <a:ext uri="{FF2B5EF4-FFF2-40B4-BE49-F238E27FC236}">
                  <a16:creationId xmlns:a16="http://schemas.microsoft.com/office/drawing/2014/main" id="{191934D1-6AE5-448A-AF38-7A487FE4B242}"/>
                </a:ext>
              </a:extLst>
            </p:cNvPr>
            <p:cNvSpPr/>
            <p:nvPr/>
          </p:nvSpPr>
          <p:spPr>
            <a:xfrm>
              <a:off x="5679323" y="2571584"/>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40" name="Rectangle 139">
              <a:extLst>
                <a:ext uri="{FF2B5EF4-FFF2-40B4-BE49-F238E27FC236}">
                  <a16:creationId xmlns:a16="http://schemas.microsoft.com/office/drawing/2014/main" id="{AF0105F5-6AC8-462F-A1CD-792F191B33E8}"/>
                </a:ext>
              </a:extLst>
            </p:cNvPr>
            <p:cNvSpPr>
              <a:spLocks/>
            </p:cNvSpPr>
            <p:nvPr/>
          </p:nvSpPr>
          <p:spPr>
            <a:xfrm>
              <a:off x="5679323" y="2161529"/>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Applications</a:t>
              </a:r>
            </a:p>
          </p:txBody>
        </p:sp>
        <p:sp>
          <p:nvSpPr>
            <p:cNvPr id="141" name="TextBox 52">
              <a:extLst>
                <a:ext uri="{FF2B5EF4-FFF2-40B4-BE49-F238E27FC236}">
                  <a16:creationId xmlns:a16="http://schemas.microsoft.com/office/drawing/2014/main" id="{6335EEDF-8AEA-4C09-9CF9-E82FC2991B73}"/>
                </a:ext>
              </a:extLst>
            </p:cNvPr>
            <p:cNvSpPr txBox="1"/>
            <p:nvPr/>
          </p:nvSpPr>
          <p:spPr>
            <a:xfrm rot="16200000">
              <a:off x="4934024" y="2405960"/>
              <a:ext cx="745555" cy="331248"/>
            </a:xfrm>
            <a:prstGeom prst="rect">
              <a:avLst/>
            </a:prstGeom>
            <a:noFill/>
          </p:spPr>
          <p:txBody>
            <a:bodyPr vert="horz" wrap="none" lIns="146304" tIns="91440" rIns="146304" bIns="9144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155" name="Left Brace 154">
              <a:extLst>
                <a:ext uri="{FF2B5EF4-FFF2-40B4-BE49-F238E27FC236}">
                  <a16:creationId xmlns:a16="http://schemas.microsoft.com/office/drawing/2014/main" id="{7E9C66B6-D850-48C6-B84E-F7650A938F9E}"/>
                </a:ext>
              </a:extLst>
            </p:cNvPr>
            <p:cNvSpPr/>
            <p:nvPr/>
          </p:nvSpPr>
          <p:spPr>
            <a:xfrm>
              <a:off x="5455656" y="2347917"/>
              <a:ext cx="223667" cy="372778"/>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56" name="TextBox 52">
              <a:extLst>
                <a:ext uri="{FF2B5EF4-FFF2-40B4-BE49-F238E27FC236}">
                  <a16:creationId xmlns:a16="http://schemas.microsoft.com/office/drawing/2014/main" id="{6DE86E27-9732-4386-A2E1-CF8CB8C0B75C}"/>
                </a:ext>
              </a:extLst>
            </p:cNvPr>
            <p:cNvSpPr txBox="1"/>
            <p:nvPr/>
          </p:nvSpPr>
          <p:spPr>
            <a:xfrm rot="16200000">
              <a:off x="4629930" y="4255156"/>
              <a:ext cx="1353745" cy="286078"/>
            </a:xfrm>
            <a:prstGeom prst="rect">
              <a:avLst/>
            </a:prstGeom>
            <a:noFill/>
          </p:spPr>
          <p:txBody>
            <a:bodyPr vert="horz" wrap="none" lIns="146304" tIns="91440" rIns="146304"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157" name="Left Brace 156">
              <a:extLst>
                <a:ext uri="{FF2B5EF4-FFF2-40B4-BE49-F238E27FC236}">
                  <a16:creationId xmlns:a16="http://schemas.microsoft.com/office/drawing/2014/main" id="{AB9BBA3E-D35F-40EC-97A4-0E2132EF2235}"/>
                </a:ext>
              </a:extLst>
            </p:cNvPr>
            <p:cNvSpPr/>
            <p:nvPr/>
          </p:nvSpPr>
          <p:spPr>
            <a:xfrm>
              <a:off x="5455656" y="3168028"/>
              <a:ext cx="223667" cy="2460332"/>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61" name="Rectangle 160">
              <a:extLst>
                <a:ext uri="{FF2B5EF4-FFF2-40B4-BE49-F238E27FC236}">
                  <a16:creationId xmlns:a16="http://schemas.microsoft.com/office/drawing/2014/main" id="{9669F025-2006-4070-B094-875AD861BF69}"/>
                </a:ext>
              </a:extLst>
            </p:cNvPr>
            <p:cNvSpPr/>
            <p:nvPr/>
          </p:nvSpPr>
          <p:spPr>
            <a:xfrm>
              <a:off x="5679322" y="5441971"/>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171" name="Rectangle 170">
              <a:extLst>
                <a:ext uri="{FF2B5EF4-FFF2-40B4-BE49-F238E27FC236}">
                  <a16:creationId xmlns:a16="http://schemas.microsoft.com/office/drawing/2014/main" id="{00A63781-6FF1-49A9-BFE5-1209BA837649}"/>
                </a:ext>
              </a:extLst>
            </p:cNvPr>
            <p:cNvSpPr/>
            <p:nvPr/>
          </p:nvSpPr>
          <p:spPr>
            <a:xfrm>
              <a:off x="5679322" y="5031916"/>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172" name="Rectangle 171">
              <a:extLst>
                <a:ext uri="{FF2B5EF4-FFF2-40B4-BE49-F238E27FC236}">
                  <a16:creationId xmlns:a16="http://schemas.microsoft.com/office/drawing/2014/main" id="{4A6A81FF-A3F5-4325-B394-50447C330D13}"/>
                </a:ext>
              </a:extLst>
            </p:cNvPr>
            <p:cNvSpPr/>
            <p:nvPr/>
          </p:nvSpPr>
          <p:spPr>
            <a:xfrm>
              <a:off x="5679322" y="4621861"/>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Servers</a:t>
              </a:r>
            </a:p>
          </p:txBody>
        </p:sp>
        <p:sp>
          <p:nvSpPr>
            <p:cNvPr id="173" name="Rectangle 172">
              <a:extLst>
                <a:ext uri="{FF2B5EF4-FFF2-40B4-BE49-F238E27FC236}">
                  <a16:creationId xmlns:a16="http://schemas.microsoft.com/office/drawing/2014/main" id="{A76E2E95-A436-4ED0-A5EF-EFCF30C215B1}"/>
                </a:ext>
              </a:extLst>
            </p:cNvPr>
            <p:cNvSpPr/>
            <p:nvPr/>
          </p:nvSpPr>
          <p:spPr>
            <a:xfrm>
              <a:off x="5679322" y="4211805"/>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Virtualization</a:t>
              </a:r>
            </a:p>
          </p:txBody>
        </p:sp>
        <p:sp>
          <p:nvSpPr>
            <p:cNvPr id="174" name="Rectangle 173">
              <a:extLst>
                <a:ext uri="{FF2B5EF4-FFF2-40B4-BE49-F238E27FC236}">
                  <a16:creationId xmlns:a16="http://schemas.microsoft.com/office/drawing/2014/main" id="{AD2C93AB-0CD2-4DA7-941D-A18494AD57FA}"/>
                </a:ext>
              </a:extLst>
            </p:cNvPr>
            <p:cNvSpPr/>
            <p:nvPr/>
          </p:nvSpPr>
          <p:spPr>
            <a:xfrm>
              <a:off x="5679322" y="3801750"/>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O/S</a:t>
              </a:r>
            </a:p>
          </p:txBody>
        </p:sp>
        <p:sp>
          <p:nvSpPr>
            <p:cNvPr id="180" name="Rectangle 179">
              <a:extLst>
                <a:ext uri="{FF2B5EF4-FFF2-40B4-BE49-F238E27FC236}">
                  <a16:creationId xmlns:a16="http://schemas.microsoft.com/office/drawing/2014/main" id="{E0395AA0-0644-4958-AC55-99635D38FAF7}"/>
                </a:ext>
              </a:extLst>
            </p:cNvPr>
            <p:cNvSpPr/>
            <p:nvPr/>
          </p:nvSpPr>
          <p:spPr>
            <a:xfrm>
              <a:off x="5679322" y="3391695"/>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Middleware</a:t>
              </a:r>
            </a:p>
          </p:txBody>
        </p:sp>
        <p:sp>
          <p:nvSpPr>
            <p:cNvPr id="181" name="Rectangle 180">
              <a:extLst>
                <a:ext uri="{FF2B5EF4-FFF2-40B4-BE49-F238E27FC236}">
                  <a16:creationId xmlns:a16="http://schemas.microsoft.com/office/drawing/2014/main" id="{55F7E302-2CFD-4831-8213-E418D5DB93DC}"/>
                </a:ext>
              </a:extLst>
            </p:cNvPr>
            <p:cNvSpPr/>
            <p:nvPr/>
          </p:nvSpPr>
          <p:spPr>
            <a:xfrm>
              <a:off x="5679322" y="2981639"/>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24" name="Group 23">
            <a:extLst>
              <a:ext uri="{FF2B5EF4-FFF2-40B4-BE49-F238E27FC236}">
                <a16:creationId xmlns:a16="http://schemas.microsoft.com/office/drawing/2014/main" id="{105EB98A-DDB3-450A-BF9D-A2C1F52741F3}"/>
              </a:ext>
            </a:extLst>
          </p:cNvPr>
          <p:cNvGrpSpPr/>
          <p:nvPr/>
        </p:nvGrpSpPr>
        <p:grpSpPr>
          <a:xfrm>
            <a:off x="7515195" y="1720207"/>
            <a:ext cx="1962177" cy="4303749"/>
            <a:chOff x="7515195" y="1511000"/>
            <a:chExt cx="1962177" cy="4303749"/>
          </a:xfrm>
        </p:grpSpPr>
        <p:sp>
          <p:nvSpPr>
            <p:cNvPr id="192" name="TextBox 52">
              <a:extLst>
                <a:ext uri="{FF2B5EF4-FFF2-40B4-BE49-F238E27FC236}">
                  <a16:creationId xmlns:a16="http://schemas.microsoft.com/office/drawing/2014/main" id="{4D81FD9B-0D1F-465B-B1D4-7381E68D8339}"/>
                </a:ext>
              </a:extLst>
            </p:cNvPr>
            <p:cNvSpPr txBox="1"/>
            <p:nvPr/>
          </p:nvSpPr>
          <p:spPr>
            <a:xfrm rot="16200000">
              <a:off x="6981361" y="3845100"/>
              <a:ext cx="1353745" cy="286078"/>
            </a:xfrm>
            <a:prstGeom prst="rect">
              <a:avLst/>
            </a:prstGeom>
            <a:noFill/>
          </p:spPr>
          <p:txBody>
            <a:bodyPr vert="horz" wrap="none" lIns="146304" tIns="91440" rIns="146304"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197" name="Left Brace 196">
              <a:extLst>
                <a:ext uri="{FF2B5EF4-FFF2-40B4-BE49-F238E27FC236}">
                  <a16:creationId xmlns:a16="http://schemas.microsoft.com/office/drawing/2014/main" id="{E3FC4E22-840F-4AC7-BAAB-DDDDE1B4F532}"/>
                </a:ext>
              </a:extLst>
            </p:cNvPr>
            <p:cNvSpPr/>
            <p:nvPr/>
          </p:nvSpPr>
          <p:spPr>
            <a:xfrm>
              <a:off x="7807087" y="2347917"/>
              <a:ext cx="223667" cy="3280443"/>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98" name="Rectangle 197">
              <a:extLst>
                <a:ext uri="{FF2B5EF4-FFF2-40B4-BE49-F238E27FC236}">
                  <a16:creationId xmlns:a16="http://schemas.microsoft.com/office/drawing/2014/main" id="{CBF2CF84-9366-49F0-9959-E59110FB56B0}"/>
                </a:ext>
              </a:extLst>
            </p:cNvPr>
            <p:cNvSpPr/>
            <p:nvPr/>
          </p:nvSpPr>
          <p:spPr>
            <a:xfrm>
              <a:off x="7986261" y="1511000"/>
              <a:ext cx="1491111" cy="627864"/>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Software</a:t>
              </a:r>
            </a:p>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(as a Service)</a:t>
              </a:r>
            </a:p>
          </p:txBody>
        </p:sp>
        <p:sp>
          <p:nvSpPr>
            <p:cNvPr id="203" name="Rectangle 202">
              <a:extLst>
                <a:ext uri="{FF2B5EF4-FFF2-40B4-BE49-F238E27FC236}">
                  <a16:creationId xmlns:a16="http://schemas.microsoft.com/office/drawing/2014/main" id="{FF84CF35-9F03-4A26-A31D-E6D4EE159D4D}"/>
                </a:ext>
              </a:extLst>
            </p:cNvPr>
            <p:cNvSpPr/>
            <p:nvPr/>
          </p:nvSpPr>
          <p:spPr>
            <a:xfrm>
              <a:off x="7986261" y="5441971"/>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204" name="Rectangle 203">
              <a:extLst>
                <a:ext uri="{FF2B5EF4-FFF2-40B4-BE49-F238E27FC236}">
                  <a16:creationId xmlns:a16="http://schemas.microsoft.com/office/drawing/2014/main" id="{F0C1A026-9B54-4B7E-BDC9-8C04F0397177}"/>
                </a:ext>
              </a:extLst>
            </p:cNvPr>
            <p:cNvSpPr/>
            <p:nvPr/>
          </p:nvSpPr>
          <p:spPr>
            <a:xfrm>
              <a:off x="7986261" y="5031916"/>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209" name="Rectangle 208">
              <a:extLst>
                <a:ext uri="{FF2B5EF4-FFF2-40B4-BE49-F238E27FC236}">
                  <a16:creationId xmlns:a16="http://schemas.microsoft.com/office/drawing/2014/main" id="{28D02A91-69F8-4695-9538-F4AD57B3B951}"/>
                </a:ext>
              </a:extLst>
            </p:cNvPr>
            <p:cNvSpPr/>
            <p:nvPr/>
          </p:nvSpPr>
          <p:spPr>
            <a:xfrm>
              <a:off x="7986261" y="4621861"/>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Servers</a:t>
              </a:r>
            </a:p>
          </p:txBody>
        </p:sp>
        <p:sp>
          <p:nvSpPr>
            <p:cNvPr id="210" name="Rectangle 209">
              <a:extLst>
                <a:ext uri="{FF2B5EF4-FFF2-40B4-BE49-F238E27FC236}">
                  <a16:creationId xmlns:a16="http://schemas.microsoft.com/office/drawing/2014/main" id="{40A0EC80-B32A-40FC-9DFA-C0EA2EE51480}"/>
                </a:ext>
              </a:extLst>
            </p:cNvPr>
            <p:cNvSpPr/>
            <p:nvPr/>
          </p:nvSpPr>
          <p:spPr>
            <a:xfrm>
              <a:off x="7986261" y="3801750"/>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O/S</a:t>
              </a:r>
            </a:p>
          </p:txBody>
        </p:sp>
        <p:sp>
          <p:nvSpPr>
            <p:cNvPr id="211" name="Rectangle 210">
              <a:extLst>
                <a:ext uri="{FF2B5EF4-FFF2-40B4-BE49-F238E27FC236}">
                  <a16:creationId xmlns:a16="http://schemas.microsoft.com/office/drawing/2014/main" id="{28EBD6BA-A8F3-4035-B481-1BFFBF8FD93C}"/>
                </a:ext>
              </a:extLst>
            </p:cNvPr>
            <p:cNvSpPr/>
            <p:nvPr/>
          </p:nvSpPr>
          <p:spPr>
            <a:xfrm>
              <a:off x="7986261" y="3391695"/>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Middleware</a:t>
              </a:r>
            </a:p>
          </p:txBody>
        </p:sp>
        <p:sp>
          <p:nvSpPr>
            <p:cNvPr id="212" name="Rectangle 211">
              <a:extLst>
                <a:ext uri="{FF2B5EF4-FFF2-40B4-BE49-F238E27FC236}">
                  <a16:creationId xmlns:a16="http://schemas.microsoft.com/office/drawing/2014/main" id="{C8D95187-32C0-4B01-8DF8-A48C56FEB083}"/>
                </a:ext>
              </a:extLst>
            </p:cNvPr>
            <p:cNvSpPr/>
            <p:nvPr/>
          </p:nvSpPr>
          <p:spPr>
            <a:xfrm>
              <a:off x="7986261" y="4211805"/>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Virtualization</a:t>
              </a:r>
            </a:p>
          </p:txBody>
        </p:sp>
        <p:sp>
          <p:nvSpPr>
            <p:cNvPr id="213" name="Rectangle 212">
              <a:extLst>
                <a:ext uri="{FF2B5EF4-FFF2-40B4-BE49-F238E27FC236}">
                  <a16:creationId xmlns:a16="http://schemas.microsoft.com/office/drawing/2014/main" id="{404E89F4-F41E-45DA-8351-854D2399AF69}"/>
                </a:ext>
              </a:extLst>
            </p:cNvPr>
            <p:cNvSpPr/>
            <p:nvPr/>
          </p:nvSpPr>
          <p:spPr>
            <a:xfrm>
              <a:off x="7986261" y="2571584"/>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214" name="Rectangle 213">
              <a:extLst>
                <a:ext uri="{FF2B5EF4-FFF2-40B4-BE49-F238E27FC236}">
                  <a16:creationId xmlns:a16="http://schemas.microsoft.com/office/drawing/2014/main" id="{6B9C86A2-03CA-4818-9D86-28171545677D}"/>
                </a:ext>
              </a:extLst>
            </p:cNvPr>
            <p:cNvSpPr>
              <a:spLocks/>
            </p:cNvSpPr>
            <p:nvPr/>
          </p:nvSpPr>
          <p:spPr>
            <a:xfrm>
              <a:off x="7986261" y="2161529"/>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Applications</a:t>
              </a:r>
            </a:p>
          </p:txBody>
        </p:sp>
        <p:sp>
          <p:nvSpPr>
            <p:cNvPr id="215" name="Rectangle 214">
              <a:extLst>
                <a:ext uri="{FF2B5EF4-FFF2-40B4-BE49-F238E27FC236}">
                  <a16:creationId xmlns:a16="http://schemas.microsoft.com/office/drawing/2014/main" id="{EE3FA0E7-CC02-432C-976B-44DA9112870D}"/>
                </a:ext>
              </a:extLst>
            </p:cNvPr>
            <p:cNvSpPr/>
            <p:nvPr/>
          </p:nvSpPr>
          <p:spPr>
            <a:xfrm>
              <a:off x="7986261" y="2981639"/>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Runtime</a:t>
              </a:r>
            </a:p>
          </p:txBody>
        </p:sp>
      </p:grpSp>
    </p:spTree>
    <p:extLst>
      <p:ext uri="{BB962C8B-B14F-4D97-AF65-F5344CB8AC3E}">
        <p14:creationId xmlns:p14="http://schemas.microsoft.com/office/powerpoint/2010/main" val="304049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37"/>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http://www.w3.org/XML/1998/namespace"/>
    <ds:schemaRef ds:uri="http://schemas.microsoft.com/office/2006/documentManagement/types"/>
    <ds:schemaRef ds:uri="http://purl.org/dc/elements/1.1/"/>
    <ds:schemaRef ds:uri="http://purl.org/dc/dcmitype/"/>
    <ds:schemaRef ds:uri="12239fb0-26c0-4a37-b790-6c81fba9d0fc"/>
    <ds:schemaRef ds:uri="16dc66bd-df5a-4495-a5c9-5e296f49988a"/>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3033040-4851-425D-9BDB-D772F11769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169</TotalTime>
  <Words>5289</Words>
  <Application>Microsoft Office PowerPoint</Application>
  <PresentationFormat>Widescreen</PresentationFormat>
  <Paragraphs>827</Paragraphs>
  <Slides>63</Slides>
  <Notes>56</Notes>
  <HiddenSlides>2</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63</vt:i4>
      </vt:variant>
    </vt:vector>
  </HeadingPairs>
  <TitlesOfParts>
    <vt:vector size="78" baseType="lpstr">
      <vt:lpstr>Arial</vt:lpstr>
      <vt:lpstr>Calibri</vt:lpstr>
      <vt:lpstr>Cascadia Code</vt:lpstr>
      <vt:lpstr>Consolas</vt:lpstr>
      <vt:lpstr>Myriad Pro</vt:lpstr>
      <vt:lpstr>Segoe Pro Display</vt:lpstr>
      <vt:lpstr>Segoe UI</vt:lpstr>
      <vt:lpstr>Segoe UI Light</vt:lpstr>
      <vt:lpstr>Segoe UI Semibold</vt:lpstr>
      <vt:lpstr>Segoe UI Semilight</vt:lpstr>
      <vt:lpstr>Times New Roman</vt:lpstr>
      <vt:lpstr>Wingdings</vt:lpstr>
      <vt:lpstr>White Template</vt:lpstr>
      <vt:lpstr>1_White Template</vt:lpstr>
      <vt:lpstr>Black Template</vt:lpstr>
      <vt:lpstr>Internal Presenter Notes: What Attendees Should Take Away</vt:lpstr>
      <vt:lpstr>PowerPoint Presentation</vt:lpstr>
      <vt:lpstr>PowerPoint Presentation</vt:lpstr>
      <vt:lpstr>Discovering Microsoft Azure</vt:lpstr>
      <vt:lpstr>Resources</vt:lpstr>
      <vt:lpstr>PowerPoint Presentation</vt:lpstr>
      <vt:lpstr>Cloud computing basics</vt:lpstr>
      <vt:lpstr>Cloud Computing Types</vt:lpstr>
      <vt:lpstr>Cloud Service Models</vt:lpstr>
      <vt:lpstr>The journey to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/Upcoming Session alert</vt:lpstr>
      <vt:lpstr>What is Azure?</vt:lpstr>
      <vt:lpstr>PowerPoint Presentation</vt:lpstr>
      <vt:lpstr>Azure is secure, cost-effective, and ubiquitous </vt:lpstr>
      <vt:lpstr>Azure compute services</vt:lpstr>
      <vt:lpstr>Azure networking services</vt:lpstr>
      <vt:lpstr>Azure storage services</vt:lpstr>
      <vt:lpstr>PowerPoint Presentation</vt:lpstr>
      <vt:lpstr>PowerPoint Presentation</vt:lpstr>
      <vt:lpstr>/Upcoming Session alert</vt:lpstr>
      <vt:lpstr>Explore the Azure Portal</vt:lpstr>
      <vt:lpstr>Azure Resource Manager</vt:lpstr>
      <vt:lpstr>Azure Resource Manager</vt:lpstr>
      <vt:lpstr>Azure Resource Manager</vt:lpstr>
      <vt:lpstr>Azure Resource Manager</vt:lpstr>
      <vt:lpstr>Azure Resource Manager</vt:lpstr>
      <vt:lpstr>Subscriptions, resource groups, and resources</vt:lpstr>
      <vt:lpstr>Azure resource manager</vt:lpstr>
      <vt:lpstr>Common resource providers</vt:lpstr>
      <vt:lpstr>Azure Resource Manager</vt:lpstr>
      <vt:lpstr>Azure Resource Manager Template</vt:lpstr>
      <vt:lpstr>/Upcoming Session alert</vt:lpstr>
      <vt:lpstr>Azure compute options</vt:lpstr>
      <vt:lpstr>Compute Options</vt:lpstr>
      <vt:lpstr>Compute options</vt:lpstr>
      <vt:lpstr>What’s a Virtual Machine (VM)?</vt:lpstr>
      <vt:lpstr>Creating a VM in Azure</vt:lpstr>
      <vt:lpstr>What’s a container?</vt:lpstr>
      <vt:lpstr>Virtualization vs. containerization</vt:lpstr>
      <vt:lpstr>The container advantage</vt:lpstr>
      <vt:lpstr>/Upcoming Session alert</vt:lpstr>
      <vt:lpstr>Create a virtual machine</vt:lpstr>
      <vt:lpstr>Azure compute options </vt:lpstr>
      <vt:lpstr>What is Serverless?</vt:lpstr>
      <vt:lpstr>What is Serverless?</vt:lpstr>
      <vt:lpstr>Serverless in Azure</vt:lpstr>
      <vt:lpstr>Azure Functions</vt:lpstr>
      <vt:lpstr>Azure App Service</vt:lpstr>
      <vt:lpstr>Azure App Service</vt:lpstr>
      <vt:lpstr>/Upcoming Session alert</vt:lpstr>
      <vt:lpstr>Compute service decision tree</vt:lpstr>
      <vt:lpstr>/Microsoft Certification alert</vt:lpstr>
      <vt:lpstr>/MS Learn alert</vt:lpstr>
      <vt:lpstr>PowerPoint Presentation</vt:lpstr>
      <vt:lpstr>Resources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Frank Boucher</cp:lastModifiedBy>
  <cp:revision>12</cp:revision>
  <dcterms:created xsi:type="dcterms:W3CDTF">2019-08-09T15:41:27Z</dcterms:created>
  <dcterms:modified xsi:type="dcterms:W3CDTF">2020-02-18T12:26:59Z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